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1"/>
  </p:notesMasterIdLst>
  <p:sldIdLst>
    <p:sldId id="346" r:id="rId2"/>
    <p:sldId id="548" r:id="rId3"/>
    <p:sldId id="351" r:id="rId4"/>
    <p:sldId id="366" r:id="rId5"/>
    <p:sldId id="398" r:id="rId6"/>
    <p:sldId id="411" r:id="rId7"/>
    <p:sldId id="396" r:id="rId8"/>
    <p:sldId id="399" r:id="rId9"/>
    <p:sldId id="375" r:id="rId10"/>
    <p:sldId id="371" r:id="rId11"/>
    <p:sldId id="372" r:id="rId12"/>
    <p:sldId id="592" r:id="rId13"/>
    <p:sldId id="591" r:id="rId14"/>
    <p:sldId id="382" r:id="rId15"/>
    <p:sldId id="377" r:id="rId16"/>
    <p:sldId id="593" r:id="rId17"/>
    <p:sldId id="379" r:id="rId18"/>
    <p:sldId id="376" r:id="rId19"/>
    <p:sldId id="380" r:id="rId20"/>
    <p:sldId id="381" r:id="rId21"/>
    <p:sldId id="385" r:id="rId22"/>
    <p:sldId id="364" r:id="rId23"/>
    <p:sldId id="348" r:id="rId24"/>
    <p:sldId id="387" r:id="rId25"/>
    <p:sldId id="388" r:id="rId26"/>
    <p:sldId id="579" r:id="rId27"/>
    <p:sldId id="386" r:id="rId28"/>
    <p:sldId id="397" r:id="rId29"/>
    <p:sldId id="402" r:id="rId30"/>
    <p:sldId id="580" r:id="rId31"/>
    <p:sldId id="594" r:id="rId32"/>
    <p:sldId id="389" r:id="rId33"/>
    <p:sldId id="363" r:id="rId34"/>
    <p:sldId id="406" r:id="rId35"/>
    <p:sldId id="595" r:id="rId36"/>
    <p:sldId id="596" r:id="rId37"/>
    <p:sldId id="391" r:id="rId38"/>
    <p:sldId id="394" r:id="rId39"/>
    <p:sldId id="395" r:id="rId40"/>
    <p:sldId id="560" r:id="rId41"/>
    <p:sldId id="561" r:id="rId42"/>
    <p:sldId id="562" r:id="rId43"/>
    <p:sldId id="553" r:id="rId44"/>
    <p:sldId id="563" r:id="rId45"/>
    <p:sldId id="555" r:id="rId46"/>
    <p:sldId id="558" r:id="rId47"/>
    <p:sldId id="556" r:id="rId48"/>
    <p:sldId id="557" r:id="rId49"/>
    <p:sldId id="566" r:id="rId50"/>
    <p:sldId id="581" r:id="rId51"/>
    <p:sldId id="601" r:id="rId52"/>
    <p:sldId id="602" r:id="rId53"/>
    <p:sldId id="600" r:id="rId54"/>
    <p:sldId id="599" r:id="rId55"/>
    <p:sldId id="549" r:id="rId56"/>
    <p:sldId id="551" r:id="rId57"/>
    <p:sldId id="552" r:id="rId58"/>
    <p:sldId id="598" r:id="rId59"/>
    <p:sldId id="335" r:id="rId60"/>
  </p:sldIdLst>
  <p:sldSz cx="24377650" cy="13716000"/>
  <p:notesSz cx="6888163" cy="10020300"/>
  <p:defaultTextStyle>
    <a:defPPr>
      <a:defRPr lang="en-US"/>
    </a:defPPr>
    <a:lvl1pPr marL="0" algn="l" defTabSz="3656687" rtl="0" eaLnBrk="1" latinLnBrk="0" hangingPunct="1">
      <a:defRPr sz="7199" kern="1200">
        <a:solidFill>
          <a:schemeClr val="tx1"/>
        </a:solidFill>
        <a:latin typeface="+mn-lt"/>
        <a:ea typeface="+mn-ea"/>
        <a:cs typeface="+mn-cs"/>
      </a:defRPr>
    </a:lvl1pPr>
    <a:lvl2pPr marL="1828342" algn="l" defTabSz="3656687" rtl="0" eaLnBrk="1" latinLnBrk="0" hangingPunct="1">
      <a:defRPr sz="7199" kern="1200">
        <a:solidFill>
          <a:schemeClr val="tx1"/>
        </a:solidFill>
        <a:latin typeface="+mn-lt"/>
        <a:ea typeface="+mn-ea"/>
        <a:cs typeface="+mn-cs"/>
      </a:defRPr>
    </a:lvl2pPr>
    <a:lvl3pPr marL="3656687" algn="l" defTabSz="3656687" rtl="0" eaLnBrk="1" latinLnBrk="0" hangingPunct="1">
      <a:defRPr sz="7199" kern="1200">
        <a:solidFill>
          <a:schemeClr val="tx1"/>
        </a:solidFill>
        <a:latin typeface="+mn-lt"/>
        <a:ea typeface="+mn-ea"/>
        <a:cs typeface="+mn-cs"/>
      </a:defRPr>
    </a:lvl3pPr>
    <a:lvl4pPr marL="5485029" algn="l" defTabSz="3656687" rtl="0" eaLnBrk="1" latinLnBrk="0" hangingPunct="1">
      <a:defRPr sz="7199" kern="1200">
        <a:solidFill>
          <a:schemeClr val="tx1"/>
        </a:solidFill>
        <a:latin typeface="+mn-lt"/>
        <a:ea typeface="+mn-ea"/>
        <a:cs typeface="+mn-cs"/>
      </a:defRPr>
    </a:lvl4pPr>
    <a:lvl5pPr marL="7313371" algn="l" defTabSz="3656687" rtl="0" eaLnBrk="1" latinLnBrk="0" hangingPunct="1">
      <a:defRPr sz="7199" kern="1200">
        <a:solidFill>
          <a:schemeClr val="tx1"/>
        </a:solidFill>
        <a:latin typeface="+mn-lt"/>
        <a:ea typeface="+mn-ea"/>
        <a:cs typeface="+mn-cs"/>
      </a:defRPr>
    </a:lvl5pPr>
    <a:lvl6pPr marL="9141713" algn="l" defTabSz="3656687" rtl="0" eaLnBrk="1" latinLnBrk="0" hangingPunct="1">
      <a:defRPr sz="7199" kern="1200">
        <a:solidFill>
          <a:schemeClr val="tx1"/>
        </a:solidFill>
        <a:latin typeface="+mn-lt"/>
        <a:ea typeface="+mn-ea"/>
        <a:cs typeface="+mn-cs"/>
      </a:defRPr>
    </a:lvl6pPr>
    <a:lvl7pPr marL="10970058" algn="l" defTabSz="3656687" rtl="0" eaLnBrk="1" latinLnBrk="0" hangingPunct="1">
      <a:defRPr sz="7199" kern="1200">
        <a:solidFill>
          <a:schemeClr val="tx1"/>
        </a:solidFill>
        <a:latin typeface="+mn-lt"/>
        <a:ea typeface="+mn-ea"/>
        <a:cs typeface="+mn-cs"/>
      </a:defRPr>
    </a:lvl7pPr>
    <a:lvl8pPr marL="12798400" algn="l" defTabSz="3656687" rtl="0" eaLnBrk="1" latinLnBrk="0" hangingPunct="1">
      <a:defRPr sz="7199" kern="1200">
        <a:solidFill>
          <a:schemeClr val="tx1"/>
        </a:solidFill>
        <a:latin typeface="+mn-lt"/>
        <a:ea typeface="+mn-ea"/>
        <a:cs typeface="+mn-cs"/>
      </a:defRPr>
    </a:lvl8pPr>
    <a:lvl9pPr marL="14626742" algn="l" defTabSz="3656687" rtl="0" eaLnBrk="1" latinLnBrk="0" hangingPunct="1">
      <a:defRPr sz="71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5C0"/>
    <a:srgbClr val="212121"/>
    <a:srgbClr val="000000"/>
    <a:srgbClr val="0D47A1"/>
    <a:srgbClr val="B3D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2244" autoAdjust="0"/>
  </p:normalViewPr>
  <p:slideViewPr>
    <p:cSldViewPr snapToGrid="0">
      <p:cViewPr varScale="1">
        <p:scale>
          <a:sx n="40" d="100"/>
          <a:sy n="40" d="100"/>
        </p:scale>
        <p:origin x="282" y="48"/>
      </p:cViewPr>
      <p:guideLst>
        <p:guide orient="horz" pos="4320"/>
        <p:guide pos="767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AppData\Local\Temp\&#1061;&#1052;-05%20&#1084;&#1072;&#1103;&#1075;&#1090;%2020200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AppData\Local\Temp\mayagt-MA-25-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AppData\Local\Temp\mayagt-MA-25-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AppData\Local\Temp\mayagt-MA-25-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Сангийн яам</c:v>
                </c:pt>
                <c:pt idx="1">
                  <c:v>Татварын зөвлөх цол</c:v>
                </c:pt>
                <c:pt idx="2">
                  <c:v>380- жилийн ой медаль</c:v>
                </c:pt>
                <c:pt idx="3">
                  <c:v>ЗДТГ-ын шагнал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C-4EEB-886C-6F0942D504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0824720"/>
        <c:axId val="2058853792"/>
      </c:barChart>
      <c:catAx>
        <c:axId val="22082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853792"/>
        <c:crosses val="autoZero"/>
        <c:auto val="1"/>
        <c:lblAlgn val="ctr"/>
        <c:lblOffset val="100"/>
        <c:noMultiLvlLbl val="0"/>
      </c:catAx>
      <c:valAx>
        <c:axId val="20588537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082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accent2"/>
      </a:solidFill>
    </a:ln>
    <a:effectLst/>
  </c:spPr>
  <c:txPr>
    <a:bodyPr/>
    <a:lstStyle/>
    <a:p>
      <a:pPr>
        <a:defRPr sz="3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38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/>
              <a:t>Хөндлөнгийн мэдээллийн цуглуулалт, нэгжүүдээр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38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B9-4DC2-B0B5-1B4AFDC5E4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B9-4DC2-B0B5-1B4AFDC5E4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B9-4DC2-B0B5-1B4AFDC5E4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Sheet2!$A$1:$A$3</c:f>
              <c:strCache>
                <c:ptCount val="3"/>
                <c:pt idx="0">
                  <c:v>Татварын хяналт шалгалтын нэгжээс</c:v>
                </c:pt>
                <c:pt idx="1">
                  <c:v>Татварын орлогын нэгжээс</c:v>
                </c:pt>
                <c:pt idx="2">
                  <c:v>Захиргаа хуулийн нэгжээс</c:v>
                </c:pt>
              </c:strCache>
            </c:strRef>
          </c:cat>
          <c:val>
            <c:numRef>
              <c:f>Sheet2!$B$1:$B$3</c:f>
              <c:numCache>
                <c:formatCode>_-* #,##0_₮_-;\-* #,##0_₮_-;_-* "-"??_₮_-;_-@_-</c:formatCode>
                <c:ptCount val="3"/>
                <c:pt idx="0">
                  <c:v>82</c:v>
                </c:pt>
                <c:pt idx="1">
                  <c:v>140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B9-4DC2-B0B5-1B4AFDC5E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Нэмэлт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D-4218-BE44-47FF610AB4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D-4218-BE44-47FF610AB43B}"/>
              </c:ext>
            </c:extLst>
          </c:dPt>
          <c:dLbls>
            <c:dLbl>
              <c:idx val="0"/>
              <c:layout>
                <c:manualLayout>
                  <c:x val="0.17124183006535948"/>
                  <c:y val="-9.85835462053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2609232669447"/>
                      <c:h val="0.26174189137499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E3D-4218-BE44-47FF610AB43B}"/>
                </c:ext>
              </c:extLst>
            </c:dLbl>
            <c:dLbl>
              <c:idx val="1"/>
              <c:layout>
                <c:manualLayout>
                  <c:x val="-0.16862745098039217"/>
                  <c:y val="-9.85835462053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02609232669447"/>
                      <c:h val="0.26174189137499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E3D-4218-BE44-47FF610AB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Төсөв</c:v>
                </c:pt>
                <c:pt idx="1">
                  <c:v>Гүйцэтгэл</c:v>
                </c:pt>
              </c:strCache>
            </c:strRef>
          </c:cat>
          <c:val>
            <c:numRef>
              <c:f>Sheet1!$B$2:$B$3</c:f>
              <c:numCache>
                <c:formatCode>_(* #,##0.00_);_(* \(#,##0.00\);_(* "-"??_);_(@_)</c:formatCode>
                <c:ptCount val="2"/>
                <c:pt idx="0">
                  <c:v>156337.5</c:v>
                </c:pt>
                <c:pt idx="1">
                  <c:v>156337.5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3D-4218-BE44-47FF610AB4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Үндсэн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1F-453A-B92D-2A93981CA0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61F-453A-B92D-2A93981CA0CB}"/>
              </c:ext>
            </c:extLst>
          </c:dPt>
          <c:dLbls>
            <c:dLbl>
              <c:idx val="0"/>
              <c:layout>
                <c:manualLayout>
                  <c:x val="0.17728394711308088"/>
                  <c:y val="-3.061853331847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74888054609969"/>
                      <c:h val="0.169108514789715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1F-453A-B92D-2A93981CA0CB}"/>
                </c:ext>
              </c:extLst>
            </c:dLbl>
            <c:dLbl>
              <c:idx val="1"/>
              <c:layout>
                <c:manualLayout>
                  <c:x val="-0.17211316532228277"/>
                  <c:y val="-2.826326152474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56781035363846"/>
                      <c:h val="0.169108514789715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61F-453A-B92D-2A93981CA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Төсөв</c:v>
                </c:pt>
                <c:pt idx="1">
                  <c:v>Гүйцэтгэл</c:v>
                </c:pt>
              </c:strCache>
            </c:strRef>
          </c:cat>
          <c:val>
            <c:numRef>
              <c:f>Sheet1!$B$2:$B$3</c:f>
              <c:numCache>
                <c:formatCode>_(* #,##0.00_);_(* \(#,##0.00\);_(* "-"??_);_(@_)</c:formatCode>
                <c:ptCount val="2"/>
                <c:pt idx="0">
                  <c:v>419571.7</c:v>
                </c:pt>
                <c:pt idx="1">
                  <c:v>416593.2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F-453A-B92D-2A93981CA0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4400" b="1" dirty="0">
                <a:solidFill>
                  <a:schemeClr val="bg1"/>
                </a:solidFill>
              </a:rPr>
              <a:t>ҮНДСЭН</a:t>
            </a:r>
          </a:p>
        </c:rich>
      </c:tx>
      <c:layout>
        <c:manualLayout>
          <c:xMode val="edge"/>
          <c:yMode val="edge"/>
          <c:x val="0.369639120482073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269849570140025"/>
          <c:y val="0.18023945681548767"/>
          <c:w val="0.50806758512080363"/>
          <c:h val="0.763038566379939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963588191835797"/>
          <c:y val="0.91248334213147386"/>
          <c:w val="0"/>
          <c:h val="8.7516360142531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98820893216986"/>
          <c:y val="3.1040650915582814E-2"/>
          <c:w val="0.53001179106783014"/>
          <c:h val="0.967481222850341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Татварын ажилтны өдөр</c:v>
                </c:pt>
                <c:pt idx="1">
                  <c:v>Санхүүчдийн баяр</c:v>
                </c:pt>
                <c:pt idx="2">
                  <c:v>Шинэ жил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11C-B728-21B0B1F17E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0824720"/>
        <c:axId val="2058853792"/>
      </c:barChart>
      <c:catAx>
        <c:axId val="22082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853792"/>
        <c:crosses val="autoZero"/>
        <c:auto val="1"/>
        <c:lblAlgn val="ctr"/>
        <c:lblOffset val="100"/>
        <c:noMultiLvlLbl val="0"/>
      </c:catAx>
      <c:valAx>
        <c:axId val="20588537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082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accent2"/>
      </a:solidFill>
    </a:ln>
    <a:effectLst/>
  </c:spPr>
  <c:txPr>
    <a:bodyPr/>
    <a:lstStyle/>
    <a:p>
      <a:pPr>
        <a:defRPr sz="3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 dirty="0">
                <a:solidFill>
                  <a:schemeClr val="tx2"/>
                </a:solidFill>
              </a:rPr>
              <a:t>ОРОН НУТАГ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Орон нутаг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49-433B-B629-DE89423345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49-433B-B629-DE894233451C}"/>
              </c:ext>
            </c:extLst>
          </c:dPt>
          <c:dLbls>
            <c:dLbl>
              <c:idx val="0"/>
              <c:layout>
                <c:manualLayout>
                  <c:x val="0.110481655217628"/>
                  <c:y val="-0.1237450411003424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12121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346988793988513"/>
                      <c:h val="9.9767727712900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649-433B-B629-DE894233451C}"/>
                </c:ext>
              </c:extLst>
            </c:dLbl>
            <c:dLbl>
              <c:idx val="1"/>
              <c:layout>
                <c:manualLayout>
                  <c:x val="-3.7838167973886387E-2"/>
                  <c:y val="-0.2004310962098137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12121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005059111732276"/>
                      <c:h val="0.122019618742667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649-433B-B629-DE894233451C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212121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Төлөвлөгөө</c:v>
                </c:pt>
                <c:pt idx="1">
                  <c:v>Гүйцэтгэл</c:v>
                </c:pt>
              </c:strCache>
            </c:strRef>
          </c:cat>
          <c:val>
            <c:numRef>
              <c:f>Sheet1!$B$2:$B$3</c:f>
              <c:numCache>
                <c:formatCode>_(* #,##0.0_);_(* \(#,##0.0\);_(* "-"??_);_(@_)</c:formatCode>
                <c:ptCount val="2"/>
                <c:pt idx="0">
                  <c:v>2633605.7999999998</c:v>
                </c:pt>
                <c:pt idx="1">
                  <c:v>2828542.93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49-433B-B629-DE8942334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 dirty="0">
                <a:solidFill>
                  <a:schemeClr val="tx2"/>
                </a:solidFill>
              </a:rPr>
              <a:t>НИЙСЛЭЛ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Нийслэл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B-48F7-AEEA-72ADC19D93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B-48F7-AEEA-72ADC19D937F}"/>
              </c:ext>
            </c:extLst>
          </c:dPt>
          <c:dLbls>
            <c:dLbl>
              <c:idx val="0"/>
              <c:layout>
                <c:manualLayout>
                  <c:x val="0.110481655217628"/>
                  <c:y val="-0.3111851645971828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12121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346988793988513"/>
                      <c:h val="9.9767727712900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1B-48F7-AEEA-72ADC19D937F}"/>
                </c:ext>
              </c:extLst>
            </c:dLbl>
            <c:dLbl>
              <c:idx val="1"/>
              <c:layout>
                <c:manualLayout>
                  <c:x val="-9.0805441846517634E-2"/>
                  <c:y val="-0.14846742455195278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12121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005063457043621"/>
                      <c:h val="0.12201962144485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1B-48F7-AEEA-72ADC19D937F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212121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Төлөвлөгөө</c:v>
                </c:pt>
                <c:pt idx="1">
                  <c:v>Гүйцэтгэл</c:v>
                </c:pt>
              </c:strCache>
            </c:strRef>
          </c:cat>
          <c:val>
            <c:numRef>
              <c:f>Sheet1!$B$2:$B$3</c:f>
              <c:numCache>
                <c:formatCode>_(* #,##0.0_);_(* \(#,##0.0\);_(* "-"??_);_(@_)</c:formatCode>
                <c:ptCount val="2"/>
                <c:pt idx="0">
                  <c:v>6275671.1200000001</c:v>
                </c:pt>
                <c:pt idx="1">
                  <c:v>5473394.5599999996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1B-48F7-AEEA-72ADC19D9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 dirty="0">
                <a:solidFill>
                  <a:schemeClr val="tx2"/>
                </a:solidFill>
              </a:rPr>
              <a:t>УЛС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Улс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D-4083-A5E1-E85EA99991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D-4083-A5E1-E85EA99991B5}"/>
              </c:ext>
            </c:extLst>
          </c:dPt>
          <c:dLbls>
            <c:dLbl>
              <c:idx val="0"/>
              <c:layout>
                <c:manualLayout>
                  <c:x val="2.7661212654311394E-2"/>
                  <c:y val="-0.12374504110034235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12121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346988793988513"/>
                      <c:h val="9.9767727712900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3D-4083-A5E1-E85EA99991B5}"/>
                </c:ext>
              </c:extLst>
            </c:dLbl>
            <c:dLbl>
              <c:idx val="1"/>
              <c:layout>
                <c:manualLayout>
                  <c:x val="-3.0070450633418788E-2"/>
                  <c:y val="0.1317648392898581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212121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005063457043621"/>
                      <c:h val="0.12201962144485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3D-4083-A5E1-E85EA99991B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212121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Төлөвлөгөө</c:v>
                </c:pt>
                <c:pt idx="1">
                  <c:v>Гүйцэтгэл</c:v>
                </c:pt>
              </c:strCache>
            </c:strRef>
          </c:cat>
          <c:val>
            <c:numRef>
              <c:f>Sheet1!$B$2:$B$3</c:f>
              <c:numCache>
                <c:formatCode>_(* #,##0.0_);_(* \(#,##0.0\);_(* "-"??_);_(@_)</c:formatCode>
                <c:ptCount val="2"/>
                <c:pt idx="0">
                  <c:v>2295600</c:v>
                </c:pt>
                <c:pt idx="1">
                  <c:v>2453809.66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3D-4083-A5E1-E85EA9999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'2020 мэдээ 12 сар'!$L$8</c:f>
              <c:strCache>
                <c:ptCount val="1"/>
                <c:pt idx="0">
                  <c:v>төлөвлөгөө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мэдээ 12 сар'!$K$9:$K$19</c:f>
              <c:strCache>
                <c:ptCount val="11"/>
                <c:pt idx="0">
                  <c:v>Суутган-2</c:v>
                </c:pt>
                <c:pt idx="1">
                  <c:v>Суутан-3</c:v>
                </c:pt>
                <c:pt idx="2">
                  <c:v>ИОТ</c:v>
                </c:pt>
                <c:pt idx="3">
                  <c:v>Хог</c:v>
                </c:pt>
                <c:pt idx="4">
                  <c:v>Буу</c:v>
                </c:pt>
                <c:pt idx="5">
                  <c:v>Газрын төлбөр</c:v>
                </c:pt>
                <c:pt idx="6">
                  <c:v>Ус рашаан</c:v>
                </c:pt>
                <c:pt idx="7">
                  <c:v>ТТ АМНАТ</c:v>
                </c:pt>
                <c:pt idx="8">
                  <c:v>УТХ</c:v>
                </c:pt>
                <c:pt idx="9">
                  <c:v>Татварын торгууль</c:v>
                </c:pt>
                <c:pt idx="10">
                  <c:v>Татварын бус торгууль</c:v>
                </c:pt>
              </c:strCache>
            </c:strRef>
          </c:cat>
          <c:val>
            <c:numRef>
              <c:f>'2020 мэдээ 12 сар'!$L$9:$L$19</c:f>
              <c:numCache>
                <c:formatCode>#,##0.00</c:formatCode>
                <c:ptCount val="11"/>
                <c:pt idx="0">
                  <c:v>180000</c:v>
                </c:pt>
                <c:pt idx="1">
                  <c:v>395000</c:v>
                </c:pt>
                <c:pt idx="2">
                  <c:v>330000</c:v>
                </c:pt>
                <c:pt idx="3">
                  <c:v>355000</c:v>
                </c:pt>
                <c:pt idx="4">
                  <c:v>9300</c:v>
                </c:pt>
                <c:pt idx="5">
                  <c:v>451000</c:v>
                </c:pt>
                <c:pt idx="6">
                  <c:v>23000</c:v>
                </c:pt>
                <c:pt idx="7">
                  <c:v>105000</c:v>
                </c:pt>
                <c:pt idx="8">
                  <c:v>190000</c:v>
                </c:pt>
                <c:pt idx="9">
                  <c:v>45000</c:v>
                </c:pt>
                <c:pt idx="10">
                  <c:v>550305.80000000005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6-443A-8792-ACC9A7BFD163}"/>
            </c:ext>
          </c:extLst>
        </c:ser>
        <c:ser>
          <c:idx val="1"/>
          <c:order val="1"/>
          <c:tx>
            <c:strRef>
              <c:f>'2020 мэдээ 12 сар'!$M$8</c:f>
              <c:strCache>
                <c:ptCount val="1"/>
                <c:pt idx="0">
                  <c:v>гүйцэтгэл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мэдээ 12 сар'!$K$9:$K$19</c:f>
              <c:strCache>
                <c:ptCount val="11"/>
                <c:pt idx="0">
                  <c:v>Суутган-2</c:v>
                </c:pt>
                <c:pt idx="1">
                  <c:v>Суутан-3</c:v>
                </c:pt>
                <c:pt idx="2">
                  <c:v>ИОТ</c:v>
                </c:pt>
                <c:pt idx="3">
                  <c:v>Хог</c:v>
                </c:pt>
                <c:pt idx="4">
                  <c:v>Буу</c:v>
                </c:pt>
                <c:pt idx="5">
                  <c:v>Газрын төлбөр</c:v>
                </c:pt>
                <c:pt idx="6">
                  <c:v>Ус рашаан</c:v>
                </c:pt>
                <c:pt idx="7">
                  <c:v>ТТ АМНАТ</c:v>
                </c:pt>
                <c:pt idx="8">
                  <c:v>УТХ</c:v>
                </c:pt>
                <c:pt idx="9">
                  <c:v>Татварын торгууль</c:v>
                </c:pt>
                <c:pt idx="10">
                  <c:v>Татварын бус торгууль</c:v>
                </c:pt>
              </c:strCache>
            </c:strRef>
          </c:cat>
          <c:val>
            <c:numRef>
              <c:f>'2020 мэдээ 12 сар'!$M$9:$M$19</c:f>
              <c:numCache>
                <c:formatCode>_(* #,##0.00_);_(* \(#,##0.00\);_(* "-"??_);_(@_)</c:formatCode>
                <c:ptCount val="11"/>
                <c:pt idx="0">
                  <c:v>292799.59470000002</c:v>
                </c:pt>
                <c:pt idx="1">
                  <c:v>438937.64201999997</c:v>
                </c:pt>
                <c:pt idx="2">
                  <c:v>313203.97216</c:v>
                </c:pt>
                <c:pt idx="3">
                  <c:v>305693.50699999998</c:v>
                </c:pt>
                <c:pt idx="4">
                  <c:v>7465</c:v>
                </c:pt>
                <c:pt idx="5">
                  <c:v>465919.71960000001</c:v>
                </c:pt>
                <c:pt idx="6">
                  <c:v>2512.5500000000002</c:v>
                </c:pt>
                <c:pt idx="7">
                  <c:v>133013.56039</c:v>
                </c:pt>
                <c:pt idx="8">
                  <c:v>119738.03398000001</c:v>
                </c:pt>
                <c:pt idx="9">
                  <c:v>67403.527239999996</c:v>
                </c:pt>
                <c:pt idx="10">
                  <c:v>681855.82499999995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6-443A-8792-ACC9A7BFD16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9465632"/>
        <c:axId val="249466048"/>
      </c:barChart>
      <c:lineChart>
        <c:grouping val="standard"/>
        <c:varyColors val="0"/>
        <c:ser>
          <c:idx val="2"/>
          <c:order val="2"/>
          <c:tx>
            <c:strRef>
              <c:f>'2020 мэдээ 12 сар'!$N$8</c:f>
              <c:strCache>
                <c:ptCount val="1"/>
                <c:pt idx="0">
                  <c:v>хувь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4.9540014679100765E-3"/>
                  <c:y val="-6.2745098039215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6-443A-8792-ACC9A7BFD163}"/>
                </c:ext>
              </c:extLst>
            </c:dLbl>
            <c:dLbl>
              <c:idx val="6"/>
              <c:layout>
                <c:manualLayout>
                  <c:x val="-2.4219562732004818E-2"/>
                  <c:y val="-0.19764705882352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6-443A-8792-ACC9A7BFD163}"/>
                </c:ext>
              </c:extLst>
            </c:dLbl>
            <c:dLbl>
              <c:idx val="10"/>
              <c:layout>
                <c:manualLayout>
                  <c:x val="-1.761422744145805E-2"/>
                  <c:y val="-0.18823529411764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6-443A-8792-ACC9A7BFD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мэдээ 12 сар'!$K$9:$K$19</c:f>
              <c:strCache>
                <c:ptCount val="11"/>
                <c:pt idx="0">
                  <c:v>Суутган-2</c:v>
                </c:pt>
                <c:pt idx="1">
                  <c:v>Суутан-3</c:v>
                </c:pt>
                <c:pt idx="2">
                  <c:v>ИОТ</c:v>
                </c:pt>
                <c:pt idx="3">
                  <c:v>Хог</c:v>
                </c:pt>
                <c:pt idx="4">
                  <c:v>Буу</c:v>
                </c:pt>
                <c:pt idx="5">
                  <c:v>Газрын төлбөр</c:v>
                </c:pt>
                <c:pt idx="6">
                  <c:v>Ус рашаан</c:v>
                </c:pt>
                <c:pt idx="7">
                  <c:v>ТТ АМНАТ</c:v>
                </c:pt>
                <c:pt idx="8">
                  <c:v>УТХ</c:v>
                </c:pt>
                <c:pt idx="9">
                  <c:v>Татварын торгууль</c:v>
                </c:pt>
                <c:pt idx="10">
                  <c:v>Татварын бус торгууль</c:v>
                </c:pt>
              </c:strCache>
            </c:strRef>
          </c:cat>
          <c:val>
            <c:numRef>
              <c:f>'2020 мэдээ 12 сар'!$N$9:$N$19</c:f>
              <c:numCache>
                <c:formatCode>#,##0.0</c:formatCode>
                <c:ptCount val="11"/>
                <c:pt idx="0">
                  <c:v>162.66644149999999</c:v>
                </c:pt>
                <c:pt idx="1">
                  <c:v>111.12345367594936</c:v>
                </c:pt>
                <c:pt idx="2">
                  <c:v>94.910294593939398</c:v>
                </c:pt>
                <c:pt idx="3">
                  <c:v>86.110847042253511</c:v>
                </c:pt>
                <c:pt idx="4">
                  <c:v>80.268817204301087</c:v>
                </c:pt>
                <c:pt idx="5">
                  <c:v>103.30814181818182</c:v>
                </c:pt>
                <c:pt idx="6">
                  <c:v>10.92413043478261</c:v>
                </c:pt>
                <c:pt idx="7">
                  <c:v>126.67958132380951</c:v>
                </c:pt>
                <c:pt idx="8">
                  <c:v>63.020017884210532</c:v>
                </c:pt>
                <c:pt idx="9">
                  <c:v>149.78561608888887</c:v>
                </c:pt>
                <c:pt idx="10">
                  <c:v>123.90489524188186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A6-443A-8792-ACC9A7BFD1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592432"/>
        <c:axId val="53845904"/>
      </c:lineChart>
      <c:catAx>
        <c:axId val="24946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466048"/>
        <c:crosses val="autoZero"/>
        <c:auto val="1"/>
        <c:lblAlgn val="ctr"/>
        <c:lblOffset val="100"/>
        <c:noMultiLvlLbl val="0"/>
      </c:catAx>
      <c:valAx>
        <c:axId val="24946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465632"/>
        <c:crosses val="autoZero"/>
        <c:crossBetween val="between"/>
      </c:valAx>
      <c:valAx>
        <c:axId val="53845904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92432"/>
        <c:crosses val="max"/>
        <c:crossBetween val="between"/>
      </c:valAx>
      <c:catAx>
        <c:axId val="14359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845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'2020 мэдээ 12 сар'!$L$20</c:f>
              <c:strCache>
                <c:ptCount val="1"/>
                <c:pt idx="0">
                  <c:v>төлөвлөгөө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мэдээ 12 сар'!$K$21:$K$25</c:f>
              <c:strCache>
                <c:ptCount val="5"/>
                <c:pt idx="0">
                  <c:v>Аж ахуйн нэгжийн орлогын албан татвар</c:v>
                </c:pt>
                <c:pt idx="1">
                  <c:v>Нэмэгдсэн өртгийн албан татвар</c:v>
                </c:pt>
                <c:pt idx="2">
                  <c:v>Ашигт малтмалын нөөц ашигласны төлбөр</c:v>
                </c:pt>
                <c:pt idx="3">
                  <c:v>Ус бохирдуулсны төлбөр</c:v>
                </c:pt>
                <c:pt idx="4">
                  <c:v>Агаарын бохирдолын төлбөр </c:v>
                </c:pt>
              </c:strCache>
            </c:strRef>
          </c:cat>
          <c:val>
            <c:numRef>
              <c:f>'2020 мэдээ 12 сар'!$L$21:$L$25</c:f>
              <c:numCache>
                <c:formatCode>#,##0.00</c:formatCode>
                <c:ptCount val="5"/>
                <c:pt idx="0">
                  <c:v>816000</c:v>
                </c:pt>
                <c:pt idx="1">
                  <c:v>1439000</c:v>
                </c:pt>
                <c:pt idx="2">
                  <c:v>16400</c:v>
                </c:pt>
                <c:pt idx="3">
                  <c:v>500</c:v>
                </c:pt>
                <c:pt idx="4">
                  <c:v>23700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1-4B31-A4DB-8AC0C288B15E}"/>
            </c:ext>
          </c:extLst>
        </c:ser>
        <c:ser>
          <c:idx val="1"/>
          <c:order val="1"/>
          <c:tx>
            <c:strRef>
              <c:f>'2020 мэдээ 12 сар'!$M$20</c:f>
              <c:strCache>
                <c:ptCount val="1"/>
                <c:pt idx="0">
                  <c:v>гүйцэтгэл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мэдээ 12 сар'!$K$21:$K$25</c:f>
              <c:strCache>
                <c:ptCount val="5"/>
                <c:pt idx="0">
                  <c:v>Аж ахуйн нэгжийн орлогын албан татвар</c:v>
                </c:pt>
                <c:pt idx="1">
                  <c:v>Нэмэгдсэн өртгийн албан татвар</c:v>
                </c:pt>
                <c:pt idx="2">
                  <c:v>Ашигт малтмалын нөөц ашигласны төлбөр</c:v>
                </c:pt>
                <c:pt idx="3">
                  <c:v>Ус бохирдуулсны төлбөр</c:v>
                </c:pt>
                <c:pt idx="4">
                  <c:v>Агаарын бохирдолын төлбөр </c:v>
                </c:pt>
              </c:strCache>
            </c:strRef>
          </c:cat>
          <c:val>
            <c:numRef>
              <c:f>'2020 мэдээ 12 сар'!$M$21:$M$25</c:f>
              <c:numCache>
                <c:formatCode>_-* #,##0.00_₮_-;\-* #,##0.00_₮_-;_-* "-"??_₮_-;_-@_-</c:formatCode>
                <c:ptCount val="5"/>
                <c:pt idx="0">
                  <c:v>587635.50017999997</c:v>
                </c:pt>
                <c:pt idx="1">
                  <c:v>1842014.84614</c:v>
                </c:pt>
                <c:pt idx="2">
                  <c:v>8242.9190899999994</c:v>
                </c:pt>
                <c:pt idx="3">
                  <c:v>935.54399999999998</c:v>
                </c:pt>
                <c:pt idx="4">
                  <c:v>14980.85166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81-4B31-A4DB-8AC0C288B1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6636144"/>
        <c:axId val="316635728"/>
      </c:barChart>
      <c:lineChart>
        <c:grouping val="standard"/>
        <c:varyColors val="0"/>
        <c:ser>
          <c:idx val="2"/>
          <c:order val="2"/>
          <c:tx>
            <c:strRef>
              <c:f>'2020 мэдээ 12 сар'!$N$20</c:f>
              <c:strCache>
                <c:ptCount val="1"/>
                <c:pt idx="0">
                  <c:v>хувь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017327367159248E-2"/>
                  <c:y val="-0.11096360679644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81-4B31-A4DB-8AC0C288B15E}"/>
                </c:ext>
              </c:extLst>
            </c:dLbl>
            <c:dLbl>
              <c:idx val="1"/>
              <c:layout>
                <c:manualLayout>
                  <c:x val="-5.6475699453988115E-2"/>
                  <c:y val="-0.1277762744928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81-4B31-A4DB-8AC0C288B15E}"/>
                </c:ext>
              </c:extLst>
            </c:dLbl>
            <c:dLbl>
              <c:idx val="2"/>
              <c:layout>
                <c:manualLayout>
                  <c:x val="-2.7085284432014689E-2"/>
                  <c:y val="-0.14963274249824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81-4B31-A4DB-8AC0C288B15E}"/>
                </c:ext>
              </c:extLst>
            </c:dLbl>
            <c:dLbl>
              <c:idx val="3"/>
              <c:layout>
                <c:manualLayout>
                  <c:x val="-3.1119262964442493E-2"/>
                  <c:y val="0.10087600617858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81-4B31-A4DB-8AC0C288B15E}"/>
                </c:ext>
              </c:extLst>
            </c:dLbl>
            <c:dLbl>
              <c:idx val="4"/>
              <c:layout>
                <c:manualLayout>
                  <c:x val="-1.9593610014648922E-2"/>
                  <c:y val="-7.5657004633941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81-4B31-A4DB-8AC0C288B1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мэдээ 12 сар'!$K$21:$K$25</c:f>
              <c:strCache>
                <c:ptCount val="5"/>
                <c:pt idx="0">
                  <c:v>Аж ахуйн нэгжийн орлогын албан татвар</c:v>
                </c:pt>
                <c:pt idx="1">
                  <c:v>Нэмэгдсэн өртгийн албан татвар</c:v>
                </c:pt>
                <c:pt idx="2">
                  <c:v>Ашигт малтмалын нөөц ашигласны төлбөр</c:v>
                </c:pt>
                <c:pt idx="3">
                  <c:v>Ус бохирдуулсны төлбөр</c:v>
                </c:pt>
                <c:pt idx="4">
                  <c:v>Агаарын бохирдолын төлбөр </c:v>
                </c:pt>
              </c:strCache>
            </c:strRef>
          </c:cat>
          <c:val>
            <c:numRef>
              <c:f>'2020 мэдээ 12 сар'!$N$21:$N$25</c:f>
              <c:numCache>
                <c:formatCode>#,##0.0</c:formatCode>
                <c:ptCount val="5"/>
                <c:pt idx="0">
                  <c:v>72.014154433823535</c:v>
                </c:pt>
                <c:pt idx="1">
                  <c:v>128.00659111466297</c:v>
                </c:pt>
                <c:pt idx="2">
                  <c:v>50.261701768292674</c:v>
                </c:pt>
                <c:pt idx="3">
                  <c:v>187.10879999999997</c:v>
                </c:pt>
                <c:pt idx="4">
                  <c:v>63.210344556962028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81-4B31-A4DB-8AC0C288B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261631"/>
        <c:axId val="336254143"/>
      </c:lineChart>
      <c:catAx>
        <c:axId val="31663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35728"/>
        <c:crosses val="autoZero"/>
        <c:auto val="1"/>
        <c:lblAlgn val="ctr"/>
        <c:lblOffset val="100"/>
        <c:noMultiLvlLbl val="0"/>
      </c:catAx>
      <c:valAx>
        <c:axId val="31663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36144"/>
        <c:crosses val="autoZero"/>
        <c:crossBetween val="between"/>
      </c:valAx>
      <c:valAx>
        <c:axId val="336254143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261631"/>
        <c:crosses val="max"/>
        <c:crossBetween val="between"/>
      </c:valAx>
      <c:catAx>
        <c:axId val="3362616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62541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62832469143802"/>
          <c:y val="0.93265520475181585"/>
          <c:w val="0.28226900356691731"/>
          <c:h val="6.7344795248184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'2020 мэдээ 12 сар'!$L$26</c:f>
              <c:strCache>
                <c:ptCount val="1"/>
                <c:pt idx="0">
                  <c:v>төлөвлөгөө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мэдээ 12 сар'!$K$27:$K$33</c:f>
              <c:strCache>
                <c:ptCount val="7"/>
                <c:pt idx="0">
                  <c:v>СУУТГАН -1</c:v>
                </c:pt>
                <c:pt idx="1">
                  <c:v>ҮХЭХАТ</c:v>
                </c:pt>
                <c:pt idx="2">
                  <c:v>НХАТ</c:v>
                </c:pt>
                <c:pt idx="3">
                  <c:v>Усны нөөц</c:v>
                </c:pt>
                <c:pt idx="4">
                  <c:v>АТӨЯХАТ</c:v>
                </c:pt>
                <c:pt idx="5">
                  <c:v>Газрын төлбөр</c:v>
                </c:pt>
                <c:pt idx="6">
                  <c:v>АЗАТ</c:v>
                </c:pt>
              </c:strCache>
            </c:strRef>
          </c:cat>
          <c:val>
            <c:numRef>
              <c:f>'2020 мэдээ 12 сар'!$L$27:$L$33</c:f>
              <c:numCache>
                <c:formatCode>_-* #,##0.00_₮_-;\-* #,##0.00_₮_-;_-* "-"??_₮_-;_-@_-</c:formatCode>
                <c:ptCount val="7"/>
                <c:pt idx="0">
                  <c:v>3826260.6</c:v>
                </c:pt>
                <c:pt idx="1">
                  <c:v>420177.6</c:v>
                </c:pt>
                <c:pt idx="2" formatCode="#,##0.00">
                  <c:v>185792.7</c:v>
                </c:pt>
                <c:pt idx="3" formatCode="#,##0.00">
                  <c:v>37431.599999999999</c:v>
                </c:pt>
                <c:pt idx="4" formatCode="#,##0.00">
                  <c:v>310976.62</c:v>
                </c:pt>
                <c:pt idx="5" formatCode="#,##0.00">
                  <c:v>1495032</c:v>
                </c:pt>
                <c:pt idx="6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5-493F-BD7B-F3DF880D2D13}"/>
            </c:ext>
          </c:extLst>
        </c:ser>
        <c:ser>
          <c:idx val="1"/>
          <c:order val="1"/>
          <c:tx>
            <c:strRef>
              <c:f>'2020 мэдээ 12 сар'!$M$26</c:f>
              <c:strCache>
                <c:ptCount val="1"/>
                <c:pt idx="0">
                  <c:v>гүйцэтгэл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мэдээ 12 сар'!$K$27:$K$33</c:f>
              <c:strCache>
                <c:ptCount val="7"/>
                <c:pt idx="0">
                  <c:v>СУУТГАН -1</c:v>
                </c:pt>
                <c:pt idx="1">
                  <c:v>ҮХЭХАТ</c:v>
                </c:pt>
                <c:pt idx="2">
                  <c:v>НХАТ</c:v>
                </c:pt>
                <c:pt idx="3">
                  <c:v>Усны нөөц</c:v>
                </c:pt>
                <c:pt idx="4">
                  <c:v>АТӨЯХАТ</c:v>
                </c:pt>
                <c:pt idx="5">
                  <c:v>Газрын төлбөр</c:v>
                </c:pt>
                <c:pt idx="6">
                  <c:v>АЗАТ</c:v>
                </c:pt>
              </c:strCache>
            </c:strRef>
          </c:cat>
          <c:val>
            <c:numRef>
              <c:f>'2020 мэдээ 12 сар'!$M$27:$M$33</c:f>
              <c:numCache>
                <c:formatCode>_(* #,##0.00_);_(* \(#,##0.00\);_(* "-"??_);_(@_)</c:formatCode>
                <c:ptCount val="7"/>
                <c:pt idx="0">
                  <c:v>4171670.9058699999</c:v>
                </c:pt>
                <c:pt idx="1">
                  <c:v>285737.41241000005</c:v>
                </c:pt>
                <c:pt idx="2">
                  <c:v>108742.20468000001</c:v>
                </c:pt>
                <c:pt idx="3">
                  <c:v>38362.927439999999</c:v>
                </c:pt>
                <c:pt idx="4">
                  <c:v>584972.01</c:v>
                </c:pt>
                <c:pt idx="5">
                  <c:v>283909.10106000002</c:v>
                </c:pt>
                <c:pt idx="6">
                  <c:v>165987.86478999999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5-493F-BD7B-F3DF880D2D13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6179232"/>
        <c:axId val="316186304"/>
      </c:barChart>
      <c:lineChart>
        <c:grouping val="standard"/>
        <c:varyColors val="0"/>
        <c:ser>
          <c:idx val="2"/>
          <c:order val="2"/>
          <c:tx>
            <c:strRef>
              <c:f>'2020 мэдээ 12 сар'!$N$26</c:f>
              <c:strCache>
                <c:ptCount val="1"/>
                <c:pt idx="0">
                  <c:v>хувь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465260557553522E-2"/>
                  <c:y val="-0.31572780034539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05-493F-BD7B-F3DF880D2D13}"/>
                </c:ext>
              </c:extLst>
            </c:dLbl>
            <c:dLbl>
              <c:idx val="1"/>
              <c:layout>
                <c:manualLayout>
                  <c:x val="-2.1232630278776761E-2"/>
                  <c:y val="-9.2235087741350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05-493F-BD7B-F3DF880D2D13}"/>
                </c:ext>
              </c:extLst>
            </c:dLbl>
            <c:dLbl>
              <c:idx val="2"/>
              <c:layout>
                <c:manualLayout>
                  <c:x val="-2.0143777443967698E-2"/>
                  <c:y val="-0.13303137655002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05-493F-BD7B-F3DF880D2D13}"/>
                </c:ext>
              </c:extLst>
            </c:dLbl>
            <c:dLbl>
              <c:idx val="3"/>
              <c:layout>
                <c:manualLayout>
                  <c:x val="-4.0287554887935395E-2"/>
                  <c:y val="-8.868758436668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05-493F-BD7B-F3DF880D2D13}"/>
                </c:ext>
              </c:extLst>
            </c:dLbl>
            <c:dLbl>
              <c:idx val="5"/>
              <c:layout>
                <c:manualLayout>
                  <c:x val="-2.5043615200608649E-2"/>
                  <c:y val="-0.27847901491138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05-493F-BD7B-F3DF880D2D13}"/>
                </c:ext>
              </c:extLst>
            </c:dLbl>
            <c:dLbl>
              <c:idx val="6"/>
              <c:layout>
                <c:manualLayout>
                  <c:x val="-2.1777056696181456E-2"/>
                  <c:y val="-0.36539284759073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05-493F-BD7B-F3DF880D2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'2020 мэдээ 12 сар'!$K$27:$K$33</c:f>
              <c:strCache>
                <c:ptCount val="7"/>
                <c:pt idx="0">
                  <c:v>СУУТГАН -1</c:v>
                </c:pt>
                <c:pt idx="1">
                  <c:v>ҮХЭХАТ</c:v>
                </c:pt>
                <c:pt idx="2">
                  <c:v>НХАТ</c:v>
                </c:pt>
                <c:pt idx="3">
                  <c:v>Усны нөөц</c:v>
                </c:pt>
                <c:pt idx="4">
                  <c:v>АТӨЯХАТ</c:v>
                </c:pt>
                <c:pt idx="5">
                  <c:v>Газрын төлбөр</c:v>
                </c:pt>
                <c:pt idx="6">
                  <c:v>АЗАТ</c:v>
                </c:pt>
              </c:strCache>
            </c:strRef>
          </c:cat>
          <c:val>
            <c:numRef>
              <c:f>'2020 мэдээ 12 сар'!$N$27:$N$33</c:f>
              <c:numCache>
                <c:formatCode>#,##0.0</c:formatCode>
                <c:ptCount val="7"/>
                <c:pt idx="0">
                  <c:v>109.02735965945445</c:v>
                </c:pt>
                <c:pt idx="1">
                  <c:v>68.003961279706502</c:v>
                </c:pt>
                <c:pt idx="2">
                  <c:v>58.528782174972427</c:v>
                </c:pt>
                <c:pt idx="3">
                  <c:v>102.48807809444426</c:v>
                </c:pt>
                <c:pt idx="4">
                  <c:v>188.10803526001411</c:v>
                </c:pt>
                <c:pt idx="5">
                  <c:v>18.990168843208707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05-493F-BD7B-F3DF880D2D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6173408"/>
        <c:axId val="316177984"/>
      </c:lineChart>
      <c:catAx>
        <c:axId val="3161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86304"/>
        <c:crosses val="autoZero"/>
        <c:auto val="1"/>
        <c:lblAlgn val="ctr"/>
        <c:lblOffset val="100"/>
        <c:noMultiLvlLbl val="0"/>
      </c:catAx>
      <c:valAx>
        <c:axId val="31618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₮_-;\-* #,##0.00_₮_-;_-* &quot;-&quot;??_₮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79232"/>
        <c:crosses val="autoZero"/>
        <c:crossBetween val="between"/>
      </c:valAx>
      <c:valAx>
        <c:axId val="316177984"/>
        <c:scaling>
          <c:orientation val="minMax"/>
        </c:scaling>
        <c:delete val="0"/>
        <c:axPos val="r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73408"/>
        <c:crosses val="max"/>
        <c:crossBetween val="between"/>
      </c:valAx>
      <c:catAx>
        <c:axId val="316173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6177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Хамрагдвал зохих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9"/>
                <c:pt idx="0">
                  <c:v>ААНОАТ</c:v>
                </c:pt>
                <c:pt idx="1">
                  <c:v>НӨАТ</c:v>
                </c:pt>
                <c:pt idx="2">
                  <c:v>Суутган1</c:v>
                </c:pt>
                <c:pt idx="3">
                  <c:v>ИОТ</c:v>
                </c:pt>
                <c:pt idx="4">
                  <c:v>ҮХЭХАТ</c:v>
                </c:pt>
                <c:pt idx="5">
                  <c:v>АТБӨЯХАТ</c:v>
                </c:pt>
                <c:pt idx="6">
                  <c:v>Буу</c:v>
                </c:pt>
                <c:pt idx="7">
                  <c:v>Суутган2</c:v>
                </c:pt>
                <c:pt idx="8">
                  <c:v>НХАТ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33</c:v>
                </c:pt>
                <c:pt idx="1">
                  <c:v>231</c:v>
                </c:pt>
                <c:pt idx="2">
                  <c:v>150</c:v>
                </c:pt>
                <c:pt idx="3">
                  <c:v>1586</c:v>
                </c:pt>
                <c:pt idx="4">
                  <c:v>432</c:v>
                </c:pt>
                <c:pt idx="5">
                  <c:v>8238</c:v>
                </c:pt>
                <c:pt idx="6">
                  <c:v>249</c:v>
                </c:pt>
                <c:pt idx="7">
                  <c:v>0</c:v>
                </c:pt>
                <c:pt idx="8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6-406A-A3FF-1FFA727668E4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Хамруулсан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9"/>
                <c:pt idx="0">
                  <c:v>ААНОАТ</c:v>
                </c:pt>
                <c:pt idx="1">
                  <c:v>НӨАТ</c:v>
                </c:pt>
                <c:pt idx="2">
                  <c:v>Суутган1</c:v>
                </c:pt>
                <c:pt idx="3">
                  <c:v>ИОТ</c:v>
                </c:pt>
                <c:pt idx="4">
                  <c:v>ҮХЭХАТ</c:v>
                </c:pt>
                <c:pt idx="5">
                  <c:v>АТБӨЯХАТ</c:v>
                </c:pt>
                <c:pt idx="6">
                  <c:v>Буу</c:v>
                </c:pt>
                <c:pt idx="7">
                  <c:v>Суутган2</c:v>
                </c:pt>
                <c:pt idx="8">
                  <c:v>НХАТ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27</c:v>
                </c:pt>
                <c:pt idx="1">
                  <c:v>143</c:v>
                </c:pt>
                <c:pt idx="2">
                  <c:v>101</c:v>
                </c:pt>
                <c:pt idx="3">
                  <c:v>742</c:v>
                </c:pt>
                <c:pt idx="4">
                  <c:v>264</c:v>
                </c:pt>
                <c:pt idx="5">
                  <c:v>5413</c:v>
                </c:pt>
                <c:pt idx="6">
                  <c:v>138</c:v>
                </c:pt>
                <c:pt idx="7">
                  <c:v>49</c:v>
                </c:pt>
                <c:pt idx="8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6-406A-A3FF-1FFA72766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8705584"/>
        <c:axId val="608726800"/>
      </c:barChart>
      <c:lineChart>
        <c:grouping val="standar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 Хувь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1.64572115738688E-3"/>
                  <c:y val="-4.0145986683333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96-406A-A3FF-1FFA72766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9"/>
                <c:pt idx="0">
                  <c:v>ААНОАТ</c:v>
                </c:pt>
                <c:pt idx="1">
                  <c:v>НӨАТ</c:v>
                </c:pt>
                <c:pt idx="2">
                  <c:v>Суутган1</c:v>
                </c:pt>
                <c:pt idx="3">
                  <c:v>ИОТ</c:v>
                </c:pt>
                <c:pt idx="4">
                  <c:v>ҮХЭХАТ</c:v>
                </c:pt>
                <c:pt idx="5">
                  <c:v>АТБӨЯХАТ</c:v>
                </c:pt>
                <c:pt idx="6">
                  <c:v>Буу</c:v>
                </c:pt>
                <c:pt idx="7">
                  <c:v>Суутган2</c:v>
                </c:pt>
                <c:pt idx="8">
                  <c:v>НХАТ</c:v>
                </c:pt>
              </c:strCache>
            </c:strRef>
          </c:cat>
          <c:val>
            <c:numRef>
              <c:f>Sheet1!$D$3:$D$11</c:f>
              <c:numCache>
                <c:formatCode>_-* #,##0.0_-;\-* #,##0.0_-;_-* "-"??_-;_-@_-</c:formatCode>
                <c:ptCount val="9"/>
                <c:pt idx="0">
                  <c:v>81.818181818181827</c:v>
                </c:pt>
                <c:pt idx="1">
                  <c:v>61.904761904761905</c:v>
                </c:pt>
                <c:pt idx="2">
                  <c:v>67.333333333333329</c:v>
                </c:pt>
                <c:pt idx="3">
                  <c:v>46.784363177805801</c:v>
                </c:pt>
                <c:pt idx="4">
                  <c:v>61.111111111111114</c:v>
                </c:pt>
                <c:pt idx="5">
                  <c:v>65.707696042728813</c:v>
                </c:pt>
                <c:pt idx="6">
                  <c:v>55.421686746987952</c:v>
                </c:pt>
                <c:pt idx="7">
                  <c:v>0</c:v>
                </c:pt>
                <c:pt idx="8">
                  <c:v>85.263157894736835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96-406A-A3FF-1FFA7276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4072992"/>
        <c:axId val="341321440"/>
      </c:lineChart>
      <c:catAx>
        <c:axId val="60870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726800"/>
        <c:crosses val="autoZero"/>
        <c:auto val="1"/>
        <c:lblAlgn val="ctr"/>
        <c:lblOffset val="100"/>
        <c:noMultiLvlLbl val="0"/>
      </c:catAx>
      <c:valAx>
        <c:axId val="60872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705584"/>
        <c:crosses val="autoZero"/>
        <c:crossBetween val="between"/>
      </c:valAx>
      <c:valAx>
        <c:axId val="341321440"/>
        <c:scaling>
          <c:orientation val="minMax"/>
        </c:scaling>
        <c:delete val="0"/>
        <c:axPos val="r"/>
        <c:numFmt formatCode="_-* #,##0.0_-;\-* #,##0.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072992"/>
        <c:crosses val="max"/>
        <c:crossBetween val="between"/>
      </c:valAx>
      <c:catAx>
        <c:axId val="61407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1321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7B47E-D23C-4231-AB48-E1A2FFB0740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0F8F3E-882C-4C62-BF2E-305C34F9F989}">
      <dgm:prSet phldrT="[Text]" custT="1"/>
      <dgm:spPr/>
      <dgm:t>
        <a:bodyPr/>
        <a:lstStyle/>
        <a:p>
          <a:r>
            <a:rPr lang="mn-MN" sz="4000" b="1" dirty="0"/>
            <a:t>Хэлтсийн дарга</a:t>
          </a:r>
          <a:br>
            <a:rPr lang="mn-MN" sz="3200" b="1" dirty="0"/>
          </a:br>
          <a:r>
            <a:rPr lang="mn-MN" sz="3200" b="0" dirty="0"/>
            <a:t>Үндсэн: </a:t>
          </a:r>
          <a:r>
            <a:rPr lang="mn-MN" sz="3200" b="1" dirty="0"/>
            <a:t>21/21</a:t>
          </a:r>
          <a:br>
            <a:rPr lang="mn-MN" sz="3200" b="0" dirty="0"/>
          </a:br>
          <a:r>
            <a:rPr lang="mn-MN" sz="3200" b="0" dirty="0"/>
            <a:t>Гэрээт: </a:t>
          </a:r>
          <a:r>
            <a:rPr lang="mn-MN" sz="3200" b="1" dirty="0"/>
            <a:t>5</a:t>
          </a:r>
          <a:endParaRPr lang="en-US" sz="3200" b="1" dirty="0"/>
        </a:p>
      </dgm:t>
    </dgm:pt>
    <dgm:pt modelId="{0817C7C2-AD3F-4C83-9CB6-7A8AD3E783DC}" type="parTrans" cxnId="{BD726DBF-F5D1-473B-80E6-A6400C0E24F6}">
      <dgm:prSet/>
      <dgm:spPr/>
      <dgm:t>
        <a:bodyPr/>
        <a:lstStyle/>
        <a:p>
          <a:endParaRPr lang="en-US" sz="2400"/>
        </a:p>
      </dgm:t>
    </dgm:pt>
    <dgm:pt modelId="{B7AD94BF-6A2B-49AB-AA7B-E9C4282DF241}" type="sibTrans" cxnId="{BD726DBF-F5D1-473B-80E6-A6400C0E24F6}">
      <dgm:prSet/>
      <dgm:spPr/>
      <dgm:t>
        <a:bodyPr/>
        <a:lstStyle/>
        <a:p>
          <a:endParaRPr lang="en-US" sz="2400"/>
        </a:p>
      </dgm:t>
    </dgm:pt>
    <dgm:pt modelId="{3CB86961-96BA-4F73-B1B5-E4A56D133D47}">
      <dgm:prSet phldrT="[Text]" custT="1"/>
      <dgm:spPr/>
      <dgm:t>
        <a:bodyPr/>
        <a:lstStyle/>
        <a:p>
          <a:r>
            <a:rPr lang="mn-MN" sz="2800" dirty="0"/>
            <a:t>Захиргаа, хуулийн тасаг –</a:t>
          </a:r>
          <a:r>
            <a:rPr lang="mn-MN" sz="2800" b="1" dirty="0"/>
            <a:t> </a:t>
          </a:r>
          <a:r>
            <a:rPr lang="en-US" sz="2800" b="1" dirty="0"/>
            <a:t>8/</a:t>
          </a:r>
          <a:r>
            <a:rPr lang="mn-MN" sz="2800" b="1" dirty="0"/>
            <a:t>7</a:t>
          </a:r>
          <a:endParaRPr lang="en-US" sz="2800" b="1" dirty="0"/>
        </a:p>
        <a:p>
          <a:r>
            <a:rPr lang="mn-MN" sz="2800" b="0" dirty="0"/>
            <a:t>Гэрээт -</a:t>
          </a:r>
          <a:r>
            <a:rPr lang="mn-MN" sz="2800" b="1" dirty="0"/>
            <a:t> 1</a:t>
          </a:r>
          <a:endParaRPr lang="en-US" sz="2800" b="1" dirty="0"/>
        </a:p>
      </dgm:t>
    </dgm:pt>
    <dgm:pt modelId="{C324A0C5-7AF2-4E02-A4D2-29CC5222C463}" type="parTrans" cxnId="{EA5CF1D7-EACA-4D45-9D69-F75652AD3F14}">
      <dgm:prSet/>
      <dgm:spPr/>
      <dgm:t>
        <a:bodyPr/>
        <a:lstStyle/>
        <a:p>
          <a:endParaRPr lang="en-US" sz="2400"/>
        </a:p>
      </dgm:t>
    </dgm:pt>
    <dgm:pt modelId="{0569F462-166D-451A-88BC-CA160EB4564B}" type="sibTrans" cxnId="{EA5CF1D7-EACA-4D45-9D69-F75652AD3F14}">
      <dgm:prSet/>
      <dgm:spPr/>
      <dgm:t>
        <a:bodyPr/>
        <a:lstStyle/>
        <a:p>
          <a:endParaRPr lang="en-US" sz="2400"/>
        </a:p>
      </dgm:t>
    </dgm:pt>
    <dgm:pt modelId="{1CA8BEA7-DD5C-430A-BAEE-6FD875B9891D}">
      <dgm:prSet phldrT="[Text]" custT="1"/>
      <dgm:spPr/>
      <dgm:t>
        <a:bodyPr/>
        <a:lstStyle/>
        <a:p>
          <a:r>
            <a:rPr lang="mn-MN" sz="2800" dirty="0"/>
            <a:t>Татварын хяналт шалгалтын тасаг – </a:t>
          </a:r>
          <a:r>
            <a:rPr lang="mn-MN" sz="2800" b="1" dirty="0"/>
            <a:t>3/4</a:t>
          </a:r>
          <a:endParaRPr lang="en-US" sz="2800" b="1" dirty="0"/>
        </a:p>
      </dgm:t>
    </dgm:pt>
    <dgm:pt modelId="{DF5123B6-1E13-49C7-BFDC-FAEC6A161C67}" type="parTrans" cxnId="{432E8B12-58ED-4974-AE2B-4853D8A69688}">
      <dgm:prSet/>
      <dgm:spPr/>
      <dgm:t>
        <a:bodyPr/>
        <a:lstStyle/>
        <a:p>
          <a:endParaRPr lang="en-US" sz="2400"/>
        </a:p>
      </dgm:t>
    </dgm:pt>
    <dgm:pt modelId="{070ED6DB-41BD-471E-B0DF-30F73687B78E}" type="sibTrans" cxnId="{432E8B12-58ED-4974-AE2B-4853D8A69688}">
      <dgm:prSet/>
      <dgm:spPr/>
      <dgm:t>
        <a:bodyPr/>
        <a:lstStyle/>
        <a:p>
          <a:endParaRPr lang="en-US" sz="2400"/>
        </a:p>
      </dgm:t>
    </dgm:pt>
    <dgm:pt modelId="{490988F6-8CBE-4664-9219-FAFD9B23CA73}">
      <dgm:prSet phldrT="[Text]" custT="1"/>
      <dgm:spPr/>
      <dgm:t>
        <a:bodyPr/>
        <a:lstStyle/>
        <a:p>
          <a:r>
            <a:rPr lang="mn-MN" sz="2800" dirty="0"/>
            <a:t>Татвар төлөгчтэй харилцах тасаг – </a:t>
          </a:r>
          <a:r>
            <a:rPr lang="mn-MN" sz="2800" b="1" dirty="0"/>
            <a:t>10/10</a:t>
          </a:r>
        </a:p>
        <a:p>
          <a:r>
            <a:rPr lang="mn-MN" sz="2800" b="0" dirty="0"/>
            <a:t>Гэрээт -</a:t>
          </a:r>
          <a:r>
            <a:rPr lang="mn-MN" sz="2800" b="1" dirty="0"/>
            <a:t> 4</a:t>
          </a:r>
          <a:endParaRPr lang="en-US" sz="2800" b="1" dirty="0"/>
        </a:p>
      </dgm:t>
    </dgm:pt>
    <dgm:pt modelId="{7F89C830-C213-4CD1-BD3B-558AC532F5C0}" type="parTrans" cxnId="{3783DD77-A4FA-4C1E-A930-DF303EB514D2}">
      <dgm:prSet/>
      <dgm:spPr/>
      <dgm:t>
        <a:bodyPr/>
        <a:lstStyle/>
        <a:p>
          <a:endParaRPr lang="en-US" sz="2400"/>
        </a:p>
      </dgm:t>
    </dgm:pt>
    <dgm:pt modelId="{6D6638F9-3478-46CC-B7D5-B92178FF64B5}" type="sibTrans" cxnId="{3783DD77-A4FA-4C1E-A930-DF303EB514D2}">
      <dgm:prSet/>
      <dgm:spPr/>
      <dgm:t>
        <a:bodyPr/>
        <a:lstStyle/>
        <a:p>
          <a:endParaRPr lang="en-US" sz="2400"/>
        </a:p>
      </dgm:t>
    </dgm:pt>
    <dgm:pt modelId="{68636C18-B51E-4833-B8F6-CEF7D2915D68}">
      <dgm:prSet phldrT="[Text]" custT="1"/>
      <dgm:spPr/>
      <dgm:t>
        <a:bodyPr/>
        <a:lstStyle/>
        <a:p>
          <a:pPr algn="l"/>
          <a:r>
            <a:rPr lang="mn-MN" sz="2800" dirty="0"/>
            <a:t>Дарга - </a:t>
          </a:r>
          <a:r>
            <a:rPr lang="mn-MN" sz="2800" b="1" dirty="0"/>
            <a:t>1</a:t>
          </a:r>
        </a:p>
        <a:p>
          <a:pPr algn="l"/>
          <a:r>
            <a:rPr lang="mn-MN" sz="2800" dirty="0"/>
            <a:t>Тасгийн дарга – </a:t>
          </a:r>
          <a:r>
            <a:rPr lang="mn-MN" sz="2800" b="1" dirty="0"/>
            <a:t>1</a:t>
          </a:r>
        </a:p>
        <a:p>
          <a:pPr algn="l"/>
          <a:r>
            <a:rPr lang="mn-MN" sz="2800" dirty="0"/>
            <a:t>ТУБ-</a:t>
          </a:r>
          <a:r>
            <a:rPr lang="mn-MN" sz="2800" b="1" dirty="0"/>
            <a:t>2</a:t>
          </a:r>
          <a:br>
            <a:rPr lang="mn-MN" sz="2800" dirty="0"/>
          </a:br>
          <a:r>
            <a:rPr lang="mn-MN" sz="2800" dirty="0"/>
            <a:t>Үйлчилгээ - </a:t>
          </a:r>
          <a:r>
            <a:rPr lang="mn-MN" sz="2800" b="1" dirty="0"/>
            <a:t>3</a:t>
          </a:r>
        </a:p>
      </dgm:t>
    </dgm:pt>
    <dgm:pt modelId="{8E14F8DB-B540-4067-A93B-F4E3B3397A0E}" type="parTrans" cxnId="{8FCD14E3-9AF2-4768-86A0-95A311762BDC}">
      <dgm:prSet/>
      <dgm:spPr/>
      <dgm:t>
        <a:bodyPr/>
        <a:lstStyle/>
        <a:p>
          <a:endParaRPr lang="en-US" sz="2400"/>
        </a:p>
      </dgm:t>
    </dgm:pt>
    <dgm:pt modelId="{80375316-DF3F-4CE2-A38F-99D0500AB8AA}" type="sibTrans" cxnId="{8FCD14E3-9AF2-4768-86A0-95A311762BDC}">
      <dgm:prSet/>
      <dgm:spPr/>
      <dgm:t>
        <a:bodyPr/>
        <a:lstStyle/>
        <a:p>
          <a:endParaRPr lang="en-US" sz="2400"/>
        </a:p>
      </dgm:t>
    </dgm:pt>
    <dgm:pt modelId="{1B00EA32-D9D8-4E10-9C16-F152DC7B8058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mn-MN" sz="2800" dirty="0"/>
            <a:t>Тасгийн дарга - </a:t>
          </a:r>
          <a:r>
            <a:rPr lang="mn-MN" sz="2800" b="1" dirty="0"/>
            <a:t>1</a:t>
          </a:r>
          <a:br>
            <a:rPr lang="en-US" sz="2800" dirty="0"/>
          </a:br>
          <a:r>
            <a:rPr lang="mn-MN" sz="2800" dirty="0"/>
            <a:t>ТУБ - </a:t>
          </a:r>
          <a:r>
            <a:rPr lang="mn-MN" sz="2800" b="1" dirty="0"/>
            <a:t>7</a:t>
          </a:r>
          <a:br>
            <a:rPr lang="mn-MN" sz="2800" b="1" dirty="0"/>
          </a:br>
          <a:r>
            <a:rPr lang="mn-MN" sz="2800" b="0" dirty="0"/>
            <a:t>Хураагч</a:t>
          </a:r>
          <a:r>
            <a:rPr lang="mn-MN" sz="2800" dirty="0"/>
            <a:t> - </a:t>
          </a:r>
          <a:r>
            <a:rPr lang="mn-MN" sz="2800" b="1" dirty="0"/>
            <a:t>2</a:t>
          </a:r>
          <a:endParaRPr lang="en-US" sz="2800" b="1" dirty="0"/>
        </a:p>
      </dgm:t>
    </dgm:pt>
    <dgm:pt modelId="{8D3A1415-D4A0-480C-892B-C13F4E4C3A65}" type="parTrans" cxnId="{C592EBD0-7787-4E35-9B5E-EEFAC6432BDD}">
      <dgm:prSet/>
      <dgm:spPr/>
      <dgm:t>
        <a:bodyPr/>
        <a:lstStyle/>
        <a:p>
          <a:endParaRPr lang="en-US" sz="2400"/>
        </a:p>
      </dgm:t>
    </dgm:pt>
    <dgm:pt modelId="{EB7147B6-1FE0-4165-9A20-8F9A2D132FBD}" type="sibTrans" cxnId="{C592EBD0-7787-4E35-9B5E-EEFAC6432BDD}">
      <dgm:prSet/>
      <dgm:spPr/>
      <dgm:t>
        <a:bodyPr/>
        <a:lstStyle/>
        <a:p>
          <a:endParaRPr lang="en-US" sz="2400"/>
        </a:p>
      </dgm:t>
    </dgm:pt>
    <dgm:pt modelId="{8A45B58A-0198-4331-987A-C92BA5ED4524}">
      <dgm:prSet phldrT="[Text]" custT="1"/>
      <dgm:spPr/>
      <dgm:t>
        <a:bodyPr/>
        <a:lstStyle/>
        <a:p>
          <a:pPr algn="l"/>
          <a:r>
            <a:rPr lang="mn-MN" sz="2800" dirty="0"/>
            <a:t>Тасгийн дарга - </a:t>
          </a:r>
          <a:r>
            <a:rPr lang="mn-MN" sz="2800" b="1" dirty="0"/>
            <a:t>1</a:t>
          </a:r>
          <a:br>
            <a:rPr lang="mn-MN" sz="2800" dirty="0"/>
          </a:br>
          <a:r>
            <a:rPr lang="mn-MN" sz="2800" dirty="0"/>
            <a:t>ТУБ - </a:t>
          </a:r>
          <a:r>
            <a:rPr lang="mn-MN" sz="2800" b="1" dirty="0"/>
            <a:t>3</a:t>
          </a:r>
          <a:endParaRPr lang="en-US" sz="2800" b="1" dirty="0"/>
        </a:p>
      </dgm:t>
    </dgm:pt>
    <dgm:pt modelId="{E1CF95C0-9B13-432D-AC3C-7454CA4E8111}" type="parTrans" cxnId="{6ED18FF3-E634-4545-9EC5-A133B096AEA5}">
      <dgm:prSet/>
      <dgm:spPr/>
      <dgm:t>
        <a:bodyPr/>
        <a:lstStyle/>
        <a:p>
          <a:endParaRPr lang="en-US" sz="2400"/>
        </a:p>
      </dgm:t>
    </dgm:pt>
    <dgm:pt modelId="{00203D25-074A-43FA-9EE0-B71258AB16F9}" type="sibTrans" cxnId="{6ED18FF3-E634-4545-9EC5-A133B096AEA5}">
      <dgm:prSet/>
      <dgm:spPr/>
      <dgm:t>
        <a:bodyPr/>
        <a:lstStyle/>
        <a:p>
          <a:endParaRPr lang="en-US" sz="2400"/>
        </a:p>
      </dgm:t>
    </dgm:pt>
    <dgm:pt modelId="{B974B27B-D65C-4BF9-BD9C-4D7C8E087944}" type="pres">
      <dgm:prSet presAssocID="{CD97B47E-D23C-4231-AB48-E1A2FFB074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A75B1D-925E-4F34-AA6E-6D0654622066}" type="pres">
      <dgm:prSet presAssocID="{DA0F8F3E-882C-4C62-BF2E-305C34F9F989}" presName="hierRoot1" presStyleCnt="0"/>
      <dgm:spPr/>
    </dgm:pt>
    <dgm:pt modelId="{5D6F937E-03D1-4C82-B6C8-3772DD463C27}" type="pres">
      <dgm:prSet presAssocID="{DA0F8F3E-882C-4C62-BF2E-305C34F9F989}" presName="composite" presStyleCnt="0"/>
      <dgm:spPr/>
    </dgm:pt>
    <dgm:pt modelId="{6BBEB19A-B111-4C55-A2AF-54FD98C14C3B}" type="pres">
      <dgm:prSet presAssocID="{DA0F8F3E-882C-4C62-BF2E-305C34F9F989}" presName="background" presStyleLbl="node0" presStyleIdx="0" presStyleCnt="1"/>
      <dgm:spPr/>
    </dgm:pt>
    <dgm:pt modelId="{050047BE-C7E2-4DEB-BBAB-6CECABBC7A88}" type="pres">
      <dgm:prSet presAssocID="{DA0F8F3E-882C-4C62-BF2E-305C34F9F989}" presName="text" presStyleLbl="fgAcc0" presStyleIdx="0" presStyleCnt="1">
        <dgm:presLayoutVars>
          <dgm:chPref val="3"/>
        </dgm:presLayoutVars>
      </dgm:prSet>
      <dgm:spPr/>
    </dgm:pt>
    <dgm:pt modelId="{DE1713DA-F33A-4F9A-A85A-D9D15E34780E}" type="pres">
      <dgm:prSet presAssocID="{DA0F8F3E-882C-4C62-BF2E-305C34F9F989}" presName="hierChild2" presStyleCnt="0"/>
      <dgm:spPr/>
    </dgm:pt>
    <dgm:pt modelId="{A7CDD1AB-3167-4F1C-9BEA-7E7EB660A866}" type="pres">
      <dgm:prSet presAssocID="{C324A0C5-7AF2-4E02-A4D2-29CC5222C463}" presName="Name10" presStyleLbl="parChTrans1D2" presStyleIdx="0" presStyleCnt="3"/>
      <dgm:spPr/>
    </dgm:pt>
    <dgm:pt modelId="{EC39F2FC-F973-4831-A5C4-7D5A6CEC097F}" type="pres">
      <dgm:prSet presAssocID="{3CB86961-96BA-4F73-B1B5-E4A56D133D47}" presName="hierRoot2" presStyleCnt="0"/>
      <dgm:spPr/>
    </dgm:pt>
    <dgm:pt modelId="{6909627D-B8D1-441D-9B6D-4EF1B474777A}" type="pres">
      <dgm:prSet presAssocID="{3CB86961-96BA-4F73-B1B5-E4A56D133D47}" presName="composite2" presStyleCnt="0"/>
      <dgm:spPr/>
    </dgm:pt>
    <dgm:pt modelId="{5B4096DC-A535-4023-882C-0B65842C8EF8}" type="pres">
      <dgm:prSet presAssocID="{3CB86961-96BA-4F73-B1B5-E4A56D133D47}" presName="background2" presStyleLbl="node2" presStyleIdx="0" presStyleCnt="3"/>
      <dgm:spPr/>
    </dgm:pt>
    <dgm:pt modelId="{D96163FB-9B95-4270-9444-FC312BE8B270}" type="pres">
      <dgm:prSet presAssocID="{3CB86961-96BA-4F73-B1B5-E4A56D133D47}" presName="text2" presStyleLbl="fgAcc2" presStyleIdx="0" presStyleCnt="3">
        <dgm:presLayoutVars>
          <dgm:chPref val="3"/>
        </dgm:presLayoutVars>
      </dgm:prSet>
      <dgm:spPr/>
    </dgm:pt>
    <dgm:pt modelId="{6AA53CDA-F06A-4809-AAE5-E8C8F221469B}" type="pres">
      <dgm:prSet presAssocID="{3CB86961-96BA-4F73-B1B5-E4A56D133D47}" presName="hierChild3" presStyleCnt="0"/>
      <dgm:spPr/>
    </dgm:pt>
    <dgm:pt modelId="{2567E313-7390-435D-A6CC-883036C51502}" type="pres">
      <dgm:prSet presAssocID="{8E14F8DB-B540-4067-A93B-F4E3B3397A0E}" presName="Name17" presStyleLbl="parChTrans1D3" presStyleIdx="0" presStyleCnt="3"/>
      <dgm:spPr/>
    </dgm:pt>
    <dgm:pt modelId="{83584607-2496-4455-8305-563755ADC0B9}" type="pres">
      <dgm:prSet presAssocID="{68636C18-B51E-4833-B8F6-CEF7D2915D68}" presName="hierRoot3" presStyleCnt="0"/>
      <dgm:spPr/>
    </dgm:pt>
    <dgm:pt modelId="{619DC9F3-E2F7-4603-A823-D91110E8C41F}" type="pres">
      <dgm:prSet presAssocID="{68636C18-B51E-4833-B8F6-CEF7D2915D68}" presName="composite3" presStyleCnt="0"/>
      <dgm:spPr/>
    </dgm:pt>
    <dgm:pt modelId="{77883E5E-6C07-47C3-A8D9-4AE859419782}" type="pres">
      <dgm:prSet presAssocID="{68636C18-B51E-4833-B8F6-CEF7D2915D68}" presName="background3" presStyleLbl="node3" presStyleIdx="0" presStyleCnt="3"/>
      <dgm:spPr/>
    </dgm:pt>
    <dgm:pt modelId="{1E8A62DD-B511-43DD-A8F9-9601F8DF37C4}" type="pres">
      <dgm:prSet presAssocID="{68636C18-B51E-4833-B8F6-CEF7D2915D68}" presName="text3" presStyleLbl="fgAcc3" presStyleIdx="0" presStyleCnt="3" custScaleX="117715">
        <dgm:presLayoutVars>
          <dgm:chPref val="3"/>
        </dgm:presLayoutVars>
      </dgm:prSet>
      <dgm:spPr/>
    </dgm:pt>
    <dgm:pt modelId="{D6890C99-56B5-4358-87FE-C562365B53D4}" type="pres">
      <dgm:prSet presAssocID="{68636C18-B51E-4833-B8F6-CEF7D2915D68}" presName="hierChild4" presStyleCnt="0"/>
      <dgm:spPr/>
    </dgm:pt>
    <dgm:pt modelId="{22625542-FAF8-4251-AB14-015DDC6C2281}" type="pres">
      <dgm:prSet presAssocID="{7F89C830-C213-4CD1-BD3B-558AC532F5C0}" presName="Name10" presStyleLbl="parChTrans1D2" presStyleIdx="1" presStyleCnt="3"/>
      <dgm:spPr/>
    </dgm:pt>
    <dgm:pt modelId="{6727B13E-66CC-4418-B050-082D4682DDE2}" type="pres">
      <dgm:prSet presAssocID="{490988F6-8CBE-4664-9219-FAFD9B23CA73}" presName="hierRoot2" presStyleCnt="0"/>
      <dgm:spPr/>
    </dgm:pt>
    <dgm:pt modelId="{3005B11B-1429-418C-940A-10F6EC0978C2}" type="pres">
      <dgm:prSet presAssocID="{490988F6-8CBE-4664-9219-FAFD9B23CA73}" presName="composite2" presStyleCnt="0"/>
      <dgm:spPr/>
    </dgm:pt>
    <dgm:pt modelId="{7BF07F31-195E-4A03-9DA1-2A0AAA52ACFF}" type="pres">
      <dgm:prSet presAssocID="{490988F6-8CBE-4664-9219-FAFD9B23CA73}" presName="background2" presStyleLbl="node2" presStyleIdx="1" presStyleCnt="3"/>
      <dgm:spPr/>
    </dgm:pt>
    <dgm:pt modelId="{C9544FEC-6DF3-484E-A56B-2006A6BDC73D}" type="pres">
      <dgm:prSet presAssocID="{490988F6-8CBE-4664-9219-FAFD9B23CA73}" presName="text2" presStyleLbl="fgAcc2" presStyleIdx="1" presStyleCnt="3">
        <dgm:presLayoutVars>
          <dgm:chPref val="3"/>
        </dgm:presLayoutVars>
      </dgm:prSet>
      <dgm:spPr/>
    </dgm:pt>
    <dgm:pt modelId="{FB6FE010-6536-489D-A152-EBD296104D5D}" type="pres">
      <dgm:prSet presAssocID="{490988F6-8CBE-4664-9219-FAFD9B23CA73}" presName="hierChild3" presStyleCnt="0"/>
      <dgm:spPr/>
    </dgm:pt>
    <dgm:pt modelId="{B7445BF7-66EA-4B7E-9E43-B342911AA958}" type="pres">
      <dgm:prSet presAssocID="{8D3A1415-D4A0-480C-892B-C13F4E4C3A65}" presName="Name17" presStyleLbl="parChTrans1D3" presStyleIdx="1" presStyleCnt="3"/>
      <dgm:spPr/>
    </dgm:pt>
    <dgm:pt modelId="{701ACAB9-C68A-4FD3-8E78-6CAB4649A3BF}" type="pres">
      <dgm:prSet presAssocID="{1B00EA32-D9D8-4E10-9C16-F152DC7B8058}" presName="hierRoot3" presStyleCnt="0"/>
      <dgm:spPr/>
    </dgm:pt>
    <dgm:pt modelId="{ED09F3E1-FE6D-4B52-8EA4-0FAC800EEC40}" type="pres">
      <dgm:prSet presAssocID="{1B00EA32-D9D8-4E10-9C16-F152DC7B8058}" presName="composite3" presStyleCnt="0"/>
      <dgm:spPr/>
    </dgm:pt>
    <dgm:pt modelId="{DFF9D30A-6F2C-44B9-BDE8-D80CB85C5F19}" type="pres">
      <dgm:prSet presAssocID="{1B00EA32-D9D8-4E10-9C16-F152DC7B8058}" presName="background3" presStyleLbl="node3" presStyleIdx="1" presStyleCnt="3"/>
      <dgm:spPr/>
    </dgm:pt>
    <dgm:pt modelId="{30EC6E2B-1DED-444E-B5CA-AC52EB65A7B8}" type="pres">
      <dgm:prSet presAssocID="{1B00EA32-D9D8-4E10-9C16-F152DC7B8058}" presName="text3" presStyleLbl="fgAcc3" presStyleIdx="1" presStyleCnt="3" custScaleX="113637">
        <dgm:presLayoutVars>
          <dgm:chPref val="3"/>
        </dgm:presLayoutVars>
      </dgm:prSet>
      <dgm:spPr/>
    </dgm:pt>
    <dgm:pt modelId="{9560593A-2A89-469E-866E-62D302D28A97}" type="pres">
      <dgm:prSet presAssocID="{1B00EA32-D9D8-4E10-9C16-F152DC7B8058}" presName="hierChild4" presStyleCnt="0"/>
      <dgm:spPr/>
    </dgm:pt>
    <dgm:pt modelId="{836619B1-4C00-4475-BF2F-997C40391C4A}" type="pres">
      <dgm:prSet presAssocID="{DF5123B6-1E13-49C7-BFDC-FAEC6A161C67}" presName="Name10" presStyleLbl="parChTrans1D2" presStyleIdx="2" presStyleCnt="3"/>
      <dgm:spPr/>
    </dgm:pt>
    <dgm:pt modelId="{D1071EA0-C0E1-4442-A4DC-DB947C32226C}" type="pres">
      <dgm:prSet presAssocID="{1CA8BEA7-DD5C-430A-BAEE-6FD875B9891D}" presName="hierRoot2" presStyleCnt="0"/>
      <dgm:spPr/>
    </dgm:pt>
    <dgm:pt modelId="{8666A6AE-6170-4154-9F54-300C3D03F4B8}" type="pres">
      <dgm:prSet presAssocID="{1CA8BEA7-DD5C-430A-BAEE-6FD875B9891D}" presName="composite2" presStyleCnt="0"/>
      <dgm:spPr/>
    </dgm:pt>
    <dgm:pt modelId="{3CDC438F-7880-4D01-9ADD-317D3C22AE5B}" type="pres">
      <dgm:prSet presAssocID="{1CA8BEA7-DD5C-430A-BAEE-6FD875B9891D}" presName="background2" presStyleLbl="node2" presStyleIdx="2" presStyleCnt="3"/>
      <dgm:spPr/>
    </dgm:pt>
    <dgm:pt modelId="{7B1ABF69-8AAF-4609-B653-6C4BA53276DE}" type="pres">
      <dgm:prSet presAssocID="{1CA8BEA7-DD5C-430A-BAEE-6FD875B9891D}" presName="text2" presStyleLbl="fgAcc2" presStyleIdx="2" presStyleCnt="3">
        <dgm:presLayoutVars>
          <dgm:chPref val="3"/>
        </dgm:presLayoutVars>
      </dgm:prSet>
      <dgm:spPr/>
    </dgm:pt>
    <dgm:pt modelId="{1DD838FD-618D-4E09-A6A6-B341724643E6}" type="pres">
      <dgm:prSet presAssocID="{1CA8BEA7-DD5C-430A-BAEE-6FD875B9891D}" presName="hierChild3" presStyleCnt="0"/>
      <dgm:spPr/>
    </dgm:pt>
    <dgm:pt modelId="{FEDA9257-5D18-4386-A00F-C0136945F62A}" type="pres">
      <dgm:prSet presAssocID="{E1CF95C0-9B13-432D-AC3C-7454CA4E8111}" presName="Name17" presStyleLbl="parChTrans1D3" presStyleIdx="2" presStyleCnt="3"/>
      <dgm:spPr/>
    </dgm:pt>
    <dgm:pt modelId="{0667CB81-110A-4D5F-B86F-371801A376A5}" type="pres">
      <dgm:prSet presAssocID="{8A45B58A-0198-4331-987A-C92BA5ED4524}" presName="hierRoot3" presStyleCnt="0"/>
      <dgm:spPr/>
    </dgm:pt>
    <dgm:pt modelId="{9C5A6BD8-84E7-42E5-AF18-46ED0DC3034E}" type="pres">
      <dgm:prSet presAssocID="{8A45B58A-0198-4331-987A-C92BA5ED4524}" presName="composite3" presStyleCnt="0"/>
      <dgm:spPr/>
    </dgm:pt>
    <dgm:pt modelId="{4894D124-43DB-470B-A287-DC101A49ED0D}" type="pres">
      <dgm:prSet presAssocID="{8A45B58A-0198-4331-987A-C92BA5ED4524}" presName="background3" presStyleLbl="node3" presStyleIdx="2" presStyleCnt="3"/>
      <dgm:spPr/>
    </dgm:pt>
    <dgm:pt modelId="{B879CA0A-2E42-4E83-8B75-44647175AC66}" type="pres">
      <dgm:prSet presAssocID="{8A45B58A-0198-4331-987A-C92BA5ED4524}" presName="text3" presStyleLbl="fgAcc3" presStyleIdx="2" presStyleCnt="3">
        <dgm:presLayoutVars>
          <dgm:chPref val="3"/>
        </dgm:presLayoutVars>
      </dgm:prSet>
      <dgm:spPr/>
    </dgm:pt>
    <dgm:pt modelId="{9290A51F-7095-43C8-A4B6-EAB351327E58}" type="pres">
      <dgm:prSet presAssocID="{8A45B58A-0198-4331-987A-C92BA5ED4524}" presName="hierChild4" presStyleCnt="0"/>
      <dgm:spPr/>
    </dgm:pt>
  </dgm:ptLst>
  <dgm:cxnLst>
    <dgm:cxn modelId="{432E8B12-58ED-4974-AE2B-4853D8A69688}" srcId="{DA0F8F3E-882C-4C62-BF2E-305C34F9F989}" destId="{1CA8BEA7-DD5C-430A-BAEE-6FD875B9891D}" srcOrd="2" destOrd="0" parTransId="{DF5123B6-1E13-49C7-BFDC-FAEC6A161C67}" sibTransId="{070ED6DB-41BD-471E-B0DF-30F73687B78E}"/>
    <dgm:cxn modelId="{20A7611C-39C0-44C5-AE54-40AEE217AE8F}" type="presOf" srcId="{490988F6-8CBE-4664-9219-FAFD9B23CA73}" destId="{C9544FEC-6DF3-484E-A56B-2006A6BDC73D}" srcOrd="0" destOrd="0" presId="urn:microsoft.com/office/officeart/2005/8/layout/hierarchy1"/>
    <dgm:cxn modelId="{487AF51F-E0BF-4010-8220-3B1170685256}" type="presOf" srcId="{8D3A1415-D4A0-480C-892B-C13F4E4C3A65}" destId="{B7445BF7-66EA-4B7E-9E43-B342911AA958}" srcOrd="0" destOrd="0" presId="urn:microsoft.com/office/officeart/2005/8/layout/hierarchy1"/>
    <dgm:cxn modelId="{3783DD77-A4FA-4C1E-A930-DF303EB514D2}" srcId="{DA0F8F3E-882C-4C62-BF2E-305C34F9F989}" destId="{490988F6-8CBE-4664-9219-FAFD9B23CA73}" srcOrd="1" destOrd="0" parTransId="{7F89C830-C213-4CD1-BD3B-558AC532F5C0}" sibTransId="{6D6638F9-3478-46CC-B7D5-B92178FF64B5}"/>
    <dgm:cxn modelId="{95050983-CC0B-4CFB-9C8B-F81510BC9F34}" type="presOf" srcId="{1B00EA32-D9D8-4E10-9C16-F152DC7B8058}" destId="{30EC6E2B-1DED-444E-B5CA-AC52EB65A7B8}" srcOrd="0" destOrd="0" presId="urn:microsoft.com/office/officeart/2005/8/layout/hierarchy1"/>
    <dgm:cxn modelId="{E5C75385-2AF6-4C72-82A6-061BBAECD83B}" type="presOf" srcId="{7F89C830-C213-4CD1-BD3B-558AC532F5C0}" destId="{22625542-FAF8-4251-AB14-015DDC6C2281}" srcOrd="0" destOrd="0" presId="urn:microsoft.com/office/officeart/2005/8/layout/hierarchy1"/>
    <dgm:cxn modelId="{932A0D92-DAD2-401C-B866-F9327D02724E}" type="presOf" srcId="{8E14F8DB-B540-4067-A93B-F4E3B3397A0E}" destId="{2567E313-7390-435D-A6CC-883036C51502}" srcOrd="0" destOrd="0" presId="urn:microsoft.com/office/officeart/2005/8/layout/hierarchy1"/>
    <dgm:cxn modelId="{2086099A-CD6F-488B-A0E2-2B823F13D550}" type="presOf" srcId="{3CB86961-96BA-4F73-B1B5-E4A56D133D47}" destId="{D96163FB-9B95-4270-9444-FC312BE8B270}" srcOrd="0" destOrd="0" presId="urn:microsoft.com/office/officeart/2005/8/layout/hierarchy1"/>
    <dgm:cxn modelId="{BE7628A6-CE2C-431B-B93D-0BA46F1EA9DF}" type="presOf" srcId="{CD97B47E-D23C-4231-AB48-E1A2FFB07403}" destId="{B974B27B-D65C-4BF9-BD9C-4D7C8E087944}" srcOrd="0" destOrd="0" presId="urn:microsoft.com/office/officeart/2005/8/layout/hierarchy1"/>
    <dgm:cxn modelId="{89BCA6AB-3E22-41E4-BAAD-A2DE12F9ED1A}" type="presOf" srcId="{8A45B58A-0198-4331-987A-C92BA5ED4524}" destId="{B879CA0A-2E42-4E83-8B75-44647175AC66}" srcOrd="0" destOrd="0" presId="urn:microsoft.com/office/officeart/2005/8/layout/hierarchy1"/>
    <dgm:cxn modelId="{BD726DBF-F5D1-473B-80E6-A6400C0E24F6}" srcId="{CD97B47E-D23C-4231-AB48-E1A2FFB07403}" destId="{DA0F8F3E-882C-4C62-BF2E-305C34F9F989}" srcOrd="0" destOrd="0" parTransId="{0817C7C2-AD3F-4C83-9CB6-7A8AD3E783DC}" sibTransId="{B7AD94BF-6A2B-49AB-AA7B-E9C4282DF241}"/>
    <dgm:cxn modelId="{A9A93EC4-1166-4FE6-B6BD-BDCD0F0D8C57}" type="presOf" srcId="{DF5123B6-1E13-49C7-BFDC-FAEC6A161C67}" destId="{836619B1-4C00-4475-BF2F-997C40391C4A}" srcOrd="0" destOrd="0" presId="urn:microsoft.com/office/officeart/2005/8/layout/hierarchy1"/>
    <dgm:cxn modelId="{C592EBD0-7787-4E35-9B5E-EEFAC6432BDD}" srcId="{490988F6-8CBE-4664-9219-FAFD9B23CA73}" destId="{1B00EA32-D9D8-4E10-9C16-F152DC7B8058}" srcOrd="0" destOrd="0" parTransId="{8D3A1415-D4A0-480C-892B-C13F4E4C3A65}" sibTransId="{EB7147B6-1FE0-4165-9A20-8F9A2D132FBD}"/>
    <dgm:cxn modelId="{24F374D7-1368-4B79-9BD6-9BB15C662D09}" type="presOf" srcId="{DA0F8F3E-882C-4C62-BF2E-305C34F9F989}" destId="{050047BE-C7E2-4DEB-BBAB-6CECABBC7A88}" srcOrd="0" destOrd="0" presId="urn:microsoft.com/office/officeart/2005/8/layout/hierarchy1"/>
    <dgm:cxn modelId="{EA5CF1D7-EACA-4D45-9D69-F75652AD3F14}" srcId="{DA0F8F3E-882C-4C62-BF2E-305C34F9F989}" destId="{3CB86961-96BA-4F73-B1B5-E4A56D133D47}" srcOrd="0" destOrd="0" parTransId="{C324A0C5-7AF2-4E02-A4D2-29CC5222C463}" sibTransId="{0569F462-166D-451A-88BC-CA160EB4564B}"/>
    <dgm:cxn modelId="{F79F75E1-9E29-46A8-A4C0-48798E46E858}" type="presOf" srcId="{68636C18-B51E-4833-B8F6-CEF7D2915D68}" destId="{1E8A62DD-B511-43DD-A8F9-9601F8DF37C4}" srcOrd="0" destOrd="0" presId="urn:microsoft.com/office/officeart/2005/8/layout/hierarchy1"/>
    <dgm:cxn modelId="{8FCD14E3-9AF2-4768-86A0-95A311762BDC}" srcId="{3CB86961-96BA-4F73-B1B5-E4A56D133D47}" destId="{68636C18-B51E-4833-B8F6-CEF7D2915D68}" srcOrd="0" destOrd="0" parTransId="{8E14F8DB-B540-4067-A93B-F4E3B3397A0E}" sibTransId="{80375316-DF3F-4CE2-A38F-99D0500AB8AA}"/>
    <dgm:cxn modelId="{2FA808E8-AE8D-459F-8E61-55CDA5901A89}" type="presOf" srcId="{C324A0C5-7AF2-4E02-A4D2-29CC5222C463}" destId="{A7CDD1AB-3167-4F1C-9BEA-7E7EB660A866}" srcOrd="0" destOrd="0" presId="urn:microsoft.com/office/officeart/2005/8/layout/hierarchy1"/>
    <dgm:cxn modelId="{3AE25BEC-9A59-4C41-8C02-E7F209A786D3}" type="presOf" srcId="{1CA8BEA7-DD5C-430A-BAEE-6FD875B9891D}" destId="{7B1ABF69-8AAF-4609-B653-6C4BA53276DE}" srcOrd="0" destOrd="0" presId="urn:microsoft.com/office/officeart/2005/8/layout/hierarchy1"/>
    <dgm:cxn modelId="{6ED18FF3-E634-4545-9EC5-A133B096AEA5}" srcId="{1CA8BEA7-DD5C-430A-BAEE-6FD875B9891D}" destId="{8A45B58A-0198-4331-987A-C92BA5ED4524}" srcOrd="0" destOrd="0" parTransId="{E1CF95C0-9B13-432D-AC3C-7454CA4E8111}" sibTransId="{00203D25-074A-43FA-9EE0-B71258AB16F9}"/>
    <dgm:cxn modelId="{A4F7EEFD-6DBD-4FC4-A830-6A498477C85C}" type="presOf" srcId="{E1CF95C0-9B13-432D-AC3C-7454CA4E8111}" destId="{FEDA9257-5D18-4386-A00F-C0136945F62A}" srcOrd="0" destOrd="0" presId="urn:microsoft.com/office/officeart/2005/8/layout/hierarchy1"/>
    <dgm:cxn modelId="{AA1B32F7-D6DA-429C-AB4E-E39C8294B775}" type="presParOf" srcId="{B974B27B-D65C-4BF9-BD9C-4D7C8E087944}" destId="{CAA75B1D-925E-4F34-AA6E-6D0654622066}" srcOrd="0" destOrd="0" presId="urn:microsoft.com/office/officeart/2005/8/layout/hierarchy1"/>
    <dgm:cxn modelId="{BF54ADAA-018B-4990-83C3-7CA043A59469}" type="presParOf" srcId="{CAA75B1D-925E-4F34-AA6E-6D0654622066}" destId="{5D6F937E-03D1-4C82-B6C8-3772DD463C27}" srcOrd="0" destOrd="0" presId="urn:microsoft.com/office/officeart/2005/8/layout/hierarchy1"/>
    <dgm:cxn modelId="{F665201E-8F7A-483F-8409-46C768A4D2B2}" type="presParOf" srcId="{5D6F937E-03D1-4C82-B6C8-3772DD463C27}" destId="{6BBEB19A-B111-4C55-A2AF-54FD98C14C3B}" srcOrd="0" destOrd="0" presId="urn:microsoft.com/office/officeart/2005/8/layout/hierarchy1"/>
    <dgm:cxn modelId="{632F9367-9230-4DB1-BCE0-9A778DED9AA2}" type="presParOf" srcId="{5D6F937E-03D1-4C82-B6C8-3772DD463C27}" destId="{050047BE-C7E2-4DEB-BBAB-6CECABBC7A88}" srcOrd="1" destOrd="0" presId="urn:microsoft.com/office/officeart/2005/8/layout/hierarchy1"/>
    <dgm:cxn modelId="{1C2BC933-0469-4546-B348-C3862BE54672}" type="presParOf" srcId="{CAA75B1D-925E-4F34-AA6E-6D0654622066}" destId="{DE1713DA-F33A-4F9A-A85A-D9D15E34780E}" srcOrd="1" destOrd="0" presId="urn:microsoft.com/office/officeart/2005/8/layout/hierarchy1"/>
    <dgm:cxn modelId="{2BAFE8ED-26A2-4553-811A-5D34CF1258D7}" type="presParOf" srcId="{DE1713DA-F33A-4F9A-A85A-D9D15E34780E}" destId="{A7CDD1AB-3167-4F1C-9BEA-7E7EB660A866}" srcOrd="0" destOrd="0" presId="urn:microsoft.com/office/officeart/2005/8/layout/hierarchy1"/>
    <dgm:cxn modelId="{C2A58E19-354A-4200-AD14-9DEF5FE9A519}" type="presParOf" srcId="{DE1713DA-F33A-4F9A-A85A-D9D15E34780E}" destId="{EC39F2FC-F973-4831-A5C4-7D5A6CEC097F}" srcOrd="1" destOrd="0" presId="urn:microsoft.com/office/officeart/2005/8/layout/hierarchy1"/>
    <dgm:cxn modelId="{718BEA91-B58B-401F-A248-C86FD388E72B}" type="presParOf" srcId="{EC39F2FC-F973-4831-A5C4-7D5A6CEC097F}" destId="{6909627D-B8D1-441D-9B6D-4EF1B474777A}" srcOrd="0" destOrd="0" presId="urn:microsoft.com/office/officeart/2005/8/layout/hierarchy1"/>
    <dgm:cxn modelId="{2F7B08FF-C127-4C72-A599-372F91442F73}" type="presParOf" srcId="{6909627D-B8D1-441D-9B6D-4EF1B474777A}" destId="{5B4096DC-A535-4023-882C-0B65842C8EF8}" srcOrd="0" destOrd="0" presId="urn:microsoft.com/office/officeart/2005/8/layout/hierarchy1"/>
    <dgm:cxn modelId="{79C68F2C-A11F-4574-AA75-7D9F98180DF6}" type="presParOf" srcId="{6909627D-B8D1-441D-9B6D-4EF1B474777A}" destId="{D96163FB-9B95-4270-9444-FC312BE8B270}" srcOrd="1" destOrd="0" presId="urn:microsoft.com/office/officeart/2005/8/layout/hierarchy1"/>
    <dgm:cxn modelId="{2C58FA5C-625B-4AFE-8400-7D610BA4BC2F}" type="presParOf" srcId="{EC39F2FC-F973-4831-A5C4-7D5A6CEC097F}" destId="{6AA53CDA-F06A-4809-AAE5-E8C8F221469B}" srcOrd="1" destOrd="0" presId="urn:microsoft.com/office/officeart/2005/8/layout/hierarchy1"/>
    <dgm:cxn modelId="{CD10939E-70CB-4922-A77B-74CFEFCE283D}" type="presParOf" srcId="{6AA53CDA-F06A-4809-AAE5-E8C8F221469B}" destId="{2567E313-7390-435D-A6CC-883036C51502}" srcOrd="0" destOrd="0" presId="urn:microsoft.com/office/officeart/2005/8/layout/hierarchy1"/>
    <dgm:cxn modelId="{C957962E-3DD9-44FA-9720-F985F1923250}" type="presParOf" srcId="{6AA53CDA-F06A-4809-AAE5-E8C8F221469B}" destId="{83584607-2496-4455-8305-563755ADC0B9}" srcOrd="1" destOrd="0" presId="urn:microsoft.com/office/officeart/2005/8/layout/hierarchy1"/>
    <dgm:cxn modelId="{39AA4FAC-FEA6-4669-8655-CE0EA9738724}" type="presParOf" srcId="{83584607-2496-4455-8305-563755ADC0B9}" destId="{619DC9F3-E2F7-4603-A823-D91110E8C41F}" srcOrd="0" destOrd="0" presId="urn:microsoft.com/office/officeart/2005/8/layout/hierarchy1"/>
    <dgm:cxn modelId="{C78BDA49-CF32-4FCC-B8CC-784CD221E542}" type="presParOf" srcId="{619DC9F3-E2F7-4603-A823-D91110E8C41F}" destId="{77883E5E-6C07-47C3-A8D9-4AE859419782}" srcOrd="0" destOrd="0" presId="urn:microsoft.com/office/officeart/2005/8/layout/hierarchy1"/>
    <dgm:cxn modelId="{4B06293A-10C4-4E21-BA87-0C539B2275DC}" type="presParOf" srcId="{619DC9F3-E2F7-4603-A823-D91110E8C41F}" destId="{1E8A62DD-B511-43DD-A8F9-9601F8DF37C4}" srcOrd="1" destOrd="0" presId="urn:microsoft.com/office/officeart/2005/8/layout/hierarchy1"/>
    <dgm:cxn modelId="{56B32065-CDB8-4F90-A6D2-B258F0A91758}" type="presParOf" srcId="{83584607-2496-4455-8305-563755ADC0B9}" destId="{D6890C99-56B5-4358-87FE-C562365B53D4}" srcOrd="1" destOrd="0" presId="urn:microsoft.com/office/officeart/2005/8/layout/hierarchy1"/>
    <dgm:cxn modelId="{8DD0861B-E900-4875-85FD-10994F6F93C0}" type="presParOf" srcId="{DE1713DA-F33A-4F9A-A85A-D9D15E34780E}" destId="{22625542-FAF8-4251-AB14-015DDC6C2281}" srcOrd="2" destOrd="0" presId="urn:microsoft.com/office/officeart/2005/8/layout/hierarchy1"/>
    <dgm:cxn modelId="{0EB779CD-6754-41D1-B5FB-98DFA0B55B2D}" type="presParOf" srcId="{DE1713DA-F33A-4F9A-A85A-D9D15E34780E}" destId="{6727B13E-66CC-4418-B050-082D4682DDE2}" srcOrd="3" destOrd="0" presId="urn:microsoft.com/office/officeart/2005/8/layout/hierarchy1"/>
    <dgm:cxn modelId="{004935F6-9A5E-4FE3-A035-E2FA89AB9DE7}" type="presParOf" srcId="{6727B13E-66CC-4418-B050-082D4682DDE2}" destId="{3005B11B-1429-418C-940A-10F6EC0978C2}" srcOrd="0" destOrd="0" presId="urn:microsoft.com/office/officeart/2005/8/layout/hierarchy1"/>
    <dgm:cxn modelId="{3BB86EBE-45D3-4A8C-94E7-938A842BCB3B}" type="presParOf" srcId="{3005B11B-1429-418C-940A-10F6EC0978C2}" destId="{7BF07F31-195E-4A03-9DA1-2A0AAA52ACFF}" srcOrd="0" destOrd="0" presId="urn:microsoft.com/office/officeart/2005/8/layout/hierarchy1"/>
    <dgm:cxn modelId="{C53DF388-97CC-4844-B7FF-4A536BA9F7B0}" type="presParOf" srcId="{3005B11B-1429-418C-940A-10F6EC0978C2}" destId="{C9544FEC-6DF3-484E-A56B-2006A6BDC73D}" srcOrd="1" destOrd="0" presId="urn:microsoft.com/office/officeart/2005/8/layout/hierarchy1"/>
    <dgm:cxn modelId="{E8228787-EE17-4EDF-A045-49EA54AB0064}" type="presParOf" srcId="{6727B13E-66CC-4418-B050-082D4682DDE2}" destId="{FB6FE010-6536-489D-A152-EBD296104D5D}" srcOrd="1" destOrd="0" presId="urn:microsoft.com/office/officeart/2005/8/layout/hierarchy1"/>
    <dgm:cxn modelId="{E114D506-713C-4279-A489-4905DC1035BA}" type="presParOf" srcId="{FB6FE010-6536-489D-A152-EBD296104D5D}" destId="{B7445BF7-66EA-4B7E-9E43-B342911AA958}" srcOrd="0" destOrd="0" presId="urn:microsoft.com/office/officeart/2005/8/layout/hierarchy1"/>
    <dgm:cxn modelId="{76A9F84A-44A2-4E2F-8964-1CF1943FE2DC}" type="presParOf" srcId="{FB6FE010-6536-489D-A152-EBD296104D5D}" destId="{701ACAB9-C68A-4FD3-8E78-6CAB4649A3BF}" srcOrd="1" destOrd="0" presId="urn:microsoft.com/office/officeart/2005/8/layout/hierarchy1"/>
    <dgm:cxn modelId="{39FAB3D3-8426-4D41-9DC4-48BCBB257846}" type="presParOf" srcId="{701ACAB9-C68A-4FD3-8E78-6CAB4649A3BF}" destId="{ED09F3E1-FE6D-4B52-8EA4-0FAC800EEC40}" srcOrd="0" destOrd="0" presId="urn:microsoft.com/office/officeart/2005/8/layout/hierarchy1"/>
    <dgm:cxn modelId="{8E5C3B65-CB71-4BA3-9F2F-8AF4F03A64EB}" type="presParOf" srcId="{ED09F3E1-FE6D-4B52-8EA4-0FAC800EEC40}" destId="{DFF9D30A-6F2C-44B9-BDE8-D80CB85C5F19}" srcOrd="0" destOrd="0" presId="urn:microsoft.com/office/officeart/2005/8/layout/hierarchy1"/>
    <dgm:cxn modelId="{9A9A60AB-F859-48A6-B3AA-F3C020C1CFA2}" type="presParOf" srcId="{ED09F3E1-FE6D-4B52-8EA4-0FAC800EEC40}" destId="{30EC6E2B-1DED-444E-B5CA-AC52EB65A7B8}" srcOrd="1" destOrd="0" presId="urn:microsoft.com/office/officeart/2005/8/layout/hierarchy1"/>
    <dgm:cxn modelId="{7258D40F-FB5F-4ECC-9C8C-DE04C3F42503}" type="presParOf" srcId="{701ACAB9-C68A-4FD3-8E78-6CAB4649A3BF}" destId="{9560593A-2A89-469E-866E-62D302D28A97}" srcOrd="1" destOrd="0" presId="urn:microsoft.com/office/officeart/2005/8/layout/hierarchy1"/>
    <dgm:cxn modelId="{920A3E32-6FF2-470F-BBFD-0465B038E272}" type="presParOf" srcId="{DE1713DA-F33A-4F9A-A85A-D9D15E34780E}" destId="{836619B1-4C00-4475-BF2F-997C40391C4A}" srcOrd="4" destOrd="0" presId="urn:microsoft.com/office/officeart/2005/8/layout/hierarchy1"/>
    <dgm:cxn modelId="{B06C0859-475C-4EDA-8043-45B1F545E14B}" type="presParOf" srcId="{DE1713DA-F33A-4F9A-A85A-D9D15E34780E}" destId="{D1071EA0-C0E1-4442-A4DC-DB947C32226C}" srcOrd="5" destOrd="0" presId="urn:microsoft.com/office/officeart/2005/8/layout/hierarchy1"/>
    <dgm:cxn modelId="{4FA9DF4D-1BFA-4233-9FF7-C63C7BF13392}" type="presParOf" srcId="{D1071EA0-C0E1-4442-A4DC-DB947C32226C}" destId="{8666A6AE-6170-4154-9F54-300C3D03F4B8}" srcOrd="0" destOrd="0" presId="urn:microsoft.com/office/officeart/2005/8/layout/hierarchy1"/>
    <dgm:cxn modelId="{FA7BACFC-EA1E-402D-94BC-E1B2CA69DCA8}" type="presParOf" srcId="{8666A6AE-6170-4154-9F54-300C3D03F4B8}" destId="{3CDC438F-7880-4D01-9ADD-317D3C22AE5B}" srcOrd="0" destOrd="0" presId="urn:microsoft.com/office/officeart/2005/8/layout/hierarchy1"/>
    <dgm:cxn modelId="{788EFFBD-D6A8-4C50-B454-311B47C6B2BB}" type="presParOf" srcId="{8666A6AE-6170-4154-9F54-300C3D03F4B8}" destId="{7B1ABF69-8AAF-4609-B653-6C4BA53276DE}" srcOrd="1" destOrd="0" presId="urn:microsoft.com/office/officeart/2005/8/layout/hierarchy1"/>
    <dgm:cxn modelId="{13C22117-CA52-40CE-9D78-A9A9F40C4316}" type="presParOf" srcId="{D1071EA0-C0E1-4442-A4DC-DB947C32226C}" destId="{1DD838FD-618D-4E09-A6A6-B341724643E6}" srcOrd="1" destOrd="0" presId="urn:microsoft.com/office/officeart/2005/8/layout/hierarchy1"/>
    <dgm:cxn modelId="{774B3AB0-017B-42A7-A744-CDB6C4DABA12}" type="presParOf" srcId="{1DD838FD-618D-4E09-A6A6-B341724643E6}" destId="{FEDA9257-5D18-4386-A00F-C0136945F62A}" srcOrd="0" destOrd="0" presId="urn:microsoft.com/office/officeart/2005/8/layout/hierarchy1"/>
    <dgm:cxn modelId="{B463742A-E42D-4E02-81F3-7985C463442C}" type="presParOf" srcId="{1DD838FD-618D-4E09-A6A6-B341724643E6}" destId="{0667CB81-110A-4D5F-B86F-371801A376A5}" srcOrd="1" destOrd="0" presId="urn:microsoft.com/office/officeart/2005/8/layout/hierarchy1"/>
    <dgm:cxn modelId="{A6213218-F587-489F-9DF7-6EDF332C8C14}" type="presParOf" srcId="{0667CB81-110A-4D5F-B86F-371801A376A5}" destId="{9C5A6BD8-84E7-42E5-AF18-46ED0DC3034E}" srcOrd="0" destOrd="0" presId="urn:microsoft.com/office/officeart/2005/8/layout/hierarchy1"/>
    <dgm:cxn modelId="{EAC05BF4-0CF1-4BAB-8874-11A8252FEF0E}" type="presParOf" srcId="{9C5A6BD8-84E7-42E5-AF18-46ED0DC3034E}" destId="{4894D124-43DB-470B-A287-DC101A49ED0D}" srcOrd="0" destOrd="0" presId="urn:microsoft.com/office/officeart/2005/8/layout/hierarchy1"/>
    <dgm:cxn modelId="{38D9024C-1FD4-46A3-9AFD-F7CF6B01CC52}" type="presParOf" srcId="{9C5A6BD8-84E7-42E5-AF18-46ED0DC3034E}" destId="{B879CA0A-2E42-4E83-8B75-44647175AC66}" srcOrd="1" destOrd="0" presId="urn:microsoft.com/office/officeart/2005/8/layout/hierarchy1"/>
    <dgm:cxn modelId="{E9973025-91F6-44D7-9963-872B8C9B5021}" type="presParOf" srcId="{0667CB81-110A-4D5F-B86F-371801A376A5}" destId="{9290A51F-7095-43C8-A4B6-EAB351327E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F6475C-ECBF-4641-AEAE-6529DDC6A0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n-MN"/>
        </a:p>
      </dgm:t>
    </dgm:pt>
    <dgm:pt modelId="{7BB45647-E7C9-4FCC-8243-2BC03A7B7EA1}">
      <dgm:prSet phldrT="[Text]"/>
      <dgm:spPr/>
      <dgm:t>
        <a:bodyPr/>
        <a:lstStyle/>
        <a:p>
          <a:r>
            <a:rPr lang="mn-MN" dirty="0"/>
            <a:t>Нийгмийн асуудал шийдвэрлэх</a:t>
          </a:r>
        </a:p>
      </dgm:t>
    </dgm:pt>
    <dgm:pt modelId="{B152044F-BFEA-4E57-B09B-EAFEAAC921FB}" type="parTrans" cxnId="{5C89B341-DF7B-4A0D-AC20-CF29F660F396}">
      <dgm:prSet/>
      <dgm:spPr/>
      <dgm:t>
        <a:bodyPr/>
        <a:lstStyle/>
        <a:p>
          <a:endParaRPr lang="mn-MN"/>
        </a:p>
      </dgm:t>
    </dgm:pt>
    <dgm:pt modelId="{9DE56580-156D-4AA3-A137-22C6C97D534B}" type="sibTrans" cxnId="{5C89B341-DF7B-4A0D-AC20-CF29F660F396}">
      <dgm:prSet/>
      <dgm:spPr/>
      <dgm:t>
        <a:bodyPr/>
        <a:lstStyle/>
        <a:p>
          <a:endParaRPr lang="mn-MN"/>
        </a:p>
      </dgm:t>
    </dgm:pt>
    <dgm:pt modelId="{1707A3B9-C152-4CDB-8F0A-5F4C7A79D7AF}">
      <dgm:prSet phldrT="[Text]"/>
      <dgm:spPr/>
      <dgm:t>
        <a:bodyPr/>
        <a:lstStyle/>
        <a:p>
          <a:pPr algn="r"/>
          <a:r>
            <a:rPr lang="mn-MN" b="1" dirty="0"/>
            <a:t>70,000</a:t>
          </a:r>
          <a:r>
            <a:rPr lang="mn-MN" b="0" dirty="0"/>
            <a:t> төгрөг</a:t>
          </a:r>
          <a:endParaRPr lang="mn-MN" dirty="0"/>
        </a:p>
      </dgm:t>
    </dgm:pt>
    <dgm:pt modelId="{50F4CB6A-F9F4-4ADE-87B2-746FEC9FED90}" type="parTrans" cxnId="{125C23E1-C7C4-43A9-818C-3E0F1A17F2D0}">
      <dgm:prSet/>
      <dgm:spPr/>
      <dgm:t>
        <a:bodyPr/>
        <a:lstStyle/>
        <a:p>
          <a:endParaRPr lang="mn-MN"/>
        </a:p>
      </dgm:t>
    </dgm:pt>
    <dgm:pt modelId="{B1F0BC0C-E250-4A04-8B72-A210B96A57B2}" type="sibTrans" cxnId="{125C23E1-C7C4-43A9-818C-3E0F1A17F2D0}">
      <dgm:prSet/>
      <dgm:spPr/>
      <dgm:t>
        <a:bodyPr/>
        <a:lstStyle/>
        <a:p>
          <a:endParaRPr lang="mn-MN"/>
        </a:p>
      </dgm:t>
    </dgm:pt>
    <dgm:pt modelId="{EFF64DE1-9979-462D-A251-D7FBFAE2CB59}">
      <dgm:prSet phldrT="[Text]"/>
      <dgm:spPr/>
      <dgm:t>
        <a:bodyPr/>
        <a:lstStyle/>
        <a:p>
          <a:r>
            <a:rPr lang="mn-MN" dirty="0"/>
            <a:t>Массажны аппарат – 45,000</a:t>
          </a:r>
        </a:p>
      </dgm:t>
    </dgm:pt>
    <dgm:pt modelId="{ACBB7E3D-FA5A-437B-91C3-24725221ED75}" type="parTrans" cxnId="{DE1C878C-5162-4B0B-9183-6078FCAE62CD}">
      <dgm:prSet/>
      <dgm:spPr/>
      <dgm:t>
        <a:bodyPr/>
        <a:lstStyle/>
        <a:p>
          <a:endParaRPr lang="mn-MN"/>
        </a:p>
      </dgm:t>
    </dgm:pt>
    <dgm:pt modelId="{3A356EB4-F4E6-42C1-9D72-837BF05BB126}" type="sibTrans" cxnId="{DE1C878C-5162-4B0B-9183-6078FCAE62CD}">
      <dgm:prSet/>
      <dgm:spPr/>
      <dgm:t>
        <a:bodyPr/>
        <a:lstStyle/>
        <a:p>
          <a:endParaRPr lang="mn-MN"/>
        </a:p>
      </dgm:t>
    </dgm:pt>
    <dgm:pt modelId="{A37470FD-0A30-42FD-BFED-1A96F3D80549}">
      <dgm:prSet phldrT="[Text]"/>
      <dgm:spPr/>
      <dgm:t>
        <a:bodyPr/>
        <a:lstStyle/>
        <a:p>
          <a:r>
            <a:rPr lang="mn-MN" dirty="0"/>
            <a:t>Мод тарих өдөрт /5-р сард/</a:t>
          </a:r>
        </a:p>
      </dgm:t>
    </dgm:pt>
    <dgm:pt modelId="{D6FF941A-4318-4F6A-AF35-FDC30597FE97}" type="parTrans" cxnId="{3A51A142-4B4B-4E23-9619-9C375280128B}">
      <dgm:prSet/>
      <dgm:spPr/>
      <dgm:t>
        <a:bodyPr/>
        <a:lstStyle/>
        <a:p>
          <a:endParaRPr lang="mn-MN"/>
        </a:p>
      </dgm:t>
    </dgm:pt>
    <dgm:pt modelId="{B08194AA-CBD9-4E76-B3AD-6550B5C21342}" type="sibTrans" cxnId="{3A51A142-4B4B-4E23-9619-9C375280128B}">
      <dgm:prSet/>
      <dgm:spPr/>
      <dgm:t>
        <a:bodyPr/>
        <a:lstStyle/>
        <a:p>
          <a:endParaRPr lang="mn-MN"/>
        </a:p>
      </dgm:t>
    </dgm:pt>
    <dgm:pt modelId="{1C69F21D-2668-45FA-A899-F1F7B40C5A4C}">
      <dgm:prSet phldrT="[Text]"/>
      <dgm:spPr/>
      <dgm:t>
        <a:bodyPr/>
        <a:lstStyle/>
        <a:p>
          <a:pPr algn="r"/>
          <a:r>
            <a:rPr lang="mn-MN" b="1" dirty="0"/>
            <a:t>98,000</a:t>
          </a:r>
          <a:r>
            <a:rPr lang="mn-MN" dirty="0"/>
            <a:t> төгрөг</a:t>
          </a:r>
        </a:p>
      </dgm:t>
    </dgm:pt>
    <dgm:pt modelId="{1CB5FF26-CE8F-47FE-9664-1F6CCE0C5EAF}" type="parTrans" cxnId="{B225D160-E7E0-4FA9-BCD2-118F3B403077}">
      <dgm:prSet/>
      <dgm:spPr/>
      <dgm:t>
        <a:bodyPr/>
        <a:lstStyle/>
        <a:p>
          <a:endParaRPr lang="mn-MN"/>
        </a:p>
      </dgm:t>
    </dgm:pt>
    <dgm:pt modelId="{A6CBA05C-9DEE-4E22-988C-EB338EE043C8}" type="sibTrans" cxnId="{B225D160-E7E0-4FA9-BCD2-118F3B403077}">
      <dgm:prSet/>
      <dgm:spPr/>
      <dgm:t>
        <a:bodyPr/>
        <a:lstStyle/>
        <a:p>
          <a:endParaRPr lang="mn-MN"/>
        </a:p>
      </dgm:t>
    </dgm:pt>
    <dgm:pt modelId="{4408EDAA-F3AB-4611-AE2E-064C0C532750}">
      <dgm:prSet phldrT="[Text]"/>
      <dgm:spPr/>
      <dgm:t>
        <a:bodyPr/>
        <a:lstStyle/>
        <a:p>
          <a:pPr algn="l"/>
          <a:r>
            <a:rPr lang="mn-MN" dirty="0"/>
            <a:t>Бусад</a:t>
          </a:r>
        </a:p>
      </dgm:t>
    </dgm:pt>
    <dgm:pt modelId="{4730A2C1-101A-461F-BA5F-68D8D953513F}" type="parTrans" cxnId="{DCAD374B-540A-41BE-AA1D-BA3E9EACDBBA}">
      <dgm:prSet/>
      <dgm:spPr/>
      <dgm:t>
        <a:bodyPr/>
        <a:lstStyle/>
        <a:p>
          <a:endParaRPr lang="mn-MN"/>
        </a:p>
      </dgm:t>
    </dgm:pt>
    <dgm:pt modelId="{130CC6A4-ED3E-4725-A448-CACDD8219624}" type="sibTrans" cxnId="{DCAD374B-540A-41BE-AA1D-BA3E9EACDBBA}">
      <dgm:prSet/>
      <dgm:spPr/>
      <dgm:t>
        <a:bodyPr/>
        <a:lstStyle/>
        <a:p>
          <a:endParaRPr lang="mn-MN"/>
        </a:p>
      </dgm:t>
    </dgm:pt>
    <dgm:pt modelId="{8A01BC76-64D3-412E-B7A1-93CC8D20FC15}">
      <dgm:prSet phldrT="[Text]"/>
      <dgm:spPr/>
      <dgm:t>
        <a:bodyPr/>
        <a:lstStyle/>
        <a:p>
          <a:pPr algn="r"/>
          <a:r>
            <a:rPr lang="mn-MN" b="1" dirty="0"/>
            <a:t>99,400</a:t>
          </a:r>
          <a:r>
            <a:rPr lang="mn-MN" dirty="0"/>
            <a:t> төгрөг</a:t>
          </a:r>
        </a:p>
      </dgm:t>
    </dgm:pt>
    <dgm:pt modelId="{98C9E6A0-52B0-4C08-A30A-AEF3C549AF6B}" type="parTrans" cxnId="{4D8F141C-CDA3-4B54-8FE7-47825584963D}">
      <dgm:prSet/>
      <dgm:spPr/>
      <dgm:t>
        <a:bodyPr/>
        <a:lstStyle/>
        <a:p>
          <a:endParaRPr lang="mn-MN"/>
        </a:p>
      </dgm:t>
    </dgm:pt>
    <dgm:pt modelId="{BDE12A0D-D4C2-4B04-9F0E-FF5E57D9CBEE}" type="sibTrans" cxnId="{4D8F141C-CDA3-4B54-8FE7-47825584963D}">
      <dgm:prSet/>
      <dgm:spPr/>
      <dgm:t>
        <a:bodyPr/>
        <a:lstStyle/>
        <a:p>
          <a:endParaRPr lang="mn-MN"/>
        </a:p>
      </dgm:t>
    </dgm:pt>
    <dgm:pt modelId="{8D0FE383-7720-4E06-844F-13FA6B072A72}">
      <dgm:prSet phldrT="[Text]"/>
      <dgm:spPr/>
      <dgm:t>
        <a:bodyPr/>
        <a:lstStyle/>
        <a:p>
          <a:pPr algn="l"/>
          <a:r>
            <a:rPr lang="mn-MN" dirty="0"/>
            <a:t>Б.Оюунтунгалагийн хүүхдүүдэд шинэ жилээр бэлэг авахад – </a:t>
          </a:r>
          <a:r>
            <a:rPr lang="mn-MN" b="1" dirty="0"/>
            <a:t>73,800</a:t>
          </a:r>
        </a:p>
      </dgm:t>
    </dgm:pt>
    <dgm:pt modelId="{B3F01575-2EAD-4256-B785-D5917E777790}" type="parTrans" cxnId="{AE847003-8026-416B-A80E-52DC9D5238A6}">
      <dgm:prSet/>
      <dgm:spPr/>
      <dgm:t>
        <a:bodyPr/>
        <a:lstStyle/>
        <a:p>
          <a:endParaRPr lang="mn-MN"/>
        </a:p>
      </dgm:t>
    </dgm:pt>
    <dgm:pt modelId="{9FA3A007-36D5-404D-80DE-5B8BFE390235}" type="sibTrans" cxnId="{AE847003-8026-416B-A80E-52DC9D5238A6}">
      <dgm:prSet/>
      <dgm:spPr/>
      <dgm:t>
        <a:bodyPr/>
        <a:lstStyle/>
        <a:p>
          <a:endParaRPr lang="mn-MN"/>
        </a:p>
      </dgm:t>
    </dgm:pt>
    <dgm:pt modelId="{04720F24-6583-4A43-BC08-4852E90D3111}">
      <dgm:prSet phldrT="[Text]"/>
      <dgm:spPr/>
      <dgm:t>
        <a:bodyPr/>
        <a:lstStyle/>
        <a:p>
          <a:r>
            <a:rPr lang="mn-MN" dirty="0"/>
            <a:t>Март-8, Цэргийн баяр</a:t>
          </a:r>
        </a:p>
      </dgm:t>
    </dgm:pt>
    <dgm:pt modelId="{45834ADD-479B-4073-91A0-A13C6588AA63}" type="parTrans" cxnId="{1153BC97-2229-48BB-A44E-FE310E837C9C}">
      <dgm:prSet/>
      <dgm:spPr/>
      <dgm:t>
        <a:bodyPr/>
        <a:lstStyle/>
        <a:p>
          <a:endParaRPr lang="en-US"/>
        </a:p>
      </dgm:t>
    </dgm:pt>
    <dgm:pt modelId="{F8A3FE33-0A90-46BA-9DA5-2C95C1C2EA1C}" type="sibTrans" cxnId="{1153BC97-2229-48BB-A44E-FE310E837C9C}">
      <dgm:prSet/>
      <dgm:spPr/>
      <dgm:t>
        <a:bodyPr/>
        <a:lstStyle/>
        <a:p>
          <a:endParaRPr lang="en-US"/>
        </a:p>
      </dgm:t>
    </dgm:pt>
    <dgm:pt modelId="{FEA0C5AF-2B4C-4DD6-BDA1-C44542B3A001}">
      <dgm:prSet phldrT="[Text]"/>
      <dgm:spPr/>
      <dgm:t>
        <a:bodyPr/>
        <a:lstStyle/>
        <a:p>
          <a:pPr algn="r"/>
          <a:r>
            <a:rPr lang="mn-MN" b="1" dirty="0"/>
            <a:t>300,000</a:t>
          </a:r>
          <a:r>
            <a:rPr lang="mn-MN" dirty="0"/>
            <a:t> төгрөг</a:t>
          </a:r>
        </a:p>
      </dgm:t>
    </dgm:pt>
    <dgm:pt modelId="{A914F570-4444-4801-AF79-68BAA83C875F}" type="parTrans" cxnId="{E90FEE0E-5FDC-4F3A-B605-977AF3835193}">
      <dgm:prSet/>
      <dgm:spPr/>
      <dgm:t>
        <a:bodyPr/>
        <a:lstStyle/>
        <a:p>
          <a:endParaRPr lang="en-US"/>
        </a:p>
      </dgm:t>
    </dgm:pt>
    <dgm:pt modelId="{9A0C654E-A481-48F9-A95E-71D31ED28906}" type="sibTrans" cxnId="{E90FEE0E-5FDC-4F3A-B605-977AF3835193}">
      <dgm:prSet/>
      <dgm:spPr/>
      <dgm:t>
        <a:bodyPr/>
        <a:lstStyle/>
        <a:p>
          <a:endParaRPr lang="en-US"/>
        </a:p>
      </dgm:t>
    </dgm:pt>
    <dgm:pt modelId="{3142DEE0-052A-4C00-89E8-91D471361773}">
      <dgm:prSet/>
      <dgm:spPr/>
      <dgm:t>
        <a:bodyPr/>
        <a:lstStyle/>
        <a:p>
          <a:pPr algn="l"/>
          <a:r>
            <a:rPr lang="mn-MN" dirty="0"/>
            <a:t>Баяруудыг эрэгтэйчүүд, эмэгтэйчүүд тус тусдаа 150,000 төгрөгөөр тэмдэглэв.</a:t>
          </a:r>
        </a:p>
      </dgm:t>
    </dgm:pt>
    <dgm:pt modelId="{70DCCA02-F896-46FC-8BD3-5C33BE63F531}" type="parTrans" cxnId="{EDF26290-E1ED-4EB7-8F32-0BE0D52413D1}">
      <dgm:prSet/>
      <dgm:spPr/>
      <dgm:t>
        <a:bodyPr/>
        <a:lstStyle/>
        <a:p>
          <a:endParaRPr lang="en-US"/>
        </a:p>
      </dgm:t>
    </dgm:pt>
    <dgm:pt modelId="{8D3460F7-7EE4-477A-B09C-D71DFE8AE2E8}" type="sibTrans" cxnId="{EDF26290-E1ED-4EB7-8F32-0BE0D52413D1}">
      <dgm:prSet/>
      <dgm:spPr/>
      <dgm:t>
        <a:bodyPr/>
        <a:lstStyle/>
        <a:p>
          <a:endParaRPr lang="en-US"/>
        </a:p>
      </dgm:t>
    </dgm:pt>
    <dgm:pt modelId="{BDC57BAF-1184-456D-98A3-6E103F70849A}">
      <dgm:prSet phldrT="[Text]"/>
      <dgm:spPr/>
      <dgm:t>
        <a:bodyPr/>
        <a:lstStyle/>
        <a:p>
          <a:r>
            <a:rPr lang="mn-MN" dirty="0"/>
            <a:t>Отелло тоглоом авсан – 25,000</a:t>
          </a:r>
        </a:p>
      </dgm:t>
    </dgm:pt>
    <dgm:pt modelId="{2B9B8337-0305-43C7-AB15-EE52FAA401AB}" type="parTrans" cxnId="{3D7FA901-60EF-43C5-9253-7CF2F301F052}">
      <dgm:prSet/>
      <dgm:spPr/>
      <dgm:t>
        <a:bodyPr/>
        <a:lstStyle/>
        <a:p>
          <a:endParaRPr lang="en-US"/>
        </a:p>
      </dgm:t>
    </dgm:pt>
    <dgm:pt modelId="{E12D2288-B0D2-4602-A31D-4910B82E6F23}" type="sibTrans" cxnId="{3D7FA901-60EF-43C5-9253-7CF2F301F052}">
      <dgm:prSet/>
      <dgm:spPr/>
      <dgm:t>
        <a:bodyPr/>
        <a:lstStyle/>
        <a:p>
          <a:endParaRPr lang="en-US"/>
        </a:p>
      </dgm:t>
    </dgm:pt>
    <dgm:pt modelId="{D5DAFAB7-801F-43ED-BBC1-B9296AF4C353}">
      <dgm:prSet phldrT="[Text]"/>
      <dgm:spPr/>
      <dgm:t>
        <a:bodyPr/>
        <a:lstStyle/>
        <a:p>
          <a:pPr algn="l"/>
          <a:r>
            <a:rPr lang="mn-MN" dirty="0"/>
            <a:t>Хавар 10 ширхэг мод авч тарьсан - </a:t>
          </a:r>
        </a:p>
      </dgm:t>
    </dgm:pt>
    <dgm:pt modelId="{10D73E19-7D24-4456-8625-70D7145CDE7C}" type="parTrans" cxnId="{A3C1B8BA-C4A2-43A2-84C2-BC5F9EF26560}">
      <dgm:prSet/>
      <dgm:spPr/>
      <dgm:t>
        <a:bodyPr/>
        <a:lstStyle/>
        <a:p>
          <a:endParaRPr lang="en-US"/>
        </a:p>
      </dgm:t>
    </dgm:pt>
    <dgm:pt modelId="{9B8A7530-9FAF-49A8-8A9C-F81DE24C8D97}" type="sibTrans" cxnId="{A3C1B8BA-C4A2-43A2-84C2-BC5F9EF26560}">
      <dgm:prSet/>
      <dgm:spPr/>
      <dgm:t>
        <a:bodyPr/>
        <a:lstStyle/>
        <a:p>
          <a:endParaRPr lang="en-US"/>
        </a:p>
      </dgm:t>
    </dgm:pt>
    <dgm:pt modelId="{6347351D-E46B-4F9B-84DA-4AFB17BF947A}">
      <dgm:prSet phldrT="[Text]"/>
      <dgm:spPr/>
      <dgm:t>
        <a:bodyPr/>
        <a:lstStyle/>
        <a:p>
          <a:pPr algn="l"/>
          <a:r>
            <a:rPr lang="mn-MN" dirty="0"/>
            <a:t>Цасны баяр зохион байгуулах – </a:t>
          </a:r>
          <a:r>
            <a:rPr lang="mn-MN" b="1" dirty="0"/>
            <a:t>25,600</a:t>
          </a:r>
        </a:p>
      </dgm:t>
    </dgm:pt>
    <dgm:pt modelId="{F295EFC6-C3B9-4B75-9A0A-351651BCCDE1}" type="parTrans" cxnId="{61C5283E-543F-4112-9A6C-653381CDC36A}">
      <dgm:prSet/>
      <dgm:spPr/>
      <dgm:t>
        <a:bodyPr/>
        <a:lstStyle/>
        <a:p>
          <a:endParaRPr lang="en-US"/>
        </a:p>
      </dgm:t>
    </dgm:pt>
    <dgm:pt modelId="{50AEAC7F-B816-429B-897E-4698531B5025}" type="sibTrans" cxnId="{61C5283E-543F-4112-9A6C-653381CDC36A}">
      <dgm:prSet/>
      <dgm:spPr/>
      <dgm:t>
        <a:bodyPr/>
        <a:lstStyle/>
        <a:p>
          <a:endParaRPr lang="en-US"/>
        </a:p>
      </dgm:t>
    </dgm:pt>
    <dgm:pt modelId="{D8CE3BA3-297B-4BD9-A660-8198ECE2758E}" type="pres">
      <dgm:prSet presAssocID="{9FF6475C-ECBF-4641-AEAE-6529DDC6A06F}" presName="linear" presStyleCnt="0">
        <dgm:presLayoutVars>
          <dgm:animLvl val="lvl"/>
          <dgm:resizeHandles val="exact"/>
        </dgm:presLayoutVars>
      </dgm:prSet>
      <dgm:spPr/>
    </dgm:pt>
    <dgm:pt modelId="{EEC806C4-57DA-4C73-834E-FA4C2E270476}" type="pres">
      <dgm:prSet presAssocID="{04720F24-6583-4A43-BC08-4852E90D311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54058D6-B814-4065-A055-54C66644C7F9}" type="pres">
      <dgm:prSet presAssocID="{04720F24-6583-4A43-BC08-4852E90D3111}" presName="childText" presStyleLbl="revTx" presStyleIdx="0" presStyleCnt="4">
        <dgm:presLayoutVars>
          <dgm:bulletEnabled val="1"/>
        </dgm:presLayoutVars>
      </dgm:prSet>
      <dgm:spPr/>
    </dgm:pt>
    <dgm:pt modelId="{5B07FDE8-C070-4B80-9C1B-52DFC6E819A3}" type="pres">
      <dgm:prSet presAssocID="{7BB45647-E7C9-4FCC-8243-2BC03A7B7E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4DD0AC-66BF-4630-AF42-C8973F56FEE8}" type="pres">
      <dgm:prSet presAssocID="{7BB45647-E7C9-4FCC-8243-2BC03A7B7EA1}" presName="childText" presStyleLbl="revTx" presStyleIdx="1" presStyleCnt="4">
        <dgm:presLayoutVars>
          <dgm:bulletEnabled val="1"/>
        </dgm:presLayoutVars>
      </dgm:prSet>
      <dgm:spPr/>
    </dgm:pt>
    <dgm:pt modelId="{547D9CD7-B09D-449F-B57E-403CD816AB36}" type="pres">
      <dgm:prSet presAssocID="{A37470FD-0A30-42FD-BFED-1A96F3D805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26B4474-1E1B-4CBB-8D44-6F2EB437FCC9}" type="pres">
      <dgm:prSet presAssocID="{A37470FD-0A30-42FD-BFED-1A96F3D80549}" presName="childText" presStyleLbl="revTx" presStyleIdx="2" presStyleCnt="4">
        <dgm:presLayoutVars>
          <dgm:bulletEnabled val="1"/>
        </dgm:presLayoutVars>
      </dgm:prSet>
      <dgm:spPr/>
    </dgm:pt>
    <dgm:pt modelId="{6E3B3806-400C-467F-8BFB-EFE5D61E31EE}" type="pres">
      <dgm:prSet presAssocID="{4408EDAA-F3AB-4611-AE2E-064C0C53275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76A8552-9A49-49B5-A66B-5E4A3B3E830B}" type="pres">
      <dgm:prSet presAssocID="{4408EDAA-F3AB-4611-AE2E-064C0C53275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D7FA901-60EF-43C5-9253-7CF2F301F052}" srcId="{7BB45647-E7C9-4FCC-8243-2BC03A7B7EA1}" destId="{BDC57BAF-1184-456D-98A3-6E103F70849A}" srcOrd="2" destOrd="0" parTransId="{2B9B8337-0305-43C7-AB15-EE52FAA401AB}" sibTransId="{E12D2288-B0D2-4602-A31D-4910B82E6F23}"/>
    <dgm:cxn modelId="{AE847003-8026-416B-A80E-52DC9D5238A6}" srcId="{4408EDAA-F3AB-4611-AE2E-064C0C532750}" destId="{8D0FE383-7720-4E06-844F-13FA6B072A72}" srcOrd="1" destOrd="0" parTransId="{B3F01575-2EAD-4256-B785-D5917E777790}" sibTransId="{9FA3A007-36D5-404D-80DE-5B8BFE390235}"/>
    <dgm:cxn modelId="{E90FEE0E-5FDC-4F3A-B605-977AF3835193}" srcId="{04720F24-6583-4A43-BC08-4852E90D3111}" destId="{FEA0C5AF-2B4C-4DD6-BDA1-C44542B3A001}" srcOrd="0" destOrd="0" parTransId="{A914F570-4444-4801-AF79-68BAA83C875F}" sibTransId="{9A0C654E-A481-48F9-A95E-71D31ED28906}"/>
    <dgm:cxn modelId="{69BAD30F-945A-480E-B5B3-BFC90037BB57}" type="presOf" srcId="{04720F24-6583-4A43-BC08-4852E90D3111}" destId="{EEC806C4-57DA-4C73-834E-FA4C2E270476}" srcOrd="0" destOrd="0" presId="urn:microsoft.com/office/officeart/2005/8/layout/vList2"/>
    <dgm:cxn modelId="{4D8F141C-CDA3-4B54-8FE7-47825584963D}" srcId="{4408EDAA-F3AB-4611-AE2E-064C0C532750}" destId="{8A01BC76-64D3-412E-B7A1-93CC8D20FC15}" srcOrd="0" destOrd="0" parTransId="{98C9E6A0-52B0-4C08-A30A-AEF3C549AF6B}" sibTransId="{BDE12A0D-D4C2-4B04-9F0E-FF5E57D9CBEE}"/>
    <dgm:cxn modelId="{8999FB2C-D1C6-4924-9FCC-05BD581747A6}" type="presOf" srcId="{EFF64DE1-9979-462D-A251-D7FBFAE2CB59}" destId="{934DD0AC-66BF-4630-AF42-C8973F56FEE8}" srcOrd="0" destOrd="1" presId="urn:microsoft.com/office/officeart/2005/8/layout/vList2"/>
    <dgm:cxn modelId="{F9D6F935-DEC2-4E9E-97A2-9202D9769525}" type="presOf" srcId="{4408EDAA-F3AB-4611-AE2E-064C0C532750}" destId="{6E3B3806-400C-467F-8BFB-EFE5D61E31EE}" srcOrd="0" destOrd="0" presId="urn:microsoft.com/office/officeart/2005/8/layout/vList2"/>
    <dgm:cxn modelId="{8CCAA33A-0351-419E-97C1-8186A608343C}" type="presOf" srcId="{1707A3B9-C152-4CDB-8F0A-5F4C7A79D7AF}" destId="{934DD0AC-66BF-4630-AF42-C8973F56FEE8}" srcOrd="0" destOrd="0" presId="urn:microsoft.com/office/officeart/2005/8/layout/vList2"/>
    <dgm:cxn modelId="{61C5283E-543F-4112-9A6C-653381CDC36A}" srcId="{4408EDAA-F3AB-4611-AE2E-064C0C532750}" destId="{6347351D-E46B-4F9B-84DA-4AFB17BF947A}" srcOrd="2" destOrd="0" parTransId="{F295EFC6-C3B9-4B75-9A0A-351651BCCDE1}" sibTransId="{50AEAC7F-B816-429B-897E-4698531B5025}"/>
    <dgm:cxn modelId="{B225D160-E7E0-4FA9-BCD2-118F3B403077}" srcId="{A37470FD-0A30-42FD-BFED-1A96F3D80549}" destId="{1C69F21D-2668-45FA-A899-F1F7B40C5A4C}" srcOrd="0" destOrd="0" parTransId="{1CB5FF26-CE8F-47FE-9664-1F6CCE0C5EAF}" sibTransId="{A6CBA05C-9DEE-4E22-988C-EB338EE043C8}"/>
    <dgm:cxn modelId="{5C89B341-DF7B-4A0D-AC20-CF29F660F396}" srcId="{9FF6475C-ECBF-4641-AEAE-6529DDC6A06F}" destId="{7BB45647-E7C9-4FCC-8243-2BC03A7B7EA1}" srcOrd="1" destOrd="0" parTransId="{B152044F-BFEA-4E57-B09B-EAFEAAC921FB}" sibTransId="{9DE56580-156D-4AA3-A137-22C6C97D534B}"/>
    <dgm:cxn modelId="{3A51A142-4B4B-4E23-9619-9C375280128B}" srcId="{9FF6475C-ECBF-4641-AEAE-6529DDC6A06F}" destId="{A37470FD-0A30-42FD-BFED-1A96F3D80549}" srcOrd="2" destOrd="0" parTransId="{D6FF941A-4318-4F6A-AF35-FDC30597FE97}" sibTransId="{B08194AA-CBD9-4E76-B3AD-6550B5C21342}"/>
    <dgm:cxn modelId="{DCAD374B-540A-41BE-AA1D-BA3E9EACDBBA}" srcId="{9FF6475C-ECBF-4641-AEAE-6529DDC6A06F}" destId="{4408EDAA-F3AB-4611-AE2E-064C0C532750}" srcOrd="3" destOrd="0" parTransId="{4730A2C1-101A-461F-BA5F-68D8D953513F}" sibTransId="{130CC6A4-ED3E-4725-A448-CACDD8219624}"/>
    <dgm:cxn modelId="{3EF8E858-7058-4382-B75C-A2C894874DBB}" type="presOf" srcId="{A37470FD-0A30-42FD-BFED-1A96F3D80549}" destId="{547D9CD7-B09D-449F-B57E-403CD816AB36}" srcOrd="0" destOrd="0" presId="urn:microsoft.com/office/officeart/2005/8/layout/vList2"/>
    <dgm:cxn modelId="{328FD479-D783-430D-BE92-6A0495887C97}" type="presOf" srcId="{6347351D-E46B-4F9B-84DA-4AFB17BF947A}" destId="{A76A8552-9A49-49B5-A66B-5E4A3B3E830B}" srcOrd="0" destOrd="2" presId="urn:microsoft.com/office/officeart/2005/8/layout/vList2"/>
    <dgm:cxn modelId="{BE432682-51C8-4E20-852B-9CAB5BDE0CD6}" type="presOf" srcId="{FEA0C5AF-2B4C-4DD6-BDA1-C44542B3A001}" destId="{D54058D6-B814-4065-A055-54C66644C7F9}" srcOrd="0" destOrd="0" presId="urn:microsoft.com/office/officeart/2005/8/layout/vList2"/>
    <dgm:cxn modelId="{0E744D86-3EAB-46D6-8FF0-AE189B0C9038}" type="presOf" srcId="{3142DEE0-052A-4C00-89E8-91D471361773}" destId="{D54058D6-B814-4065-A055-54C66644C7F9}" srcOrd="0" destOrd="1" presId="urn:microsoft.com/office/officeart/2005/8/layout/vList2"/>
    <dgm:cxn modelId="{9B06498C-3670-47E7-9670-5C197FCE45F1}" type="presOf" srcId="{8A01BC76-64D3-412E-B7A1-93CC8D20FC15}" destId="{A76A8552-9A49-49B5-A66B-5E4A3B3E830B}" srcOrd="0" destOrd="0" presId="urn:microsoft.com/office/officeart/2005/8/layout/vList2"/>
    <dgm:cxn modelId="{DE1C878C-5162-4B0B-9183-6078FCAE62CD}" srcId="{7BB45647-E7C9-4FCC-8243-2BC03A7B7EA1}" destId="{EFF64DE1-9979-462D-A251-D7FBFAE2CB59}" srcOrd="1" destOrd="0" parTransId="{ACBB7E3D-FA5A-437B-91C3-24725221ED75}" sibTransId="{3A356EB4-F4E6-42C1-9D72-837BF05BB126}"/>
    <dgm:cxn modelId="{EDF26290-E1ED-4EB7-8F32-0BE0D52413D1}" srcId="{04720F24-6583-4A43-BC08-4852E90D3111}" destId="{3142DEE0-052A-4C00-89E8-91D471361773}" srcOrd="1" destOrd="0" parTransId="{70DCCA02-F896-46FC-8BD3-5C33BE63F531}" sibTransId="{8D3460F7-7EE4-477A-B09C-D71DFE8AE2E8}"/>
    <dgm:cxn modelId="{783CB796-A1AD-45B8-BC1B-EB498F2680EE}" type="presOf" srcId="{BDC57BAF-1184-456D-98A3-6E103F70849A}" destId="{934DD0AC-66BF-4630-AF42-C8973F56FEE8}" srcOrd="0" destOrd="2" presId="urn:microsoft.com/office/officeart/2005/8/layout/vList2"/>
    <dgm:cxn modelId="{1153BC97-2229-48BB-A44E-FE310E837C9C}" srcId="{9FF6475C-ECBF-4641-AEAE-6529DDC6A06F}" destId="{04720F24-6583-4A43-BC08-4852E90D3111}" srcOrd="0" destOrd="0" parTransId="{45834ADD-479B-4073-91A0-A13C6588AA63}" sibTransId="{F8A3FE33-0A90-46BA-9DA5-2C95C1C2EA1C}"/>
    <dgm:cxn modelId="{A3C1B8BA-C4A2-43A2-84C2-BC5F9EF26560}" srcId="{A37470FD-0A30-42FD-BFED-1A96F3D80549}" destId="{D5DAFAB7-801F-43ED-BBC1-B9296AF4C353}" srcOrd="1" destOrd="0" parTransId="{10D73E19-7D24-4456-8625-70D7145CDE7C}" sibTransId="{9B8A7530-9FAF-49A8-8A9C-F81DE24C8D97}"/>
    <dgm:cxn modelId="{777C7CBF-2D33-47B8-A107-E580DB231302}" type="presOf" srcId="{7BB45647-E7C9-4FCC-8243-2BC03A7B7EA1}" destId="{5B07FDE8-C070-4B80-9C1B-52DFC6E819A3}" srcOrd="0" destOrd="0" presId="urn:microsoft.com/office/officeart/2005/8/layout/vList2"/>
    <dgm:cxn modelId="{125C23E1-C7C4-43A9-818C-3E0F1A17F2D0}" srcId="{7BB45647-E7C9-4FCC-8243-2BC03A7B7EA1}" destId="{1707A3B9-C152-4CDB-8F0A-5F4C7A79D7AF}" srcOrd="0" destOrd="0" parTransId="{50F4CB6A-F9F4-4ADE-87B2-746FEC9FED90}" sibTransId="{B1F0BC0C-E250-4A04-8B72-A210B96A57B2}"/>
    <dgm:cxn modelId="{2274B4E7-C01B-458A-9812-84FBE26E4C6B}" type="presOf" srcId="{9FF6475C-ECBF-4641-AEAE-6529DDC6A06F}" destId="{D8CE3BA3-297B-4BD9-A660-8198ECE2758E}" srcOrd="0" destOrd="0" presId="urn:microsoft.com/office/officeart/2005/8/layout/vList2"/>
    <dgm:cxn modelId="{E08324F3-CB64-43E6-A938-6C114F2AE532}" type="presOf" srcId="{D5DAFAB7-801F-43ED-BBC1-B9296AF4C353}" destId="{826B4474-1E1B-4CBB-8D44-6F2EB437FCC9}" srcOrd="0" destOrd="1" presId="urn:microsoft.com/office/officeart/2005/8/layout/vList2"/>
    <dgm:cxn modelId="{7745DBF5-82C4-4B16-B71F-78ABE82CAE7E}" type="presOf" srcId="{1C69F21D-2668-45FA-A899-F1F7B40C5A4C}" destId="{826B4474-1E1B-4CBB-8D44-6F2EB437FCC9}" srcOrd="0" destOrd="0" presId="urn:microsoft.com/office/officeart/2005/8/layout/vList2"/>
    <dgm:cxn modelId="{0419D3F7-2D0E-4D82-9222-58BE39C8CBCC}" type="presOf" srcId="{8D0FE383-7720-4E06-844F-13FA6B072A72}" destId="{A76A8552-9A49-49B5-A66B-5E4A3B3E830B}" srcOrd="0" destOrd="1" presId="urn:microsoft.com/office/officeart/2005/8/layout/vList2"/>
    <dgm:cxn modelId="{D0D8280A-E8FF-49C1-8978-3DBFBF9C0E4D}" type="presParOf" srcId="{D8CE3BA3-297B-4BD9-A660-8198ECE2758E}" destId="{EEC806C4-57DA-4C73-834E-FA4C2E270476}" srcOrd="0" destOrd="0" presId="urn:microsoft.com/office/officeart/2005/8/layout/vList2"/>
    <dgm:cxn modelId="{A7ABC6F3-7FFE-4E82-A85F-A6E791112C51}" type="presParOf" srcId="{D8CE3BA3-297B-4BD9-A660-8198ECE2758E}" destId="{D54058D6-B814-4065-A055-54C66644C7F9}" srcOrd="1" destOrd="0" presId="urn:microsoft.com/office/officeart/2005/8/layout/vList2"/>
    <dgm:cxn modelId="{AA39001C-AAF1-4DE0-9A66-2FA8F9A23710}" type="presParOf" srcId="{D8CE3BA3-297B-4BD9-A660-8198ECE2758E}" destId="{5B07FDE8-C070-4B80-9C1B-52DFC6E819A3}" srcOrd="2" destOrd="0" presId="urn:microsoft.com/office/officeart/2005/8/layout/vList2"/>
    <dgm:cxn modelId="{1085EAB8-A1DA-4EE1-91A2-D3C037562E5A}" type="presParOf" srcId="{D8CE3BA3-297B-4BD9-A660-8198ECE2758E}" destId="{934DD0AC-66BF-4630-AF42-C8973F56FEE8}" srcOrd="3" destOrd="0" presId="urn:microsoft.com/office/officeart/2005/8/layout/vList2"/>
    <dgm:cxn modelId="{70DAD3D5-C4EB-4F00-A835-A320BF0A065F}" type="presParOf" srcId="{D8CE3BA3-297B-4BD9-A660-8198ECE2758E}" destId="{547D9CD7-B09D-449F-B57E-403CD816AB36}" srcOrd="4" destOrd="0" presId="urn:microsoft.com/office/officeart/2005/8/layout/vList2"/>
    <dgm:cxn modelId="{2562F582-FD09-40ED-9337-17F74720CF67}" type="presParOf" srcId="{D8CE3BA3-297B-4BD9-A660-8198ECE2758E}" destId="{826B4474-1E1B-4CBB-8D44-6F2EB437FCC9}" srcOrd="5" destOrd="0" presId="urn:microsoft.com/office/officeart/2005/8/layout/vList2"/>
    <dgm:cxn modelId="{D993C193-B98A-4626-AC91-D498303FD658}" type="presParOf" srcId="{D8CE3BA3-297B-4BD9-A660-8198ECE2758E}" destId="{6E3B3806-400C-467F-8BFB-EFE5D61E31EE}" srcOrd="6" destOrd="0" presId="urn:microsoft.com/office/officeart/2005/8/layout/vList2"/>
    <dgm:cxn modelId="{352DFE1D-3A2D-4983-B4F8-1E8F6A8CAAFF}" type="presParOf" srcId="{D8CE3BA3-297B-4BD9-A660-8198ECE2758E}" destId="{A76A8552-9A49-49B5-A66B-5E4A3B3E830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1583B-7F69-49A7-AA05-BC07CA0CF654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9D83F3-874A-4D33-A04E-7DCB6C8DE7FE}">
      <dgm:prSet phldrT="[Text]"/>
      <dgm:spPr/>
      <dgm:t>
        <a:bodyPr/>
        <a:lstStyle/>
        <a:p>
          <a:r>
            <a:rPr lang="mn-MN" dirty="0"/>
            <a:t>Удирдлага - </a:t>
          </a:r>
          <a:r>
            <a:rPr lang="mn-MN" b="1" dirty="0"/>
            <a:t>4</a:t>
          </a:r>
          <a:endParaRPr lang="en-US" b="1" dirty="0"/>
        </a:p>
      </dgm:t>
    </dgm:pt>
    <dgm:pt modelId="{90EF26EB-09D9-404B-AACC-4A3B1E77F6B5}" type="parTrans" cxnId="{EC115C12-0041-4350-ACB5-07D066A3D89D}">
      <dgm:prSet/>
      <dgm:spPr/>
      <dgm:t>
        <a:bodyPr/>
        <a:lstStyle/>
        <a:p>
          <a:endParaRPr lang="en-US"/>
        </a:p>
      </dgm:t>
    </dgm:pt>
    <dgm:pt modelId="{50021209-79D3-4967-A69C-3361F3992982}" type="sibTrans" cxnId="{EC115C12-0041-4350-ACB5-07D066A3D89D}">
      <dgm:prSet/>
      <dgm:spPr/>
      <dgm:t>
        <a:bodyPr/>
        <a:lstStyle/>
        <a:p>
          <a:endParaRPr lang="en-US"/>
        </a:p>
      </dgm:t>
    </dgm:pt>
    <dgm:pt modelId="{3804DEB9-3C68-4D89-88CA-74AEE06AFC5B}">
      <dgm:prSet phldrT="[Text]"/>
      <dgm:spPr/>
      <dgm:t>
        <a:bodyPr/>
        <a:lstStyle/>
        <a:p>
          <a:r>
            <a:rPr lang="mn-MN" dirty="0"/>
            <a:t>ТУБ - </a:t>
          </a:r>
          <a:r>
            <a:rPr lang="mn-MN" b="1" dirty="0"/>
            <a:t>12</a:t>
          </a:r>
          <a:endParaRPr lang="en-US" b="1" dirty="0"/>
        </a:p>
      </dgm:t>
    </dgm:pt>
    <dgm:pt modelId="{D267107F-FE52-41EE-8A32-53844FB7CD2D}" type="parTrans" cxnId="{299CA7B1-E99A-4B33-BF78-77BE6D95ABC6}">
      <dgm:prSet/>
      <dgm:spPr/>
      <dgm:t>
        <a:bodyPr/>
        <a:lstStyle/>
        <a:p>
          <a:endParaRPr lang="en-US"/>
        </a:p>
      </dgm:t>
    </dgm:pt>
    <dgm:pt modelId="{1DB78C54-5ACC-4507-9EF4-B966B87962AF}" type="sibTrans" cxnId="{299CA7B1-E99A-4B33-BF78-77BE6D95ABC6}">
      <dgm:prSet/>
      <dgm:spPr/>
      <dgm:t>
        <a:bodyPr/>
        <a:lstStyle/>
        <a:p>
          <a:endParaRPr lang="en-US"/>
        </a:p>
      </dgm:t>
    </dgm:pt>
    <dgm:pt modelId="{2213C857-6C97-4408-ACE7-1D2C81C6BDBB}">
      <dgm:prSet phldrT="[Text]"/>
      <dgm:spPr/>
      <dgm:t>
        <a:bodyPr/>
        <a:lstStyle/>
        <a:p>
          <a:r>
            <a:rPr lang="mn-MN" dirty="0"/>
            <a:t>Гэрээт ажилтан - </a:t>
          </a:r>
          <a:r>
            <a:rPr lang="mn-MN" b="1" dirty="0"/>
            <a:t>5</a:t>
          </a:r>
          <a:endParaRPr lang="en-US" b="1" dirty="0"/>
        </a:p>
      </dgm:t>
    </dgm:pt>
    <dgm:pt modelId="{65754B15-3FF2-494B-AB66-7ADA6C540763}" type="parTrans" cxnId="{315514C0-AA12-424F-93BF-EDC06A4B49D2}">
      <dgm:prSet/>
      <dgm:spPr/>
      <dgm:t>
        <a:bodyPr/>
        <a:lstStyle/>
        <a:p>
          <a:endParaRPr lang="en-US"/>
        </a:p>
      </dgm:t>
    </dgm:pt>
    <dgm:pt modelId="{0395D068-25BD-43D8-B590-589E59E2FF66}" type="sibTrans" cxnId="{315514C0-AA12-424F-93BF-EDC06A4B49D2}">
      <dgm:prSet/>
      <dgm:spPr/>
      <dgm:t>
        <a:bodyPr/>
        <a:lstStyle/>
        <a:p>
          <a:endParaRPr lang="en-US"/>
        </a:p>
      </dgm:t>
    </dgm:pt>
    <dgm:pt modelId="{E07C3F5E-EA18-4A29-BBBA-581004173BA9}">
      <dgm:prSet phldrT="[Text]"/>
      <dgm:spPr/>
      <dgm:t>
        <a:bodyPr/>
        <a:lstStyle/>
        <a:p>
          <a:r>
            <a:rPr lang="mn-MN" dirty="0"/>
            <a:t>ТҮ -</a:t>
          </a:r>
          <a:r>
            <a:rPr lang="mn-MN" b="1" dirty="0"/>
            <a:t>3</a:t>
          </a:r>
          <a:endParaRPr lang="en-US" b="1" dirty="0"/>
        </a:p>
      </dgm:t>
    </dgm:pt>
    <dgm:pt modelId="{75D32D40-C7A9-401B-9C2E-B0ACEBD538A3}" type="parTrans" cxnId="{76BDEE09-9F62-4C89-A0B1-6249C167E20A}">
      <dgm:prSet/>
      <dgm:spPr/>
      <dgm:t>
        <a:bodyPr/>
        <a:lstStyle/>
        <a:p>
          <a:endParaRPr lang="en-US"/>
        </a:p>
      </dgm:t>
    </dgm:pt>
    <dgm:pt modelId="{37083B3F-7D41-481A-A5DA-4421FBE9BE8D}" type="sibTrans" cxnId="{76BDEE09-9F62-4C89-A0B1-6249C167E20A}">
      <dgm:prSet/>
      <dgm:spPr/>
      <dgm:t>
        <a:bodyPr/>
        <a:lstStyle/>
        <a:p>
          <a:endParaRPr lang="en-US"/>
        </a:p>
      </dgm:t>
    </dgm:pt>
    <dgm:pt modelId="{5FDB23A4-EBF4-4ECD-8EB1-6548261AEA30}">
      <dgm:prSet phldrT="[Text]"/>
      <dgm:spPr/>
      <dgm:t>
        <a:bodyPr/>
        <a:lstStyle/>
        <a:p>
          <a:r>
            <a:rPr lang="mn-MN" dirty="0"/>
            <a:t>Хураагч -</a:t>
          </a:r>
          <a:r>
            <a:rPr lang="mn-MN" b="1" dirty="0"/>
            <a:t> 2</a:t>
          </a:r>
          <a:endParaRPr lang="en-US" b="1" dirty="0"/>
        </a:p>
      </dgm:t>
    </dgm:pt>
    <dgm:pt modelId="{5F63F23D-2071-4E8A-904B-F8D01642EB39}" type="sibTrans" cxnId="{475AE612-ADA8-47D7-B1A8-1EB84FDCA118}">
      <dgm:prSet/>
      <dgm:spPr/>
      <dgm:t>
        <a:bodyPr/>
        <a:lstStyle/>
        <a:p>
          <a:endParaRPr lang="en-US"/>
        </a:p>
      </dgm:t>
    </dgm:pt>
    <dgm:pt modelId="{5EB8091B-E371-431B-969E-254C3D546EE8}" type="parTrans" cxnId="{475AE612-ADA8-47D7-B1A8-1EB84FDCA118}">
      <dgm:prSet/>
      <dgm:spPr/>
      <dgm:t>
        <a:bodyPr/>
        <a:lstStyle/>
        <a:p>
          <a:endParaRPr lang="en-US"/>
        </a:p>
      </dgm:t>
    </dgm:pt>
    <dgm:pt modelId="{61C00B49-FCFB-4DB6-9893-FD6CB960B835}" type="pres">
      <dgm:prSet presAssocID="{77D1583B-7F69-49A7-AA05-BC07CA0CF654}" presName="Name0" presStyleCnt="0">
        <dgm:presLayoutVars>
          <dgm:chMax/>
          <dgm:chPref/>
          <dgm:dir/>
        </dgm:presLayoutVars>
      </dgm:prSet>
      <dgm:spPr/>
    </dgm:pt>
    <dgm:pt modelId="{073C7517-9B0A-4C30-9235-D940C0796EF7}" type="pres">
      <dgm:prSet presAssocID="{459D83F3-874A-4D33-A04E-7DCB6C8DE7FE}" presName="composite" presStyleCnt="0">
        <dgm:presLayoutVars>
          <dgm:chMax val="1"/>
          <dgm:chPref val="1"/>
        </dgm:presLayoutVars>
      </dgm:prSet>
      <dgm:spPr/>
    </dgm:pt>
    <dgm:pt modelId="{E7B22918-B4ED-4A55-934B-9B5CDE22F20F}" type="pres">
      <dgm:prSet presAssocID="{459D83F3-874A-4D33-A04E-7DCB6C8DE7FE}" presName="Accent" presStyleLbl="trAlignAcc1" presStyleIdx="0" presStyleCnt="5">
        <dgm:presLayoutVars>
          <dgm:chMax val="0"/>
          <dgm:chPref val="0"/>
        </dgm:presLayoutVars>
      </dgm:prSet>
      <dgm:spPr/>
    </dgm:pt>
    <dgm:pt modelId="{376FE3A3-7264-497B-ACAB-9CA5C1D2603D}" type="pres">
      <dgm:prSet presAssocID="{459D83F3-874A-4D33-A04E-7DCB6C8DE7FE}" presName="Image" presStyleLbl="alignImgPlace1" presStyleIdx="0" presStyleCnt="5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8195" r="22741" b="2498"/>
          </a:stretch>
        </a:blipFill>
      </dgm:spPr>
    </dgm:pt>
    <dgm:pt modelId="{CA370FE3-1B13-4AF3-A1ED-BEDF2AD8C9E6}" type="pres">
      <dgm:prSet presAssocID="{459D83F3-874A-4D33-A04E-7DCB6C8DE7FE}" presName="ChildComposite" presStyleCnt="0"/>
      <dgm:spPr/>
    </dgm:pt>
    <dgm:pt modelId="{9AE4FF47-B531-4782-9FE2-4B1FADEB088A}" type="pres">
      <dgm:prSet presAssocID="{459D83F3-874A-4D33-A04E-7DCB6C8DE7F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3A60494-3C9F-4275-851E-8A5153CA609E}" type="pres">
      <dgm:prSet presAssocID="{459D83F3-874A-4D33-A04E-7DCB6C8DE7FE}" presName="Parent" presStyleLbl="revTx" presStyleIdx="0" presStyleCnt="5">
        <dgm:presLayoutVars>
          <dgm:chMax val="1"/>
          <dgm:chPref val="0"/>
          <dgm:bulletEnabled val="1"/>
        </dgm:presLayoutVars>
      </dgm:prSet>
      <dgm:spPr/>
    </dgm:pt>
    <dgm:pt modelId="{F66E7C9A-717B-4B69-9E5C-A93548F763D8}" type="pres">
      <dgm:prSet presAssocID="{50021209-79D3-4967-A69C-3361F3992982}" presName="sibTrans" presStyleCnt="0"/>
      <dgm:spPr/>
    </dgm:pt>
    <dgm:pt modelId="{BE6D4180-A1DD-4FF8-A1D7-288CEA7B5EB8}" type="pres">
      <dgm:prSet presAssocID="{3804DEB9-3C68-4D89-88CA-74AEE06AFC5B}" presName="composite" presStyleCnt="0">
        <dgm:presLayoutVars>
          <dgm:chMax val="1"/>
          <dgm:chPref val="1"/>
        </dgm:presLayoutVars>
      </dgm:prSet>
      <dgm:spPr/>
    </dgm:pt>
    <dgm:pt modelId="{C07D873C-3B23-4209-B550-3985CF528C78}" type="pres">
      <dgm:prSet presAssocID="{3804DEB9-3C68-4D89-88CA-74AEE06AFC5B}" presName="Accent" presStyleLbl="trAlignAcc1" presStyleIdx="1" presStyleCnt="5">
        <dgm:presLayoutVars>
          <dgm:chMax val="0"/>
          <dgm:chPref val="0"/>
        </dgm:presLayoutVars>
      </dgm:prSet>
      <dgm:spPr/>
    </dgm:pt>
    <dgm:pt modelId="{BFAA6C1A-51F9-4A41-BA23-E4C01D0DA750}" type="pres">
      <dgm:prSet presAssocID="{3804DEB9-3C68-4D89-88CA-74AEE06AFC5B}" presName="Image" presStyleLbl="alignImgPlace1" presStyleIdx="1" presStyleCnt="5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2535" r="18679" b="3733"/>
          </a:stretch>
        </a:blipFill>
      </dgm:spPr>
    </dgm:pt>
    <dgm:pt modelId="{CEF3E170-C93A-4553-8326-9A38F5D12B68}" type="pres">
      <dgm:prSet presAssocID="{3804DEB9-3C68-4D89-88CA-74AEE06AFC5B}" presName="ChildComposite" presStyleCnt="0"/>
      <dgm:spPr/>
    </dgm:pt>
    <dgm:pt modelId="{B21BBF9A-5B06-419D-92DC-521E6F780160}" type="pres">
      <dgm:prSet presAssocID="{3804DEB9-3C68-4D89-88CA-74AEE06AFC5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C52C4F3-F1CF-43DF-A9EE-AC3BC936BAC9}" type="pres">
      <dgm:prSet presAssocID="{3804DEB9-3C68-4D89-88CA-74AEE06AFC5B}" presName="Parent" presStyleLbl="revTx" presStyleIdx="1" presStyleCnt="5">
        <dgm:presLayoutVars>
          <dgm:chMax val="1"/>
          <dgm:chPref val="0"/>
          <dgm:bulletEnabled val="1"/>
        </dgm:presLayoutVars>
      </dgm:prSet>
      <dgm:spPr/>
    </dgm:pt>
    <dgm:pt modelId="{03B5DC77-6399-418B-8EB7-FA93F0F86BB9}" type="pres">
      <dgm:prSet presAssocID="{1DB78C54-5ACC-4507-9EF4-B966B87962AF}" presName="sibTrans" presStyleCnt="0"/>
      <dgm:spPr/>
    </dgm:pt>
    <dgm:pt modelId="{0CF77EDD-BCE6-44FF-A76C-3F48C891D2B7}" type="pres">
      <dgm:prSet presAssocID="{5FDB23A4-EBF4-4ECD-8EB1-6548261AEA30}" presName="composite" presStyleCnt="0">
        <dgm:presLayoutVars>
          <dgm:chMax val="1"/>
          <dgm:chPref val="1"/>
        </dgm:presLayoutVars>
      </dgm:prSet>
      <dgm:spPr/>
    </dgm:pt>
    <dgm:pt modelId="{4F2B33DE-E332-495C-9E79-652EAA4499B0}" type="pres">
      <dgm:prSet presAssocID="{5FDB23A4-EBF4-4ECD-8EB1-6548261AEA30}" presName="Accent" presStyleLbl="trAlignAcc1" presStyleIdx="2" presStyleCnt="5" custScaleX="85478">
        <dgm:presLayoutVars>
          <dgm:chMax val="0"/>
          <dgm:chPref val="0"/>
        </dgm:presLayoutVars>
      </dgm:prSet>
      <dgm:spPr/>
    </dgm:pt>
    <dgm:pt modelId="{DB347CEA-1EB9-4C18-B054-46BE148CACEB}" type="pres">
      <dgm:prSet presAssocID="{5FDB23A4-EBF4-4ECD-8EB1-6548261AEA30}" presName="Image" presStyleLbl="alignImgPlace1" presStyleIdx="2" presStyleCnt="5" custLinFactNeighborY="-4590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922" t="919" r="24692" b="8325"/>
          </a:stretch>
        </a:blipFill>
      </dgm:spPr>
    </dgm:pt>
    <dgm:pt modelId="{9A27A7B3-72F5-4994-8953-8C2CE7BB9627}" type="pres">
      <dgm:prSet presAssocID="{5FDB23A4-EBF4-4ECD-8EB1-6548261AEA30}" presName="ChildComposite" presStyleCnt="0"/>
      <dgm:spPr/>
    </dgm:pt>
    <dgm:pt modelId="{C0B83E56-4CCB-44F7-BF8A-0BE0E0EC59FE}" type="pres">
      <dgm:prSet presAssocID="{5FDB23A4-EBF4-4ECD-8EB1-6548261AEA3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F0CF895-C418-427E-BF28-8A2FF480E2E9}" type="pres">
      <dgm:prSet presAssocID="{5FDB23A4-EBF4-4ECD-8EB1-6548261AEA30}" presName="Parent" presStyleLbl="revTx" presStyleIdx="2" presStyleCnt="5">
        <dgm:presLayoutVars>
          <dgm:chMax val="1"/>
          <dgm:chPref val="0"/>
          <dgm:bulletEnabled val="1"/>
        </dgm:presLayoutVars>
      </dgm:prSet>
      <dgm:spPr/>
    </dgm:pt>
    <dgm:pt modelId="{B11C5516-D8D6-42C2-931C-4488AD45633C}" type="pres">
      <dgm:prSet presAssocID="{5F63F23D-2071-4E8A-904B-F8D01642EB39}" presName="sibTrans" presStyleCnt="0"/>
      <dgm:spPr/>
    </dgm:pt>
    <dgm:pt modelId="{D50C83A0-454E-447B-A7E3-73F2CEFD54B4}" type="pres">
      <dgm:prSet presAssocID="{2213C857-6C97-4408-ACE7-1D2C81C6BDBB}" presName="composite" presStyleCnt="0">
        <dgm:presLayoutVars>
          <dgm:chMax val="1"/>
          <dgm:chPref val="1"/>
        </dgm:presLayoutVars>
      </dgm:prSet>
      <dgm:spPr/>
    </dgm:pt>
    <dgm:pt modelId="{357366FD-A6F7-48AD-B8C7-D1A731C2D6C8}" type="pres">
      <dgm:prSet presAssocID="{2213C857-6C97-4408-ACE7-1D2C81C6BDBB}" presName="Accent" presStyleLbl="trAlignAcc1" presStyleIdx="3" presStyleCnt="5" custScaleX="99894">
        <dgm:presLayoutVars>
          <dgm:chMax val="0"/>
          <dgm:chPref val="0"/>
        </dgm:presLayoutVars>
      </dgm:prSet>
      <dgm:spPr/>
    </dgm:pt>
    <dgm:pt modelId="{4382D306-F6F5-4BB3-BF24-051898ECA992}" type="pres">
      <dgm:prSet presAssocID="{2213C857-6C97-4408-ACE7-1D2C81C6BDBB}" presName="Image" presStyleLbl="alignImgPlace1" presStyleIdx="3" presStyleCnt="5" custLinFactNeighborX="-1300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5555" r="16573" b="1708"/>
          </a:stretch>
        </a:blipFill>
      </dgm:spPr>
    </dgm:pt>
    <dgm:pt modelId="{C05C39A9-BFE4-4BC0-96BB-159CC378683D}" type="pres">
      <dgm:prSet presAssocID="{2213C857-6C97-4408-ACE7-1D2C81C6BDBB}" presName="ChildComposite" presStyleCnt="0"/>
      <dgm:spPr/>
    </dgm:pt>
    <dgm:pt modelId="{B350F53F-EF39-41C2-A812-72DB1BB35A14}" type="pres">
      <dgm:prSet presAssocID="{2213C857-6C97-4408-ACE7-1D2C81C6BDB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FE1C921-639D-4DC8-8423-AA3DD8BF03FD}" type="pres">
      <dgm:prSet presAssocID="{2213C857-6C97-4408-ACE7-1D2C81C6BDBB}" presName="Parent" presStyleLbl="revTx" presStyleIdx="3" presStyleCnt="5" custScaleX="101607" custScaleY="111492">
        <dgm:presLayoutVars>
          <dgm:chMax val="1"/>
          <dgm:chPref val="0"/>
          <dgm:bulletEnabled val="1"/>
        </dgm:presLayoutVars>
      </dgm:prSet>
      <dgm:spPr/>
    </dgm:pt>
    <dgm:pt modelId="{D643B802-B3C0-4C09-9014-7213E1F381F4}" type="pres">
      <dgm:prSet presAssocID="{0395D068-25BD-43D8-B590-589E59E2FF66}" presName="sibTrans" presStyleCnt="0"/>
      <dgm:spPr/>
    </dgm:pt>
    <dgm:pt modelId="{0DA47BA8-7BEF-4A9D-81E2-03E257710C6A}" type="pres">
      <dgm:prSet presAssocID="{E07C3F5E-EA18-4A29-BBBA-581004173BA9}" presName="composite" presStyleCnt="0">
        <dgm:presLayoutVars>
          <dgm:chMax val="1"/>
          <dgm:chPref val="1"/>
        </dgm:presLayoutVars>
      </dgm:prSet>
      <dgm:spPr/>
    </dgm:pt>
    <dgm:pt modelId="{1F7B3843-2D73-4EBC-8296-37EB672DF6AE}" type="pres">
      <dgm:prSet presAssocID="{E07C3F5E-EA18-4A29-BBBA-581004173BA9}" presName="Accent" presStyleLbl="trAlignAcc1" presStyleIdx="4" presStyleCnt="5">
        <dgm:presLayoutVars>
          <dgm:chMax val="0"/>
          <dgm:chPref val="0"/>
        </dgm:presLayoutVars>
      </dgm:prSet>
      <dgm:spPr/>
    </dgm:pt>
    <dgm:pt modelId="{7DE39415-C4D9-4B9A-843D-3C504C65930D}" type="pres">
      <dgm:prSet presAssocID="{E07C3F5E-EA18-4A29-BBBA-581004173BA9}" presName="Image" presStyleLbl="alignImgPlace1" presStyleIdx="4" presStyleCnt="5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7954" r="12996" b="180"/>
          </a:stretch>
        </a:blipFill>
      </dgm:spPr>
    </dgm:pt>
    <dgm:pt modelId="{25BDD2D8-EB79-4231-BAB7-3F1C2063CA87}" type="pres">
      <dgm:prSet presAssocID="{E07C3F5E-EA18-4A29-BBBA-581004173BA9}" presName="ChildComposite" presStyleCnt="0"/>
      <dgm:spPr/>
    </dgm:pt>
    <dgm:pt modelId="{FDAE08B9-4EE6-4FB9-94E4-6B13DAB703D2}" type="pres">
      <dgm:prSet presAssocID="{E07C3F5E-EA18-4A29-BBBA-581004173BA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18C71A2-3C47-48C8-8FFD-8891EB4F593C}" type="pres">
      <dgm:prSet presAssocID="{E07C3F5E-EA18-4A29-BBBA-581004173BA9}" presName="Parent" presStyleLbl="revTx" presStyleIdx="4" presStyleCnt="5">
        <dgm:presLayoutVars>
          <dgm:chMax val="1"/>
          <dgm:chPref val="0"/>
          <dgm:bulletEnabled val="1"/>
        </dgm:presLayoutVars>
      </dgm:prSet>
      <dgm:spPr/>
    </dgm:pt>
  </dgm:ptLst>
  <dgm:cxnLst>
    <dgm:cxn modelId="{76BDEE09-9F62-4C89-A0B1-6249C167E20A}" srcId="{77D1583B-7F69-49A7-AA05-BC07CA0CF654}" destId="{E07C3F5E-EA18-4A29-BBBA-581004173BA9}" srcOrd="4" destOrd="0" parTransId="{75D32D40-C7A9-401B-9C2E-B0ACEBD538A3}" sibTransId="{37083B3F-7D41-481A-A5DA-4421FBE9BE8D}"/>
    <dgm:cxn modelId="{EC115C12-0041-4350-ACB5-07D066A3D89D}" srcId="{77D1583B-7F69-49A7-AA05-BC07CA0CF654}" destId="{459D83F3-874A-4D33-A04E-7DCB6C8DE7FE}" srcOrd="0" destOrd="0" parTransId="{90EF26EB-09D9-404B-AACC-4A3B1E77F6B5}" sibTransId="{50021209-79D3-4967-A69C-3361F3992982}"/>
    <dgm:cxn modelId="{475AE612-ADA8-47D7-B1A8-1EB84FDCA118}" srcId="{77D1583B-7F69-49A7-AA05-BC07CA0CF654}" destId="{5FDB23A4-EBF4-4ECD-8EB1-6548261AEA30}" srcOrd="2" destOrd="0" parTransId="{5EB8091B-E371-431B-969E-254C3D546EE8}" sibTransId="{5F63F23D-2071-4E8A-904B-F8D01642EB39}"/>
    <dgm:cxn modelId="{82E48C66-14F6-4061-AC7B-AC5F12711F6F}" type="presOf" srcId="{459D83F3-874A-4D33-A04E-7DCB6C8DE7FE}" destId="{D3A60494-3C9F-4275-851E-8A5153CA609E}" srcOrd="0" destOrd="0" presId="urn:microsoft.com/office/officeart/2008/layout/CaptionedPictures"/>
    <dgm:cxn modelId="{ECF42D56-CA5A-4690-A085-E79713A289B7}" type="presOf" srcId="{E07C3F5E-EA18-4A29-BBBA-581004173BA9}" destId="{018C71A2-3C47-48C8-8FFD-8891EB4F593C}" srcOrd="0" destOrd="0" presId="urn:microsoft.com/office/officeart/2008/layout/CaptionedPictures"/>
    <dgm:cxn modelId="{0EAC5392-7678-497F-822D-0CCF8F740D2E}" type="presOf" srcId="{5FDB23A4-EBF4-4ECD-8EB1-6548261AEA30}" destId="{EF0CF895-C418-427E-BF28-8A2FF480E2E9}" srcOrd="0" destOrd="0" presId="urn:microsoft.com/office/officeart/2008/layout/CaptionedPictures"/>
    <dgm:cxn modelId="{2D91DD99-B66F-45C1-AC25-2012AF628C00}" type="presOf" srcId="{3804DEB9-3C68-4D89-88CA-74AEE06AFC5B}" destId="{5C52C4F3-F1CF-43DF-A9EE-AC3BC936BAC9}" srcOrd="0" destOrd="0" presId="urn:microsoft.com/office/officeart/2008/layout/CaptionedPictures"/>
    <dgm:cxn modelId="{F3A0E7A2-EA16-44C3-9FFC-7657F2BB03B9}" type="presOf" srcId="{77D1583B-7F69-49A7-AA05-BC07CA0CF654}" destId="{61C00B49-FCFB-4DB6-9893-FD6CB960B835}" srcOrd="0" destOrd="0" presId="urn:microsoft.com/office/officeart/2008/layout/CaptionedPictures"/>
    <dgm:cxn modelId="{299CA7B1-E99A-4B33-BF78-77BE6D95ABC6}" srcId="{77D1583B-7F69-49A7-AA05-BC07CA0CF654}" destId="{3804DEB9-3C68-4D89-88CA-74AEE06AFC5B}" srcOrd="1" destOrd="0" parTransId="{D267107F-FE52-41EE-8A32-53844FB7CD2D}" sibTransId="{1DB78C54-5ACC-4507-9EF4-B966B87962AF}"/>
    <dgm:cxn modelId="{315514C0-AA12-424F-93BF-EDC06A4B49D2}" srcId="{77D1583B-7F69-49A7-AA05-BC07CA0CF654}" destId="{2213C857-6C97-4408-ACE7-1D2C81C6BDBB}" srcOrd="3" destOrd="0" parTransId="{65754B15-3FF2-494B-AB66-7ADA6C540763}" sibTransId="{0395D068-25BD-43D8-B590-589E59E2FF66}"/>
    <dgm:cxn modelId="{351350E0-9101-4C7C-BDF8-D0EB5BE633AE}" type="presOf" srcId="{2213C857-6C97-4408-ACE7-1D2C81C6BDBB}" destId="{6FE1C921-639D-4DC8-8423-AA3DD8BF03FD}" srcOrd="0" destOrd="0" presId="urn:microsoft.com/office/officeart/2008/layout/CaptionedPictures"/>
    <dgm:cxn modelId="{E956F46F-7B4B-46BE-8469-E233C7FC64B6}" type="presParOf" srcId="{61C00B49-FCFB-4DB6-9893-FD6CB960B835}" destId="{073C7517-9B0A-4C30-9235-D940C0796EF7}" srcOrd="0" destOrd="0" presId="urn:microsoft.com/office/officeart/2008/layout/CaptionedPictures"/>
    <dgm:cxn modelId="{BCB8324F-BBAB-428B-9339-862F37319794}" type="presParOf" srcId="{073C7517-9B0A-4C30-9235-D940C0796EF7}" destId="{E7B22918-B4ED-4A55-934B-9B5CDE22F20F}" srcOrd="0" destOrd="0" presId="urn:microsoft.com/office/officeart/2008/layout/CaptionedPictures"/>
    <dgm:cxn modelId="{4DA9AED2-E3CF-4930-B215-42F8F05A12E7}" type="presParOf" srcId="{073C7517-9B0A-4C30-9235-D940C0796EF7}" destId="{376FE3A3-7264-497B-ACAB-9CA5C1D2603D}" srcOrd="1" destOrd="0" presId="urn:microsoft.com/office/officeart/2008/layout/CaptionedPictures"/>
    <dgm:cxn modelId="{8554E3B5-A190-480E-92DC-5282A7EF353F}" type="presParOf" srcId="{073C7517-9B0A-4C30-9235-D940C0796EF7}" destId="{CA370FE3-1B13-4AF3-A1ED-BEDF2AD8C9E6}" srcOrd="2" destOrd="0" presId="urn:microsoft.com/office/officeart/2008/layout/CaptionedPictures"/>
    <dgm:cxn modelId="{D72A937A-870D-4E8D-831C-263638071E44}" type="presParOf" srcId="{CA370FE3-1B13-4AF3-A1ED-BEDF2AD8C9E6}" destId="{9AE4FF47-B531-4782-9FE2-4B1FADEB088A}" srcOrd="0" destOrd="0" presId="urn:microsoft.com/office/officeart/2008/layout/CaptionedPictures"/>
    <dgm:cxn modelId="{14ECD17D-611C-4BA9-9F7B-BE20A1974995}" type="presParOf" srcId="{CA370FE3-1B13-4AF3-A1ED-BEDF2AD8C9E6}" destId="{D3A60494-3C9F-4275-851E-8A5153CA609E}" srcOrd="1" destOrd="0" presId="urn:microsoft.com/office/officeart/2008/layout/CaptionedPictures"/>
    <dgm:cxn modelId="{D0AD5C17-1F95-46CA-9083-57BB113DD545}" type="presParOf" srcId="{61C00B49-FCFB-4DB6-9893-FD6CB960B835}" destId="{F66E7C9A-717B-4B69-9E5C-A93548F763D8}" srcOrd="1" destOrd="0" presId="urn:microsoft.com/office/officeart/2008/layout/CaptionedPictures"/>
    <dgm:cxn modelId="{202526E6-1396-472C-9731-E1CF57750B2E}" type="presParOf" srcId="{61C00B49-FCFB-4DB6-9893-FD6CB960B835}" destId="{BE6D4180-A1DD-4FF8-A1D7-288CEA7B5EB8}" srcOrd="2" destOrd="0" presId="urn:microsoft.com/office/officeart/2008/layout/CaptionedPictures"/>
    <dgm:cxn modelId="{6D49D59D-0391-44BB-90E3-5057C565FDC1}" type="presParOf" srcId="{BE6D4180-A1DD-4FF8-A1D7-288CEA7B5EB8}" destId="{C07D873C-3B23-4209-B550-3985CF528C78}" srcOrd="0" destOrd="0" presId="urn:microsoft.com/office/officeart/2008/layout/CaptionedPictures"/>
    <dgm:cxn modelId="{BB3DF2AC-AC96-4185-A480-DC73DA44791E}" type="presParOf" srcId="{BE6D4180-A1DD-4FF8-A1D7-288CEA7B5EB8}" destId="{BFAA6C1A-51F9-4A41-BA23-E4C01D0DA750}" srcOrd="1" destOrd="0" presId="urn:microsoft.com/office/officeart/2008/layout/CaptionedPictures"/>
    <dgm:cxn modelId="{CB798985-555A-4C2B-8FB4-98B917D7F476}" type="presParOf" srcId="{BE6D4180-A1DD-4FF8-A1D7-288CEA7B5EB8}" destId="{CEF3E170-C93A-4553-8326-9A38F5D12B68}" srcOrd="2" destOrd="0" presId="urn:microsoft.com/office/officeart/2008/layout/CaptionedPictures"/>
    <dgm:cxn modelId="{0390B07B-DEAF-442C-BED7-6DD8219E9F28}" type="presParOf" srcId="{CEF3E170-C93A-4553-8326-9A38F5D12B68}" destId="{B21BBF9A-5B06-419D-92DC-521E6F780160}" srcOrd="0" destOrd="0" presId="urn:microsoft.com/office/officeart/2008/layout/CaptionedPictures"/>
    <dgm:cxn modelId="{B7CC7851-6C7B-42D8-90E8-53C6417B4CFC}" type="presParOf" srcId="{CEF3E170-C93A-4553-8326-9A38F5D12B68}" destId="{5C52C4F3-F1CF-43DF-A9EE-AC3BC936BAC9}" srcOrd="1" destOrd="0" presId="urn:microsoft.com/office/officeart/2008/layout/CaptionedPictures"/>
    <dgm:cxn modelId="{F5F2DA54-55EE-411D-A452-36B61F04D5F6}" type="presParOf" srcId="{61C00B49-FCFB-4DB6-9893-FD6CB960B835}" destId="{03B5DC77-6399-418B-8EB7-FA93F0F86BB9}" srcOrd="3" destOrd="0" presId="urn:microsoft.com/office/officeart/2008/layout/CaptionedPictures"/>
    <dgm:cxn modelId="{857401DA-9449-40C3-A705-5FC9D377E52B}" type="presParOf" srcId="{61C00B49-FCFB-4DB6-9893-FD6CB960B835}" destId="{0CF77EDD-BCE6-44FF-A76C-3F48C891D2B7}" srcOrd="4" destOrd="0" presId="urn:microsoft.com/office/officeart/2008/layout/CaptionedPictures"/>
    <dgm:cxn modelId="{BEB4C72F-0EC5-4310-879E-7FAAF601266D}" type="presParOf" srcId="{0CF77EDD-BCE6-44FF-A76C-3F48C891D2B7}" destId="{4F2B33DE-E332-495C-9E79-652EAA4499B0}" srcOrd="0" destOrd="0" presId="urn:microsoft.com/office/officeart/2008/layout/CaptionedPictures"/>
    <dgm:cxn modelId="{0A7CFD85-3790-437C-88BC-BFEF47A40D2C}" type="presParOf" srcId="{0CF77EDD-BCE6-44FF-A76C-3F48C891D2B7}" destId="{DB347CEA-1EB9-4C18-B054-46BE148CACEB}" srcOrd="1" destOrd="0" presId="urn:microsoft.com/office/officeart/2008/layout/CaptionedPictures"/>
    <dgm:cxn modelId="{BAB0B403-815F-44A1-AF2B-03461B4EAF95}" type="presParOf" srcId="{0CF77EDD-BCE6-44FF-A76C-3F48C891D2B7}" destId="{9A27A7B3-72F5-4994-8953-8C2CE7BB9627}" srcOrd="2" destOrd="0" presId="urn:microsoft.com/office/officeart/2008/layout/CaptionedPictures"/>
    <dgm:cxn modelId="{025E37FE-D1A1-42FB-8D07-ED62281660A4}" type="presParOf" srcId="{9A27A7B3-72F5-4994-8953-8C2CE7BB9627}" destId="{C0B83E56-4CCB-44F7-BF8A-0BE0E0EC59FE}" srcOrd="0" destOrd="0" presId="urn:microsoft.com/office/officeart/2008/layout/CaptionedPictures"/>
    <dgm:cxn modelId="{B7F4CB46-ED8A-4425-B5CE-33E6DCBD0609}" type="presParOf" srcId="{9A27A7B3-72F5-4994-8953-8C2CE7BB9627}" destId="{EF0CF895-C418-427E-BF28-8A2FF480E2E9}" srcOrd="1" destOrd="0" presId="urn:microsoft.com/office/officeart/2008/layout/CaptionedPictures"/>
    <dgm:cxn modelId="{948CFB27-02D9-4BD2-85F1-F5F284C5C54E}" type="presParOf" srcId="{61C00B49-FCFB-4DB6-9893-FD6CB960B835}" destId="{B11C5516-D8D6-42C2-931C-4488AD45633C}" srcOrd="5" destOrd="0" presId="urn:microsoft.com/office/officeart/2008/layout/CaptionedPictures"/>
    <dgm:cxn modelId="{AF0B087A-6331-42EF-801D-2D5B378DEA6C}" type="presParOf" srcId="{61C00B49-FCFB-4DB6-9893-FD6CB960B835}" destId="{D50C83A0-454E-447B-A7E3-73F2CEFD54B4}" srcOrd="6" destOrd="0" presId="urn:microsoft.com/office/officeart/2008/layout/CaptionedPictures"/>
    <dgm:cxn modelId="{61552F40-103E-4E8E-8D02-867E09F9E678}" type="presParOf" srcId="{D50C83A0-454E-447B-A7E3-73F2CEFD54B4}" destId="{357366FD-A6F7-48AD-B8C7-D1A731C2D6C8}" srcOrd="0" destOrd="0" presId="urn:microsoft.com/office/officeart/2008/layout/CaptionedPictures"/>
    <dgm:cxn modelId="{A8A2399F-74F0-461C-9DC8-2F7F9B652780}" type="presParOf" srcId="{D50C83A0-454E-447B-A7E3-73F2CEFD54B4}" destId="{4382D306-F6F5-4BB3-BF24-051898ECA992}" srcOrd="1" destOrd="0" presId="urn:microsoft.com/office/officeart/2008/layout/CaptionedPictures"/>
    <dgm:cxn modelId="{E357DBCA-3952-49D9-BB09-C821FBCC0547}" type="presParOf" srcId="{D50C83A0-454E-447B-A7E3-73F2CEFD54B4}" destId="{C05C39A9-BFE4-4BC0-96BB-159CC378683D}" srcOrd="2" destOrd="0" presId="urn:microsoft.com/office/officeart/2008/layout/CaptionedPictures"/>
    <dgm:cxn modelId="{C49C958F-2A26-4128-BC29-9D7A49CD768B}" type="presParOf" srcId="{C05C39A9-BFE4-4BC0-96BB-159CC378683D}" destId="{B350F53F-EF39-41C2-A812-72DB1BB35A14}" srcOrd="0" destOrd="0" presId="urn:microsoft.com/office/officeart/2008/layout/CaptionedPictures"/>
    <dgm:cxn modelId="{FEA621F8-F1D3-47FF-9471-F7047E75D58C}" type="presParOf" srcId="{C05C39A9-BFE4-4BC0-96BB-159CC378683D}" destId="{6FE1C921-639D-4DC8-8423-AA3DD8BF03FD}" srcOrd="1" destOrd="0" presId="urn:microsoft.com/office/officeart/2008/layout/CaptionedPictures"/>
    <dgm:cxn modelId="{37D9162B-62BC-4CB4-993C-C8428139B81E}" type="presParOf" srcId="{61C00B49-FCFB-4DB6-9893-FD6CB960B835}" destId="{D643B802-B3C0-4C09-9014-7213E1F381F4}" srcOrd="7" destOrd="0" presId="urn:microsoft.com/office/officeart/2008/layout/CaptionedPictures"/>
    <dgm:cxn modelId="{F6ADEE5F-1D6E-410C-A54A-C4CE761F8BAE}" type="presParOf" srcId="{61C00B49-FCFB-4DB6-9893-FD6CB960B835}" destId="{0DA47BA8-7BEF-4A9D-81E2-03E257710C6A}" srcOrd="8" destOrd="0" presId="urn:microsoft.com/office/officeart/2008/layout/CaptionedPictures"/>
    <dgm:cxn modelId="{83AB80C5-45EB-45FA-90AA-4E1DB72BEC06}" type="presParOf" srcId="{0DA47BA8-7BEF-4A9D-81E2-03E257710C6A}" destId="{1F7B3843-2D73-4EBC-8296-37EB672DF6AE}" srcOrd="0" destOrd="0" presId="urn:microsoft.com/office/officeart/2008/layout/CaptionedPictures"/>
    <dgm:cxn modelId="{150B11A4-F1F5-4F90-A459-3824F1F7594E}" type="presParOf" srcId="{0DA47BA8-7BEF-4A9D-81E2-03E257710C6A}" destId="{7DE39415-C4D9-4B9A-843D-3C504C65930D}" srcOrd="1" destOrd="0" presId="urn:microsoft.com/office/officeart/2008/layout/CaptionedPictures"/>
    <dgm:cxn modelId="{85163972-C5AE-494B-98B4-67B139D2C795}" type="presParOf" srcId="{0DA47BA8-7BEF-4A9D-81E2-03E257710C6A}" destId="{25BDD2D8-EB79-4231-BAB7-3F1C2063CA87}" srcOrd="2" destOrd="0" presId="urn:microsoft.com/office/officeart/2008/layout/CaptionedPictures"/>
    <dgm:cxn modelId="{06D9C986-4877-4286-9144-BAEAC66A2128}" type="presParOf" srcId="{25BDD2D8-EB79-4231-BAB7-3F1C2063CA87}" destId="{FDAE08B9-4EE6-4FB9-94E4-6B13DAB703D2}" srcOrd="0" destOrd="0" presId="urn:microsoft.com/office/officeart/2008/layout/CaptionedPictures"/>
    <dgm:cxn modelId="{77B80427-F5E6-42E0-B371-F68772EB7786}" type="presParOf" srcId="{25BDD2D8-EB79-4231-BAB7-3F1C2063CA87}" destId="{018C71A2-3C47-48C8-8FFD-8891EB4F593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596214-9F8E-456A-9923-4C7E468AFE4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15DD46-C509-479D-A170-DF5F5EE41003}">
      <dgm:prSet phldrT="[Text]"/>
      <dgm:spPr/>
      <dgm:t>
        <a:bodyPr/>
        <a:lstStyle/>
        <a:p>
          <a:r>
            <a:rPr lang="mn-MN" dirty="0"/>
            <a:t>Томилогдсон</a:t>
          </a:r>
        </a:p>
      </dgm:t>
    </dgm:pt>
    <dgm:pt modelId="{66CB46FE-2C01-4213-97D7-5C9238F68C4A}" type="parTrans" cxnId="{8DFFB7DF-CCD7-4CA0-B06A-977C9195C4D5}">
      <dgm:prSet/>
      <dgm:spPr/>
      <dgm:t>
        <a:bodyPr/>
        <a:lstStyle/>
        <a:p>
          <a:endParaRPr lang="en-US"/>
        </a:p>
      </dgm:t>
    </dgm:pt>
    <dgm:pt modelId="{533602F2-BDA3-4236-A935-684020025394}" type="sibTrans" cxnId="{8DFFB7DF-CCD7-4CA0-B06A-977C9195C4D5}">
      <dgm:prSet/>
      <dgm:spPr/>
      <dgm:t>
        <a:bodyPr/>
        <a:lstStyle/>
        <a:p>
          <a:endParaRPr lang="en-US"/>
        </a:p>
      </dgm:t>
    </dgm:pt>
    <dgm:pt modelId="{B9168B98-AFCA-458D-AB9A-AFD874820E36}">
      <dgm:prSet phldrT="[Text]"/>
      <dgm:spPr/>
      <dgm:t>
        <a:bodyPr/>
        <a:lstStyle/>
        <a:p>
          <a:r>
            <a:rPr lang="mn-MN" dirty="0"/>
            <a:t>Чөлөөлөгдсөн</a:t>
          </a:r>
        </a:p>
      </dgm:t>
    </dgm:pt>
    <dgm:pt modelId="{620F3A95-3DFF-4DB3-8186-EA81FB52AE26}" type="parTrans" cxnId="{008C27F2-6674-4FA8-ABDC-6C53A5467612}">
      <dgm:prSet/>
      <dgm:spPr/>
      <dgm:t>
        <a:bodyPr/>
        <a:lstStyle/>
        <a:p>
          <a:endParaRPr lang="en-US"/>
        </a:p>
      </dgm:t>
    </dgm:pt>
    <dgm:pt modelId="{E262ABA5-F800-49B4-9443-37A78A1EC791}" type="sibTrans" cxnId="{008C27F2-6674-4FA8-ABDC-6C53A5467612}">
      <dgm:prSet/>
      <dgm:spPr/>
      <dgm:t>
        <a:bodyPr/>
        <a:lstStyle/>
        <a:p>
          <a:endParaRPr lang="en-US"/>
        </a:p>
      </dgm:t>
    </dgm:pt>
    <dgm:pt modelId="{79644E88-0FC5-45FC-A207-7F613DA21FEC}">
      <dgm:prSet phldrT="[Text]"/>
      <dgm:spPr/>
      <dgm:t>
        <a:bodyPr/>
        <a:lstStyle/>
        <a:p>
          <a:r>
            <a:rPr lang="mn-MN" dirty="0"/>
            <a:t>Хураагчаар -</a:t>
          </a:r>
          <a:r>
            <a:rPr lang="mn-MN" b="1" dirty="0"/>
            <a:t>3</a:t>
          </a:r>
        </a:p>
      </dgm:t>
    </dgm:pt>
    <dgm:pt modelId="{C7522B1F-2698-44C3-AB3F-1589D9E9E6D3}" type="parTrans" cxnId="{1438AC76-E32E-434C-8E07-37942EB4C7E7}">
      <dgm:prSet/>
      <dgm:spPr/>
      <dgm:t>
        <a:bodyPr/>
        <a:lstStyle/>
        <a:p>
          <a:endParaRPr lang="en-US"/>
        </a:p>
      </dgm:t>
    </dgm:pt>
    <dgm:pt modelId="{35C93212-A2C6-474F-9132-F2F81670C1EC}" type="sibTrans" cxnId="{1438AC76-E32E-434C-8E07-37942EB4C7E7}">
      <dgm:prSet/>
      <dgm:spPr/>
      <dgm:t>
        <a:bodyPr/>
        <a:lstStyle/>
        <a:p>
          <a:endParaRPr lang="en-US"/>
        </a:p>
      </dgm:t>
    </dgm:pt>
    <dgm:pt modelId="{ABE8DF6E-2E78-4A69-9724-436880BA0F16}">
      <dgm:prSet phldrT="[Text]"/>
      <dgm:spPr/>
      <dgm:t>
        <a:bodyPr/>
        <a:lstStyle/>
        <a:p>
          <a:r>
            <a:rPr lang="mn-MN" dirty="0"/>
            <a:t>Хураагчаас – </a:t>
          </a:r>
          <a:r>
            <a:rPr lang="mn-MN" b="1" dirty="0"/>
            <a:t>1</a:t>
          </a:r>
        </a:p>
      </dgm:t>
    </dgm:pt>
    <dgm:pt modelId="{4B42BF8D-19E2-4B2C-824E-D5E96E7123B1}" type="parTrans" cxnId="{586DD5A2-F7EA-4782-AE05-B807EBCEF79D}">
      <dgm:prSet/>
      <dgm:spPr/>
      <dgm:t>
        <a:bodyPr/>
        <a:lstStyle/>
        <a:p>
          <a:endParaRPr lang="en-US"/>
        </a:p>
      </dgm:t>
    </dgm:pt>
    <dgm:pt modelId="{34D27A5B-9CD4-4337-9FBA-C81BF0F2A4B5}" type="sibTrans" cxnId="{586DD5A2-F7EA-4782-AE05-B807EBCEF79D}">
      <dgm:prSet/>
      <dgm:spPr/>
      <dgm:t>
        <a:bodyPr/>
        <a:lstStyle/>
        <a:p>
          <a:endParaRPr lang="en-US"/>
        </a:p>
      </dgm:t>
    </dgm:pt>
    <dgm:pt modelId="{A0B6423A-6882-4A14-BAE0-AE6826152038}">
      <dgm:prSet phldrT="[Text]"/>
      <dgm:spPr/>
      <dgm:t>
        <a:bodyPr/>
        <a:lstStyle/>
        <a:p>
          <a:r>
            <a:rPr lang="mn-MN" b="0" dirty="0"/>
            <a:t>Тэтгэвэрт -</a:t>
          </a:r>
          <a:r>
            <a:rPr lang="mn-MN" b="1" dirty="0"/>
            <a:t>1</a:t>
          </a:r>
        </a:p>
      </dgm:t>
    </dgm:pt>
    <dgm:pt modelId="{359D1491-BF35-4C75-BE59-7A530E53AF2A}" type="parTrans" cxnId="{0077B7F2-40F9-4AA7-A040-08112277135B}">
      <dgm:prSet/>
      <dgm:spPr/>
      <dgm:t>
        <a:bodyPr/>
        <a:lstStyle/>
        <a:p>
          <a:endParaRPr lang="en-US"/>
        </a:p>
      </dgm:t>
    </dgm:pt>
    <dgm:pt modelId="{95237F6B-27A4-4719-8610-0A182AF2AEEF}" type="sibTrans" cxnId="{0077B7F2-40F9-4AA7-A040-08112277135B}">
      <dgm:prSet/>
      <dgm:spPr/>
      <dgm:t>
        <a:bodyPr/>
        <a:lstStyle/>
        <a:p>
          <a:endParaRPr lang="en-US"/>
        </a:p>
      </dgm:t>
    </dgm:pt>
    <dgm:pt modelId="{1BE2342A-DE58-43C5-A41A-4C2FC1A3E988}">
      <dgm:prSet phldrT="[Text]"/>
      <dgm:spPr/>
      <dgm:t>
        <a:bodyPr/>
        <a:lstStyle/>
        <a:p>
          <a:r>
            <a:rPr lang="mn-MN" b="0" dirty="0"/>
            <a:t>Жижүүрээр – </a:t>
          </a:r>
          <a:r>
            <a:rPr lang="mn-MN" b="1" dirty="0"/>
            <a:t>1</a:t>
          </a:r>
        </a:p>
      </dgm:t>
    </dgm:pt>
    <dgm:pt modelId="{F95289B2-CA94-4FAF-884F-CD22A7546880}" type="parTrans" cxnId="{98A75274-12E0-40EB-9BB6-5F61B2F43483}">
      <dgm:prSet/>
      <dgm:spPr/>
      <dgm:t>
        <a:bodyPr/>
        <a:lstStyle/>
        <a:p>
          <a:endParaRPr lang="en-US"/>
        </a:p>
      </dgm:t>
    </dgm:pt>
    <dgm:pt modelId="{A5FE8B6E-F90A-4C2D-839B-C1EAC3B0E100}" type="sibTrans" cxnId="{98A75274-12E0-40EB-9BB6-5F61B2F43483}">
      <dgm:prSet/>
      <dgm:spPr/>
      <dgm:t>
        <a:bodyPr/>
        <a:lstStyle/>
        <a:p>
          <a:endParaRPr lang="en-US"/>
        </a:p>
      </dgm:t>
    </dgm:pt>
    <dgm:pt modelId="{0EDD62E6-575A-4771-8F65-70C49D4EAB0C}">
      <dgm:prSet phldrT="[Text]"/>
      <dgm:spPr/>
      <dgm:t>
        <a:bodyPr/>
        <a:lstStyle/>
        <a:p>
          <a:r>
            <a:rPr lang="mn-MN" b="0" dirty="0"/>
            <a:t>Үйлчлэгчээр - </a:t>
          </a:r>
          <a:r>
            <a:rPr lang="mn-MN" b="1" dirty="0"/>
            <a:t>1</a:t>
          </a:r>
        </a:p>
      </dgm:t>
    </dgm:pt>
    <dgm:pt modelId="{3D446F59-9E43-4810-864B-FEB114C65675}" type="parTrans" cxnId="{A1CDA02E-44A9-4471-8C19-0B280DAD7B88}">
      <dgm:prSet/>
      <dgm:spPr/>
      <dgm:t>
        <a:bodyPr/>
        <a:lstStyle/>
        <a:p>
          <a:endParaRPr lang="en-US"/>
        </a:p>
      </dgm:t>
    </dgm:pt>
    <dgm:pt modelId="{F6127665-8361-4D44-B8EE-164E4BA2F774}" type="sibTrans" cxnId="{A1CDA02E-44A9-4471-8C19-0B280DAD7B88}">
      <dgm:prSet/>
      <dgm:spPr/>
      <dgm:t>
        <a:bodyPr/>
        <a:lstStyle/>
        <a:p>
          <a:endParaRPr lang="en-US"/>
        </a:p>
      </dgm:t>
    </dgm:pt>
    <dgm:pt modelId="{96D73E3D-AFE1-45A9-9396-D296BC920A4A}">
      <dgm:prSet phldrT="[Text]"/>
      <dgm:spPr/>
      <dgm:t>
        <a:bodyPr/>
        <a:lstStyle/>
        <a:p>
          <a:r>
            <a:rPr lang="mn-MN" b="0" dirty="0"/>
            <a:t>Үйлчлэгчээс </a:t>
          </a:r>
          <a:r>
            <a:rPr lang="mn-MN" b="1" dirty="0"/>
            <a:t>- 1</a:t>
          </a:r>
        </a:p>
      </dgm:t>
    </dgm:pt>
    <dgm:pt modelId="{81FC5552-E4D5-4E5F-AD6F-F131083D29A8}" type="parTrans" cxnId="{A9530E1C-7D11-4CE5-9AA1-C7270B690626}">
      <dgm:prSet/>
      <dgm:spPr/>
      <dgm:t>
        <a:bodyPr/>
        <a:lstStyle/>
        <a:p>
          <a:endParaRPr lang="en-US"/>
        </a:p>
      </dgm:t>
    </dgm:pt>
    <dgm:pt modelId="{B2C6A07B-71FF-49BA-A6A3-BC93133B43ED}" type="sibTrans" cxnId="{A9530E1C-7D11-4CE5-9AA1-C7270B690626}">
      <dgm:prSet/>
      <dgm:spPr/>
      <dgm:t>
        <a:bodyPr/>
        <a:lstStyle/>
        <a:p>
          <a:endParaRPr lang="en-US"/>
        </a:p>
      </dgm:t>
    </dgm:pt>
    <dgm:pt modelId="{A83021AD-AAF2-4597-90D6-5B724409F272}" type="pres">
      <dgm:prSet presAssocID="{B7596214-9F8E-456A-9923-4C7E468AFE43}" presName="linear" presStyleCnt="0">
        <dgm:presLayoutVars>
          <dgm:dir/>
          <dgm:animLvl val="lvl"/>
          <dgm:resizeHandles val="exact"/>
        </dgm:presLayoutVars>
      </dgm:prSet>
      <dgm:spPr/>
    </dgm:pt>
    <dgm:pt modelId="{805BAD45-17E2-4752-B7A3-EA414F78E0E6}" type="pres">
      <dgm:prSet presAssocID="{F015DD46-C509-479D-A170-DF5F5EE41003}" presName="parentLin" presStyleCnt="0"/>
      <dgm:spPr/>
    </dgm:pt>
    <dgm:pt modelId="{55BBB56E-055C-474F-A43E-9C0C8D6E9FA3}" type="pres">
      <dgm:prSet presAssocID="{F015DD46-C509-479D-A170-DF5F5EE41003}" presName="parentLeftMargin" presStyleLbl="node1" presStyleIdx="0" presStyleCnt="2"/>
      <dgm:spPr/>
    </dgm:pt>
    <dgm:pt modelId="{864BD237-1115-4493-A2EA-07F90F6BAF54}" type="pres">
      <dgm:prSet presAssocID="{F015DD46-C509-479D-A170-DF5F5EE410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1359C8-6B86-4914-8A0B-C141C095A7D0}" type="pres">
      <dgm:prSet presAssocID="{F015DD46-C509-479D-A170-DF5F5EE41003}" presName="negativeSpace" presStyleCnt="0"/>
      <dgm:spPr/>
    </dgm:pt>
    <dgm:pt modelId="{1DEAD2CB-78B0-4FEF-B775-819EE58BE051}" type="pres">
      <dgm:prSet presAssocID="{F015DD46-C509-479D-A170-DF5F5EE41003}" presName="childText" presStyleLbl="conFgAcc1" presStyleIdx="0" presStyleCnt="2" custScaleX="79526">
        <dgm:presLayoutVars>
          <dgm:bulletEnabled val="1"/>
        </dgm:presLayoutVars>
      </dgm:prSet>
      <dgm:spPr/>
    </dgm:pt>
    <dgm:pt modelId="{5D869584-7E3E-4057-A9E4-4D0E7235E3B6}" type="pres">
      <dgm:prSet presAssocID="{533602F2-BDA3-4236-A935-684020025394}" presName="spaceBetweenRectangles" presStyleCnt="0"/>
      <dgm:spPr/>
    </dgm:pt>
    <dgm:pt modelId="{F8148986-4F78-4BA6-87E8-8BC88A23AC28}" type="pres">
      <dgm:prSet presAssocID="{B9168B98-AFCA-458D-AB9A-AFD874820E36}" presName="parentLin" presStyleCnt="0"/>
      <dgm:spPr/>
    </dgm:pt>
    <dgm:pt modelId="{BC81A94E-BC70-4988-B062-159AFF07B155}" type="pres">
      <dgm:prSet presAssocID="{B9168B98-AFCA-458D-AB9A-AFD874820E36}" presName="parentLeftMargin" presStyleLbl="node1" presStyleIdx="0" presStyleCnt="2"/>
      <dgm:spPr/>
    </dgm:pt>
    <dgm:pt modelId="{C1057B6C-9966-40B5-8CEF-3855CE0A125A}" type="pres">
      <dgm:prSet presAssocID="{B9168B98-AFCA-458D-AB9A-AFD874820E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9B23224-D312-4C29-9710-9DA8F20845F6}" type="pres">
      <dgm:prSet presAssocID="{B9168B98-AFCA-458D-AB9A-AFD874820E36}" presName="negativeSpace" presStyleCnt="0"/>
      <dgm:spPr/>
    </dgm:pt>
    <dgm:pt modelId="{AC8E51C2-26A9-46F0-9D93-46024BFDFC41}" type="pres">
      <dgm:prSet presAssocID="{B9168B98-AFCA-458D-AB9A-AFD874820E36}" presName="childText" presStyleLbl="conFgAcc1" presStyleIdx="1" presStyleCnt="2" custScaleX="79526">
        <dgm:presLayoutVars>
          <dgm:bulletEnabled val="1"/>
        </dgm:presLayoutVars>
      </dgm:prSet>
      <dgm:spPr/>
    </dgm:pt>
  </dgm:ptLst>
  <dgm:cxnLst>
    <dgm:cxn modelId="{A9530E1C-7D11-4CE5-9AA1-C7270B690626}" srcId="{B9168B98-AFCA-458D-AB9A-AFD874820E36}" destId="{96D73E3D-AFE1-45A9-9396-D296BC920A4A}" srcOrd="2" destOrd="0" parTransId="{81FC5552-E4D5-4E5F-AD6F-F131083D29A8}" sibTransId="{B2C6A07B-71FF-49BA-A6A3-BC93133B43ED}"/>
    <dgm:cxn modelId="{5A530A1E-D055-4810-B85F-6500E591ABAD}" type="presOf" srcId="{B7596214-9F8E-456A-9923-4C7E468AFE43}" destId="{A83021AD-AAF2-4597-90D6-5B724409F272}" srcOrd="0" destOrd="0" presId="urn:microsoft.com/office/officeart/2005/8/layout/list1"/>
    <dgm:cxn modelId="{FB162125-24AC-476F-A3C2-0E818B2E0A35}" type="presOf" srcId="{1BE2342A-DE58-43C5-A41A-4C2FC1A3E988}" destId="{1DEAD2CB-78B0-4FEF-B775-819EE58BE051}" srcOrd="0" destOrd="1" presId="urn:microsoft.com/office/officeart/2005/8/layout/list1"/>
    <dgm:cxn modelId="{A1CDA02E-44A9-4471-8C19-0B280DAD7B88}" srcId="{F015DD46-C509-479D-A170-DF5F5EE41003}" destId="{0EDD62E6-575A-4771-8F65-70C49D4EAB0C}" srcOrd="2" destOrd="0" parTransId="{3D446F59-9E43-4810-864B-FEB114C65675}" sibTransId="{F6127665-8361-4D44-B8EE-164E4BA2F774}"/>
    <dgm:cxn modelId="{C7A05B33-7C4A-4448-ADCB-10D5FBF4D14C}" type="presOf" srcId="{A0B6423A-6882-4A14-BAE0-AE6826152038}" destId="{AC8E51C2-26A9-46F0-9D93-46024BFDFC41}" srcOrd="0" destOrd="1" presId="urn:microsoft.com/office/officeart/2005/8/layout/list1"/>
    <dgm:cxn modelId="{E568604E-81D9-44B2-9E5B-81C269B667DC}" type="presOf" srcId="{B9168B98-AFCA-458D-AB9A-AFD874820E36}" destId="{BC81A94E-BC70-4988-B062-159AFF07B155}" srcOrd="0" destOrd="0" presId="urn:microsoft.com/office/officeart/2005/8/layout/list1"/>
    <dgm:cxn modelId="{E8EDDF70-65EC-45DE-8510-C40519441FDD}" type="presOf" srcId="{ABE8DF6E-2E78-4A69-9724-436880BA0F16}" destId="{AC8E51C2-26A9-46F0-9D93-46024BFDFC41}" srcOrd="0" destOrd="0" presId="urn:microsoft.com/office/officeart/2005/8/layout/list1"/>
    <dgm:cxn modelId="{98A75274-12E0-40EB-9BB6-5F61B2F43483}" srcId="{F015DD46-C509-479D-A170-DF5F5EE41003}" destId="{1BE2342A-DE58-43C5-A41A-4C2FC1A3E988}" srcOrd="1" destOrd="0" parTransId="{F95289B2-CA94-4FAF-884F-CD22A7546880}" sibTransId="{A5FE8B6E-F90A-4C2D-839B-C1EAC3B0E100}"/>
    <dgm:cxn modelId="{1438AC76-E32E-434C-8E07-37942EB4C7E7}" srcId="{F015DD46-C509-479D-A170-DF5F5EE41003}" destId="{79644E88-0FC5-45FC-A207-7F613DA21FEC}" srcOrd="0" destOrd="0" parTransId="{C7522B1F-2698-44C3-AB3F-1589D9E9E6D3}" sibTransId="{35C93212-A2C6-474F-9132-F2F81670C1EC}"/>
    <dgm:cxn modelId="{6A75829B-2575-413A-9151-08EDEC770980}" type="presOf" srcId="{0EDD62E6-575A-4771-8F65-70C49D4EAB0C}" destId="{1DEAD2CB-78B0-4FEF-B775-819EE58BE051}" srcOrd="0" destOrd="2" presId="urn:microsoft.com/office/officeart/2005/8/layout/list1"/>
    <dgm:cxn modelId="{586DD5A2-F7EA-4782-AE05-B807EBCEF79D}" srcId="{B9168B98-AFCA-458D-AB9A-AFD874820E36}" destId="{ABE8DF6E-2E78-4A69-9724-436880BA0F16}" srcOrd="0" destOrd="0" parTransId="{4B42BF8D-19E2-4B2C-824E-D5E96E7123B1}" sibTransId="{34D27A5B-9CD4-4337-9FBA-C81BF0F2A4B5}"/>
    <dgm:cxn modelId="{8B1EE7BC-6EF9-4DA2-94E4-82C56ED3AFA9}" type="presOf" srcId="{F015DD46-C509-479D-A170-DF5F5EE41003}" destId="{864BD237-1115-4493-A2EA-07F90F6BAF54}" srcOrd="1" destOrd="0" presId="urn:microsoft.com/office/officeart/2005/8/layout/list1"/>
    <dgm:cxn modelId="{FB2C2FD1-9619-4A4C-A9F4-2CE8C8ACA997}" type="presOf" srcId="{79644E88-0FC5-45FC-A207-7F613DA21FEC}" destId="{1DEAD2CB-78B0-4FEF-B775-819EE58BE051}" srcOrd="0" destOrd="0" presId="urn:microsoft.com/office/officeart/2005/8/layout/list1"/>
    <dgm:cxn modelId="{A5DFD7D7-8D72-4CE0-9BC9-C05B30C42E8C}" type="presOf" srcId="{96D73E3D-AFE1-45A9-9396-D296BC920A4A}" destId="{AC8E51C2-26A9-46F0-9D93-46024BFDFC41}" srcOrd="0" destOrd="2" presId="urn:microsoft.com/office/officeart/2005/8/layout/list1"/>
    <dgm:cxn modelId="{8DFFB7DF-CCD7-4CA0-B06A-977C9195C4D5}" srcId="{B7596214-9F8E-456A-9923-4C7E468AFE43}" destId="{F015DD46-C509-479D-A170-DF5F5EE41003}" srcOrd="0" destOrd="0" parTransId="{66CB46FE-2C01-4213-97D7-5C9238F68C4A}" sibTransId="{533602F2-BDA3-4236-A935-684020025394}"/>
    <dgm:cxn modelId="{349456E1-C8D2-4E99-BFDD-F18DAEA18780}" type="presOf" srcId="{B9168B98-AFCA-458D-AB9A-AFD874820E36}" destId="{C1057B6C-9966-40B5-8CEF-3855CE0A125A}" srcOrd="1" destOrd="0" presId="urn:microsoft.com/office/officeart/2005/8/layout/list1"/>
    <dgm:cxn modelId="{A30705EC-FA21-4BD3-A2B5-29CACAD4A0F5}" type="presOf" srcId="{F015DD46-C509-479D-A170-DF5F5EE41003}" destId="{55BBB56E-055C-474F-A43E-9C0C8D6E9FA3}" srcOrd="0" destOrd="0" presId="urn:microsoft.com/office/officeart/2005/8/layout/list1"/>
    <dgm:cxn modelId="{008C27F2-6674-4FA8-ABDC-6C53A5467612}" srcId="{B7596214-9F8E-456A-9923-4C7E468AFE43}" destId="{B9168B98-AFCA-458D-AB9A-AFD874820E36}" srcOrd="1" destOrd="0" parTransId="{620F3A95-3DFF-4DB3-8186-EA81FB52AE26}" sibTransId="{E262ABA5-F800-49B4-9443-37A78A1EC791}"/>
    <dgm:cxn modelId="{0077B7F2-40F9-4AA7-A040-08112277135B}" srcId="{B9168B98-AFCA-458D-AB9A-AFD874820E36}" destId="{A0B6423A-6882-4A14-BAE0-AE6826152038}" srcOrd="1" destOrd="0" parTransId="{359D1491-BF35-4C75-BE59-7A530E53AF2A}" sibTransId="{95237F6B-27A4-4719-8610-0A182AF2AEEF}"/>
    <dgm:cxn modelId="{57A7DCED-715E-4AA7-85BE-98FF0B2A8EC5}" type="presParOf" srcId="{A83021AD-AAF2-4597-90D6-5B724409F272}" destId="{805BAD45-17E2-4752-B7A3-EA414F78E0E6}" srcOrd="0" destOrd="0" presId="urn:microsoft.com/office/officeart/2005/8/layout/list1"/>
    <dgm:cxn modelId="{154F078F-EAD3-4D92-A4F9-B542C52FD19C}" type="presParOf" srcId="{805BAD45-17E2-4752-B7A3-EA414F78E0E6}" destId="{55BBB56E-055C-474F-A43E-9C0C8D6E9FA3}" srcOrd="0" destOrd="0" presId="urn:microsoft.com/office/officeart/2005/8/layout/list1"/>
    <dgm:cxn modelId="{FBCB2704-6164-419E-9F78-550C8D850089}" type="presParOf" srcId="{805BAD45-17E2-4752-B7A3-EA414F78E0E6}" destId="{864BD237-1115-4493-A2EA-07F90F6BAF54}" srcOrd="1" destOrd="0" presId="urn:microsoft.com/office/officeart/2005/8/layout/list1"/>
    <dgm:cxn modelId="{193A08C5-FCE8-40B4-BB43-2C77A267144A}" type="presParOf" srcId="{A83021AD-AAF2-4597-90D6-5B724409F272}" destId="{831359C8-6B86-4914-8A0B-C141C095A7D0}" srcOrd="1" destOrd="0" presId="urn:microsoft.com/office/officeart/2005/8/layout/list1"/>
    <dgm:cxn modelId="{23B376CB-1090-4E26-A71D-24FC07C973E4}" type="presParOf" srcId="{A83021AD-AAF2-4597-90D6-5B724409F272}" destId="{1DEAD2CB-78B0-4FEF-B775-819EE58BE051}" srcOrd="2" destOrd="0" presId="urn:microsoft.com/office/officeart/2005/8/layout/list1"/>
    <dgm:cxn modelId="{3A7F47D7-03D0-4053-983D-3D2208B42A93}" type="presParOf" srcId="{A83021AD-AAF2-4597-90D6-5B724409F272}" destId="{5D869584-7E3E-4057-A9E4-4D0E7235E3B6}" srcOrd="3" destOrd="0" presId="urn:microsoft.com/office/officeart/2005/8/layout/list1"/>
    <dgm:cxn modelId="{DD9E1BC4-CA7B-4380-8AE6-AACFD07160D3}" type="presParOf" srcId="{A83021AD-AAF2-4597-90D6-5B724409F272}" destId="{F8148986-4F78-4BA6-87E8-8BC88A23AC28}" srcOrd="4" destOrd="0" presId="urn:microsoft.com/office/officeart/2005/8/layout/list1"/>
    <dgm:cxn modelId="{772D5628-EA2A-4251-B587-2C283DD20537}" type="presParOf" srcId="{F8148986-4F78-4BA6-87E8-8BC88A23AC28}" destId="{BC81A94E-BC70-4988-B062-159AFF07B155}" srcOrd="0" destOrd="0" presId="urn:microsoft.com/office/officeart/2005/8/layout/list1"/>
    <dgm:cxn modelId="{0AFCBCC9-DACB-42DA-A9E5-060507E945B1}" type="presParOf" srcId="{F8148986-4F78-4BA6-87E8-8BC88A23AC28}" destId="{C1057B6C-9966-40B5-8CEF-3855CE0A125A}" srcOrd="1" destOrd="0" presId="urn:microsoft.com/office/officeart/2005/8/layout/list1"/>
    <dgm:cxn modelId="{BD7AB4E7-C2EB-4815-9112-761FE745F829}" type="presParOf" srcId="{A83021AD-AAF2-4597-90D6-5B724409F272}" destId="{99B23224-D312-4C29-9710-9DA8F20845F6}" srcOrd="5" destOrd="0" presId="urn:microsoft.com/office/officeart/2005/8/layout/list1"/>
    <dgm:cxn modelId="{48808769-B70F-4CAF-94E6-A26ED9635DAA}" type="presParOf" srcId="{A83021AD-AAF2-4597-90D6-5B724409F272}" destId="{AC8E51C2-26A9-46F0-9D93-46024BFDFC4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96214-9F8E-456A-9923-4C7E468AFE4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168B98-AFCA-458D-AB9A-AFD874820E36}">
      <dgm:prSet phldrT="[Text]"/>
      <dgm:spPr/>
      <dgm:t>
        <a:bodyPr/>
        <a:lstStyle/>
        <a:p>
          <a:r>
            <a:rPr lang="mn-MN" dirty="0"/>
            <a:t>Чөлөөлөгдсөн</a:t>
          </a:r>
        </a:p>
      </dgm:t>
    </dgm:pt>
    <dgm:pt modelId="{620F3A95-3DFF-4DB3-8186-EA81FB52AE26}" type="parTrans" cxnId="{008C27F2-6674-4FA8-ABDC-6C53A5467612}">
      <dgm:prSet/>
      <dgm:spPr/>
      <dgm:t>
        <a:bodyPr/>
        <a:lstStyle/>
        <a:p>
          <a:endParaRPr lang="en-US"/>
        </a:p>
      </dgm:t>
    </dgm:pt>
    <dgm:pt modelId="{E262ABA5-F800-49B4-9443-37A78A1EC791}" type="sibTrans" cxnId="{008C27F2-6674-4FA8-ABDC-6C53A5467612}">
      <dgm:prSet/>
      <dgm:spPr/>
      <dgm:t>
        <a:bodyPr/>
        <a:lstStyle/>
        <a:p>
          <a:endParaRPr lang="en-US"/>
        </a:p>
      </dgm:t>
    </dgm:pt>
    <dgm:pt modelId="{ABE8DF6E-2E78-4A69-9724-436880BA0F16}">
      <dgm:prSet phldrT="[Text]"/>
      <dgm:spPr/>
      <dgm:t>
        <a:bodyPr/>
        <a:lstStyle/>
        <a:p>
          <a:r>
            <a:rPr lang="mn-MN" dirty="0"/>
            <a:t>Өөрийн хүсэлтээр – </a:t>
          </a:r>
          <a:r>
            <a:rPr lang="mn-MN" b="1" dirty="0"/>
            <a:t>1</a:t>
          </a:r>
        </a:p>
      </dgm:t>
    </dgm:pt>
    <dgm:pt modelId="{4B42BF8D-19E2-4B2C-824E-D5E96E7123B1}" type="parTrans" cxnId="{586DD5A2-F7EA-4782-AE05-B807EBCEF79D}">
      <dgm:prSet/>
      <dgm:spPr/>
      <dgm:t>
        <a:bodyPr/>
        <a:lstStyle/>
        <a:p>
          <a:endParaRPr lang="en-US"/>
        </a:p>
      </dgm:t>
    </dgm:pt>
    <dgm:pt modelId="{34D27A5B-9CD4-4337-9FBA-C81BF0F2A4B5}" type="sibTrans" cxnId="{586DD5A2-F7EA-4782-AE05-B807EBCEF79D}">
      <dgm:prSet/>
      <dgm:spPr/>
      <dgm:t>
        <a:bodyPr/>
        <a:lstStyle/>
        <a:p>
          <a:endParaRPr lang="en-US"/>
        </a:p>
      </dgm:t>
    </dgm:pt>
    <dgm:pt modelId="{A0B6423A-6882-4A14-BAE0-AE6826152038}">
      <dgm:prSet phldrT="[Text]"/>
      <dgm:spPr/>
      <dgm:t>
        <a:bodyPr/>
        <a:lstStyle/>
        <a:p>
          <a:r>
            <a:rPr lang="mn-MN" b="0" dirty="0"/>
            <a:t>Тэтгэвэрт -</a:t>
          </a:r>
          <a:r>
            <a:rPr lang="mn-MN" b="1" dirty="0"/>
            <a:t>1</a:t>
          </a:r>
        </a:p>
      </dgm:t>
    </dgm:pt>
    <dgm:pt modelId="{359D1491-BF35-4C75-BE59-7A530E53AF2A}" type="parTrans" cxnId="{0077B7F2-40F9-4AA7-A040-08112277135B}">
      <dgm:prSet/>
      <dgm:spPr/>
      <dgm:t>
        <a:bodyPr/>
        <a:lstStyle/>
        <a:p>
          <a:endParaRPr lang="en-US"/>
        </a:p>
      </dgm:t>
    </dgm:pt>
    <dgm:pt modelId="{95237F6B-27A4-4719-8610-0A182AF2AEEF}" type="sibTrans" cxnId="{0077B7F2-40F9-4AA7-A040-08112277135B}">
      <dgm:prSet/>
      <dgm:spPr/>
      <dgm:t>
        <a:bodyPr/>
        <a:lstStyle/>
        <a:p>
          <a:endParaRPr lang="en-US"/>
        </a:p>
      </dgm:t>
    </dgm:pt>
    <dgm:pt modelId="{A83021AD-AAF2-4597-90D6-5B724409F272}" type="pres">
      <dgm:prSet presAssocID="{B7596214-9F8E-456A-9923-4C7E468AFE43}" presName="linear" presStyleCnt="0">
        <dgm:presLayoutVars>
          <dgm:dir/>
          <dgm:animLvl val="lvl"/>
          <dgm:resizeHandles val="exact"/>
        </dgm:presLayoutVars>
      </dgm:prSet>
      <dgm:spPr/>
    </dgm:pt>
    <dgm:pt modelId="{F8148986-4F78-4BA6-87E8-8BC88A23AC28}" type="pres">
      <dgm:prSet presAssocID="{B9168B98-AFCA-458D-AB9A-AFD874820E36}" presName="parentLin" presStyleCnt="0"/>
      <dgm:spPr/>
    </dgm:pt>
    <dgm:pt modelId="{BC81A94E-BC70-4988-B062-159AFF07B155}" type="pres">
      <dgm:prSet presAssocID="{B9168B98-AFCA-458D-AB9A-AFD874820E36}" presName="parentLeftMargin" presStyleLbl="node1" presStyleIdx="0" presStyleCnt="1"/>
      <dgm:spPr/>
    </dgm:pt>
    <dgm:pt modelId="{C1057B6C-9966-40B5-8CEF-3855CE0A125A}" type="pres">
      <dgm:prSet presAssocID="{B9168B98-AFCA-458D-AB9A-AFD874820E3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9B23224-D312-4C29-9710-9DA8F20845F6}" type="pres">
      <dgm:prSet presAssocID="{B9168B98-AFCA-458D-AB9A-AFD874820E36}" presName="negativeSpace" presStyleCnt="0"/>
      <dgm:spPr/>
    </dgm:pt>
    <dgm:pt modelId="{AC8E51C2-26A9-46F0-9D93-46024BFDFC41}" type="pres">
      <dgm:prSet presAssocID="{B9168B98-AFCA-458D-AB9A-AFD874820E36}" presName="childText" presStyleLbl="conFgAcc1" presStyleIdx="0" presStyleCnt="1" custScaleX="83432">
        <dgm:presLayoutVars>
          <dgm:bulletEnabled val="1"/>
        </dgm:presLayoutVars>
      </dgm:prSet>
      <dgm:spPr/>
    </dgm:pt>
  </dgm:ptLst>
  <dgm:cxnLst>
    <dgm:cxn modelId="{5A530A1E-D055-4810-B85F-6500E591ABAD}" type="presOf" srcId="{B7596214-9F8E-456A-9923-4C7E468AFE43}" destId="{A83021AD-AAF2-4597-90D6-5B724409F272}" srcOrd="0" destOrd="0" presId="urn:microsoft.com/office/officeart/2005/8/layout/list1"/>
    <dgm:cxn modelId="{C7A05B33-7C4A-4448-ADCB-10D5FBF4D14C}" type="presOf" srcId="{A0B6423A-6882-4A14-BAE0-AE6826152038}" destId="{AC8E51C2-26A9-46F0-9D93-46024BFDFC41}" srcOrd="0" destOrd="1" presId="urn:microsoft.com/office/officeart/2005/8/layout/list1"/>
    <dgm:cxn modelId="{E568604E-81D9-44B2-9E5B-81C269B667DC}" type="presOf" srcId="{B9168B98-AFCA-458D-AB9A-AFD874820E36}" destId="{BC81A94E-BC70-4988-B062-159AFF07B155}" srcOrd="0" destOrd="0" presId="urn:microsoft.com/office/officeart/2005/8/layout/list1"/>
    <dgm:cxn modelId="{E8EDDF70-65EC-45DE-8510-C40519441FDD}" type="presOf" srcId="{ABE8DF6E-2E78-4A69-9724-436880BA0F16}" destId="{AC8E51C2-26A9-46F0-9D93-46024BFDFC41}" srcOrd="0" destOrd="0" presId="urn:microsoft.com/office/officeart/2005/8/layout/list1"/>
    <dgm:cxn modelId="{586DD5A2-F7EA-4782-AE05-B807EBCEF79D}" srcId="{B9168B98-AFCA-458D-AB9A-AFD874820E36}" destId="{ABE8DF6E-2E78-4A69-9724-436880BA0F16}" srcOrd="0" destOrd="0" parTransId="{4B42BF8D-19E2-4B2C-824E-D5E96E7123B1}" sibTransId="{34D27A5B-9CD4-4337-9FBA-C81BF0F2A4B5}"/>
    <dgm:cxn modelId="{349456E1-C8D2-4E99-BFDD-F18DAEA18780}" type="presOf" srcId="{B9168B98-AFCA-458D-AB9A-AFD874820E36}" destId="{C1057B6C-9966-40B5-8CEF-3855CE0A125A}" srcOrd="1" destOrd="0" presId="urn:microsoft.com/office/officeart/2005/8/layout/list1"/>
    <dgm:cxn modelId="{008C27F2-6674-4FA8-ABDC-6C53A5467612}" srcId="{B7596214-9F8E-456A-9923-4C7E468AFE43}" destId="{B9168B98-AFCA-458D-AB9A-AFD874820E36}" srcOrd="0" destOrd="0" parTransId="{620F3A95-3DFF-4DB3-8186-EA81FB52AE26}" sibTransId="{E262ABA5-F800-49B4-9443-37A78A1EC791}"/>
    <dgm:cxn modelId="{0077B7F2-40F9-4AA7-A040-08112277135B}" srcId="{B9168B98-AFCA-458D-AB9A-AFD874820E36}" destId="{A0B6423A-6882-4A14-BAE0-AE6826152038}" srcOrd="1" destOrd="0" parTransId="{359D1491-BF35-4C75-BE59-7A530E53AF2A}" sibTransId="{95237F6B-27A4-4719-8610-0A182AF2AEEF}"/>
    <dgm:cxn modelId="{DD9E1BC4-CA7B-4380-8AE6-AACFD07160D3}" type="presParOf" srcId="{A83021AD-AAF2-4597-90D6-5B724409F272}" destId="{F8148986-4F78-4BA6-87E8-8BC88A23AC28}" srcOrd="0" destOrd="0" presId="urn:microsoft.com/office/officeart/2005/8/layout/list1"/>
    <dgm:cxn modelId="{772D5628-EA2A-4251-B587-2C283DD20537}" type="presParOf" srcId="{F8148986-4F78-4BA6-87E8-8BC88A23AC28}" destId="{BC81A94E-BC70-4988-B062-159AFF07B155}" srcOrd="0" destOrd="0" presId="urn:microsoft.com/office/officeart/2005/8/layout/list1"/>
    <dgm:cxn modelId="{0AFCBCC9-DACB-42DA-A9E5-060507E945B1}" type="presParOf" srcId="{F8148986-4F78-4BA6-87E8-8BC88A23AC28}" destId="{C1057B6C-9966-40B5-8CEF-3855CE0A125A}" srcOrd="1" destOrd="0" presId="urn:microsoft.com/office/officeart/2005/8/layout/list1"/>
    <dgm:cxn modelId="{BD7AB4E7-C2EB-4815-9112-761FE745F829}" type="presParOf" srcId="{A83021AD-AAF2-4597-90D6-5B724409F272}" destId="{99B23224-D312-4C29-9710-9DA8F20845F6}" srcOrd="1" destOrd="0" presId="urn:microsoft.com/office/officeart/2005/8/layout/list1"/>
    <dgm:cxn modelId="{48808769-B70F-4CAF-94E6-A26ED9635DAA}" type="presParOf" srcId="{A83021AD-AAF2-4597-90D6-5B724409F272}" destId="{AC8E51C2-26A9-46F0-9D93-46024BFDFC4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C950EC-952C-4DAD-B318-F2C6575496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n-MN"/>
        </a:p>
      </dgm:t>
    </dgm:pt>
    <dgm:pt modelId="{8D39B122-BF72-4387-B31B-3E868A31B3D7}">
      <dgm:prSet phldrT="[Text]"/>
      <dgm:spPr/>
      <dgm:t>
        <a:bodyPr/>
        <a:lstStyle/>
        <a:p>
          <a:r>
            <a:rPr lang="mn-MN" dirty="0"/>
            <a:t>ЗГ, Нийслэл, Дүүргийн 2016-2020 оны мөрийн хөтөлбөрийн биелэлт</a:t>
          </a:r>
        </a:p>
      </dgm:t>
    </dgm:pt>
    <dgm:pt modelId="{B4E33D81-BD56-49D8-AFB7-7D7CF16A6308}" type="parTrans" cxnId="{28ADB5A7-FC2B-4EE4-AF19-AAF1474CE483}">
      <dgm:prSet/>
      <dgm:spPr/>
      <dgm:t>
        <a:bodyPr/>
        <a:lstStyle/>
        <a:p>
          <a:endParaRPr lang="mn-MN"/>
        </a:p>
      </dgm:t>
    </dgm:pt>
    <dgm:pt modelId="{0C1D7AA5-AA87-4A36-A655-F99F5F74F503}" type="sibTrans" cxnId="{28ADB5A7-FC2B-4EE4-AF19-AAF1474CE483}">
      <dgm:prSet/>
      <dgm:spPr/>
      <dgm:t>
        <a:bodyPr/>
        <a:lstStyle/>
        <a:p>
          <a:endParaRPr lang="mn-MN"/>
        </a:p>
      </dgm:t>
    </dgm:pt>
    <dgm:pt modelId="{562343ED-9850-484A-9E67-28455DAD1D08}">
      <dgm:prSet phldrT="[Text]"/>
      <dgm:spPr/>
      <dgm:t>
        <a:bodyPr/>
        <a:lstStyle/>
        <a:p>
          <a:r>
            <a:rPr lang="mn-MN" dirty="0"/>
            <a:t>Нийслэл, дүүргийн эдийн засаг, нийгмийг хөгжүүлэх 2020 оны үндсэн чиглэлийн биелэлт, 2021 оны төслийн санал</a:t>
          </a:r>
        </a:p>
      </dgm:t>
    </dgm:pt>
    <dgm:pt modelId="{BB8E9CD4-B8AB-4011-85B6-96483EDC107D}" type="parTrans" cxnId="{F07E0B9A-6FE8-4E7A-AC93-74CFE709F98D}">
      <dgm:prSet/>
      <dgm:spPr/>
      <dgm:t>
        <a:bodyPr/>
        <a:lstStyle/>
        <a:p>
          <a:endParaRPr lang="mn-MN"/>
        </a:p>
      </dgm:t>
    </dgm:pt>
    <dgm:pt modelId="{D9C0729A-28B3-4DB6-AF1D-BC7A18747C23}" type="sibTrans" cxnId="{F07E0B9A-6FE8-4E7A-AC93-74CFE709F98D}">
      <dgm:prSet/>
      <dgm:spPr/>
      <dgm:t>
        <a:bodyPr/>
        <a:lstStyle/>
        <a:p>
          <a:endParaRPr lang="mn-MN"/>
        </a:p>
      </dgm:t>
    </dgm:pt>
    <dgm:pt modelId="{3376771F-B8DB-4987-AB89-503DCB57AB88}">
      <dgm:prSet phldrT="[Text]"/>
      <dgm:spPr/>
      <dgm:t>
        <a:bodyPr/>
        <a:lstStyle/>
        <a:p>
          <a:r>
            <a:rPr lang="mn-MN" dirty="0"/>
            <a:t>ТЕГ-ын А тушаалын хэрэгжилт, тогтоол шийдвэрийн биелэлт гаргав.</a:t>
          </a:r>
        </a:p>
      </dgm:t>
    </dgm:pt>
    <dgm:pt modelId="{F0A1FA82-01C3-4D65-8613-F2CFF9F8FE9D}" type="parTrans" cxnId="{AC11BBBB-DE49-4F59-997C-1FAC89EC09AE}">
      <dgm:prSet/>
      <dgm:spPr/>
      <dgm:t>
        <a:bodyPr/>
        <a:lstStyle/>
        <a:p>
          <a:endParaRPr lang="mn-MN"/>
        </a:p>
      </dgm:t>
    </dgm:pt>
    <dgm:pt modelId="{D73E6957-9C7F-4E7B-B5A4-68FA763CFF6D}" type="sibTrans" cxnId="{AC11BBBB-DE49-4F59-997C-1FAC89EC09AE}">
      <dgm:prSet/>
      <dgm:spPr/>
      <dgm:t>
        <a:bodyPr/>
        <a:lstStyle/>
        <a:p>
          <a:endParaRPr lang="mn-MN"/>
        </a:p>
      </dgm:t>
    </dgm:pt>
    <dgm:pt modelId="{EE1BDD29-D810-488D-9507-2357CE3AEADF}">
      <dgm:prSet phldrT="[Text]"/>
      <dgm:spPr/>
      <dgm:t>
        <a:bodyPr/>
        <a:lstStyle/>
        <a:p>
          <a:r>
            <a:rPr lang="en-US" dirty="0"/>
            <a:t>Х</a:t>
          </a:r>
          <a:r>
            <a:rPr lang="mn-MN" dirty="0"/>
            <a:t>элтсийн 2020 оны гүйцэтгэлийн төлөвлөгөө, гүйцэтгэлийн төлөвлөгөөний хагас,  бүтэн жилийн биелэлт</a:t>
          </a:r>
        </a:p>
      </dgm:t>
    </dgm:pt>
    <dgm:pt modelId="{A761629E-41B1-4C22-B25B-C2CD9C98F5E9}" type="parTrans" cxnId="{495FF7F7-390A-4125-8455-85A2267AAB34}">
      <dgm:prSet/>
      <dgm:spPr/>
      <dgm:t>
        <a:bodyPr/>
        <a:lstStyle/>
        <a:p>
          <a:endParaRPr lang="mn-MN"/>
        </a:p>
      </dgm:t>
    </dgm:pt>
    <dgm:pt modelId="{BC3D8FF4-C2BB-4E06-B181-EA4BF0625563}" type="sibTrans" cxnId="{495FF7F7-390A-4125-8455-85A2267AAB34}">
      <dgm:prSet/>
      <dgm:spPr/>
      <dgm:t>
        <a:bodyPr/>
        <a:lstStyle/>
        <a:p>
          <a:endParaRPr lang="mn-MN"/>
        </a:p>
      </dgm:t>
    </dgm:pt>
    <dgm:pt modelId="{32250FE2-5662-45CC-96C5-4AE397645E17}">
      <dgm:prSet phldrT="[Text]"/>
      <dgm:spPr/>
      <dgm:t>
        <a:bodyPr/>
        <a:lstStyle/>
        <a:p>
          <a:r>
            <a:rPr lang="mn-MN" dirty="0"/>
            <a:t>Албан хаагчдын 2020 оны улирлын гүйцэтгэлийн төлөвлөгөөг батлан, сар, улирлын гүйцэтгэлийн төлөвлөгөөний биелэлтийг гаргуулан үнэлж, нэгтгэв</a:t>
          </a:r>
        </a:p>
      </dgm:t>
    </dgm:pt>
    <dgm:pt modelId="{623030FF-F44E-4F93-BCAE-1597B5F84F07}" type="parTrans" cxnId="{AAD1E8A3-1424-46E7-BF36-699FF911D259}">
      <dgm:prSet/>
      <dgm:spPr/>
      <dgm:t>
        <a:bodyPr/>
        <a:lstStyle/>
        <a:p>
          <a:endParaRPr lang="en-US"/>
        </a:p>
      </dgm:t>
    </dgm:pt>
    <dgm:pt modelId="{5BC30AE8-6615-4F76-9BC7-A4FBB0A07741}" type="sibTrans" cxnId="{AAD1E8A3-1424-46E7-BF36-699FF911D259}">
      <dgm:prSet/>
      <dgm:spPr/>
      <dgm:t>
        <a:bodyPr/>
        <a:lstStyle/>
        <a:p>
          <a:endParaRPr lang="en-US"/>
        </a:p>
      </dgm:t>
    </dgm:pt>
    <dgm:pt modelId="{BE921399-7536-4A9E-AFF8-50EE689C71C7}" type="pres">
      <dgm:prSet presAssocID="{00C950EC-952C-4DAD-B318-F2C65754961E}" presName="linear" presStyleCnt="0">
        <dgm:presLayoutVars>
          <dgm:animLvl val="lvl"/>
          <dgm:resizeHandles val="exact"/>
        </dgm:presLayoutVars>
      </dgm:prSet>
      <dgm:spPr/>
    </dgm:pt>
    <dgm:pt modelId="{F2F46201-3BAC-4DBB-897C-36DFE7788D29}" type="pres">
      <dgm:prSet presAssocID="{8D39B122-BF72-4387-B31B-3E868A31B3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F8CDDC-9754-4D5E-8588-2CE8A60B2CF0}" type="pres">
      <dgm:prSet presAssocID="{0C1D7AA5-AA87-4A36-A655-F99F5F74F503}" presName="spacer" presStyleCnt="0"/>
      <dgm:spPr/>
    </dgm:pt>
    <dgm:pt modelId="{34F3FDA7-10D7-4B2B-B90F-532CBE83A947}" type="pres">
      <dgm:prSet presAssocID="{562343ED-9850-484A-9E67-28455DAD1D0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659766C-D581-4DE5-87FE-07BF5A530263}" type="pres">
      <dgm:prSet presAssocID="{D9C0729A-28B3-4DB6-AF1D-BC7A18747C23}" presName="spacer" presStyleCnt="0"/>
      <dgm:spPr/>
    </dgm:pt>
    <dgm:pt modelId="{1850B669-8A7B-46CD-AE80-C2141B620433}" type="pres">
      <dgm:prSet presAssocID="{3376771F-B8DB-4987-AB89-503DCB57AB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0B9D4D0-39C9-43F8-B5B8-EB154A665700}" type="pres">
      <dgm:prSet presAssocID="{D73E6957-9C7F-4E7B-B5A4-68FA763CFF6D}" presName="spacer" presStyleCnt="0"/>
      <dgm:spPr/>
    </dgm:pt>
    <dgm:pt modelId="{D8E576E2-FA83-4470-96E6-A4AD3ABBF08F}" type="pres">
      <dgm:prSet presAssocID="{EE1BDD29-D810-488D-9507-2357CE3AEAD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D3025BC-214A-4518-A134-6A4A6F1FB9D9}" type="pres">
      <dgm:prSet presAssocID="{BC3D8FF4-C2BB-4E06-B181-EA4BF0625563}" presName="spacer" presStyleCnt="0"/>
      <dgm:spPr/>
    </dgm:pt>
    <dgm:pt modelId="{12A64D47-75FD-4763-A97D-7E2FE11334DA}" type="pres">
      <dgm:prSet presAssocID="{32250FE2-5662-45CC-96C5-4AE397645E1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A1D8610-0A85-47E9-AD8D-8993A1FF6B22}" type="presOf" srcId="{8D39B122-BF72-4387-B31B-3E868A31B3D7}" destId="{F2F46201-3BAC-4DBB-897C-36DFE7788D29}" srcOrd="0" destOrd="0" presId="urn:microsoft.com/office/officeart/2005/8/layout/vList2"/>
    <dgm:cxn modelId="{06A7431E-A81B-42E7-AAB8-713C0FF303EB}" type="presOf" srcId="{00C950EC-952C-4DAD-B318-F2C65754961E}" destId="{BE921399-7536-4A9E-AFF8-50EE689C71C7}" srcOrd="0" destOrd="0" presId="urn:microsoft.com/office/officeart/2005/8/layout/vList2"/>
    <dgm:cxn modelId="{58F3AB4B-53B2-447A-AB4A-0EDE0116204E}" type="presOf" srcId="{EE1BDD29-D810-488D-9507-2357CE3AEADF}" destId="{D8E576E2-FA83-4470-96E6-A4AD3ABBF08F}" srcOrd="0" destOrd="0" presId="urn:microsoft.com/office/officeart/2005/8/layout/vList2"/>
    <dgm:cxn modelId="{371E458F-8D92-41C8-B5DC-C53CA75F9F3A}" type="presOf" srcId="{562343ED-9850-484A-9E67-28455DAD1D08}" destId="{34F3FDA7-10D7-4B2B-B90F-532CBE83A947}" srcOrd="0" destOrd="0" presId="urn:microsoft.com/office/officeart/2005/8/layout/vList2"/>
    <dgm:cxn modelId="{F07E0B9A-6FE8-4E7A-AC93-74CFE709F98D}" srcId="{00C950EC-952C-4DAD-B318-F2C65754961E}" destId="{562343ED-9850-484A-9E67-28455DAD1D08}" srcOrd="1" destOrd="0" parTransId="{BB8E9CD4-B8AB-4011-85B6-96483EDC107D}" sibTransId="{D9C0729A-28B3-4DB6-AF1D-BC7A18747C23}"/>
    <dgm:cxn modelId="{AAD1E8A3-1424-46E7-BF36-699FF911D259}" srcId="{00C950EC-952C-4DAD-B318-F2C65754961E}" destId="{32250FE2-5662-45CC-96C5-4AE397645E17}" srcOrd="4" destOrd="0" parTransId="{623030FF-F44E-4F93-BCAE-1597B5F84F07}" sibTransId="{5BC30AE8-6615-4F76-9BC7-A4FBB0A07741}"/>
    <dgm:cxn modelId="{28ADB5A7-FC2B-4EE4-AF19-AAF1474CE483}" srcId="{00C950EC-952C-4DAD-B318-F2C65754961E}" destId="{8D39B122-BF72-4387-B31B-3E868A31B3D7}" srcOrd="0" destOrd="0" parTransId="{B4E33D81-BD56-49D8-AFB7-7D7CF16A6308}" sibTransId="{0C1D7AA5-AA87-4A36-A655-F99F5F74F503}"/>
    <dgm:cxn modelId="{AC11BBBB-DE49-4F59-997C-1FAC89EC09AE}" srcId="{00C950EC-952C-4DAD-B318-F2C65754961E}" destId="{3376771F-B8DB-4987-AB89-503DCB57AB88}" srcOrd="2" destOrd="0" parTransId="{F0A1FA82-01C3-4D65-8613-F2CFF9F8FE9D}" sibTransId="{D73E6957-9C7F-4E7B-B5A4-68FA763CFF6D}"/>
    <dgm:cxn modelId="{E4E1A7CE-6A2D-488E-B4DF-F248CB4C6AEF}" type="presOf" srcId="{32250FE2-5662-45CC-96C5-4AE397645E17}" destId="{12A64D47-75FD-4763-A97D-7E2FE11334DA}" srcOrd="0" destOrd="0" presId="urn:microsoft.com/office/officeart/2005/8/layout/vList2"/>
    <dgm:cxn modelId="{0151E3E1-5349-4543-896B-AE172BC8801D}" type="presOf" srcId="{3376771F-B8DB-4987-AB89-503DCB57AB88}" destId="{1850B669-8A7B-46CD-AE80-C2141B620433}" srcOrd="0" destOrd="0" presId="urn:microsoft.com/office/officeart/2005/8/layout/vList2"/>
    <dgm:cxn modelId="{495FF7F7-390A-4125-8455-85A2267AAB34}" srcId="{00C950EC-952C-4DAD-B318-F2C65754961E}" destId="{EE1BDD29-D810-488D-9507-2357CE3AEADF}" srcOrd="3" destOrd="0" parTransId="{A761629E-41B1-4C22-B25B-C2CD9C98F5E9}" sibTransId="{BC3D8FF4-C2BB-4E06-B181-EA4BF0625563}"/>
    <dgm:cxn modelId="{B94083C1-97A8-43B8-B7D2-0A5F78A33F46}" type="presParOf" srcId="{BE921399-7536-4A9E-AFF8-50EE689C71C7}" destId="{F2F46201-3BAC-4DBB-897C-36DFE7788D29}" srcOrd="0" destOrd="0" presId="urn:microsoft.com/office/officeart/2005/8/layout/vList2"/>
    <dgm:cxn modelId="{D0E53BE9-4437-4244-94F5-8B54FF770E64}" type="presParOf" srcId="{BE921399-7536-4A9E-AFF8-50EE689C71C7}" destId="{5BF8CDDC-9754-4D5E-8588-2CE8A60B2CF0}" srcOrd="1" destOrd="0" presId="urn:microsoft.com/office/officeart/2005/8/layout/vList2"/>
    <dgm:cxn modelId="{F3B4496F-1EAF-438A-8D93-15F76CBE3B20}" type="presParOf" srcId="{BE921399-7536-4A9E-AFF8-50EE689C71C7}" destId="{34F3FDA7-10D7-4B2B-B90F-532CBE83A947}" srcOrd="2" destOrd="0" presId="urn:microsoft.com/office/officeart/2005/8/layout/vList2"/>
    <dgm:cxn modelId="{5DBF955A-CD1E-45FC-8753-6DEB85378A67}" type="presParOf" srcId="{BE921399-7536-4A9E-AFF8-50EE689C71C7}" destId="{2659766C-D581-4DE5-87FE-07BF5A530263}" srcOrd="3" destOrd="0" presId="urn:microsoft.com/office/officeart/2005/8/layout/vList2"/>
    <dgm:cxn modelId="{F9C4FC9D-316C-44EA-9984-DFC635A72EF0}" type="presParOf" srcId="{BE921399-7536-4A9E-AFF8-50EE689C71C7}" destId="{1850B669-8A7B-46CD-AE80-C2141B620433}" srcOrd="4" destOrd="0" presId="urn:microsoft.com/office/officeart/2005/8/layout/vList2"/>
    <dgm:cxn modelId="{36376B43-6133-431E-AEF0-E3C7EF30FB3C}" type="presParOf" srcId="{BE921399-7536-4A9E-AFF8-50EE689C71C7}" destId="{10B9D4D0-39C9-43F8-B5B8-EB154A665700}" srcOrd="5" destOrd="0" presId="urn:microsoft.com/office/officeart/2005/8/layout/vList2"/>
    <dgm:cxn modelId="{F2B6C599-8948-4685-B55E-85734F2CA43A}" type="presParOf" srcId="{BE921399-7536-4A9E-AFF8-50EE689C71C7}" destId="{D8E576E2-FA83-4470-96E6-A4AD3ABBF08F}" srcOrd="6" destOrd="0" presId="urn:microsoft.com/office/officeart/2005/8/layout/vList2"/>
    <dgm:cxn modelId="{1084336F-29B4-4EED-9922-5DC98138F387}" type="presParOf" srcId="{BE921399-7536-4A9E-AFF8-50EE689C71C7}" destId="{7D3025BC-214A-4518-A134-6A4A6F1FB9D9}" srcOrd="7" destOrd="0" presId="urn:microsoft.com/office/officeart/2005/8/layout/vList2"/>
    <dgm:cxn modelId="{2AC9AC6E-F2DC-415B-B841-4C5011AA7EA4}" type="presParOf" srcId="{BE921399-7536-4A9E-AFF8-50EE689C71C7}" destId="{12A64D47-75FD-4763-A97D-7E2FE11334D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923064-AD92-4553-9840-A9E21E27CC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n-MN"/>
        </a:p>
      </dgm:t>
    </dgm:pt>
    <dgm:pt modelId="{1B00FE8C-FE85-4D3F-8ED8-62DCE9EB76E8}">
      <dgm:prSet phldrT="[Text]"/>
      <dgm:spPr/>
      <dgm:t>
        <a:bodyPr/>
        <a:lstStyle/>
        <a:p>
          <a:r>
            <a:rPr lang="mn-MN" dirty="0"/>
            <a:t>Сүлжээний найдвартай ажиллагааг хангах хүрээнд</a:t>
          </a:r>
        </a:p>
      </dgm:t>
    </dgm:pt>
    <dgm:pt modelId="{39F5B9C7-EAA1-46CB-A4C5-42B68798A2EE}" type="parTrans" cxnId="{24D35921-5DB3-4DA5-BB02-FD5B8E66AE04}">
      <dgm:prSet/>
      <dgm:spPr/>
      <dgm:t>
        <a:bodyPr/>
        <a:lstStyle/>
        <a:p>
          <a:endParaRPr lang="mn-MN"/>
        </a:p>
      </dgm:t>
    </dgm:pt>
    <dgm:pt modelId="{27EDED9A-1C90-41C9-AB7A-510D08E851E0}" type="sibTrans" cxnId="{24D35921-5DB3-4DA5-BB02-FD5B8E66AE04}">
      <dgm:prSet/>
      <dgm:spPr/>
      <dgm:t>
        <a:bodyPr/>
        <a:lstStyle/>
        <a:p>
          <a:endParaRPr lang="mn-MN"/>
        </a:p>
      </dgm:t>
    </dgm:pt>
    <dgm:pt modelId="{8DB604E7-3220-4E81-9B33-E7DDC5722A08}">
      <dgm:prSet phldrT="[Text]" custT="1"/>
      <dgm:spPr/>
      <dgm:t>
        <a:bodyPr/>
        <a:lstStyle/>
        <a:p>
          <a:endParaRPr lang="mn-MN" sz="4000" dirty="0"/>
        </a:p>
      </dgm:t>
    </dgm:pt>
    <dgm:pt modelId="{9680A99A-84A4-43F2-A4E3-EE55B16A04EA}" type="parTrans" cxnId="{A7B5A535-C360-44ED-9100-7EE214038482}">
      <dgm:prSet/>
      <dgm:spPr/>
      <dgm:t>
        <a:bodyPr/>
        <a:lstStyle/>
        <a:p>
          <a:endParaRPr lang="mn-MN"/>
        </a:p>
      </dgm:t>
    </dgm:pt>
    <dgm:pt modelId="{E34FE0EC-C1DD-4499-B01B-FF79B5BC8562}" type="sibTrans" cxnId="{A7B5A535-C360-44ED-9100-7EE214038482}">
      <dgm:prSet/>
      <dgm:spPr/>
      <dgm:t>
        <a:bodyPr/>
        <a:lstStyle/>
        <a:p>
          <a:endParaRPr lang="mn-MN"/>
        </a:p>
      </dgm:t>
    </dgm:pt>
    <dgm:pt modelId="{2354A9C3-FDF4-4AB2-B92F-3FA82282A251}">
      <dgm:prSet phldrT="[Text]"/>
      <dgm:spPr/>
      <dgm:t>
        <a:bodyPr/>
        <a:lstStyle/>
        <a:p>
          <a:r>
            <a:rPr lang="mn-MN" dirty="0"/>
            <a:t>Компьютерийн найдвартай ажиллагааг хангах хүрээнд</a:t>
          </a:r>
        </a:p>
      </dgm:t>
    </dgm:pt>
    <dgm:pt modelId="{F93E942D-11ED-4BFC-BDE3-14CFB6ED2E1A}" type="parTrans" cxnId="{D7C24932-F340-483C-BF28-3FC0BCA372A8}">
      <dgm:prSet/>
      <dgm:spPr/>
      <dgm:t>
        <a:bodyPr/>
        <a:lstStyle/>
        <a:p>
          <a:endParaRPr lang="mn-MN"/>
        </a:p>
      </dgm:t>
    </dgm:pt>
    <dgm:pt modelId="{BF036F1C-E6F3-4BAE-BF62-544FFFD02B1A}" type="sibTrans" cxnId="{D7C24932-F340-483C-BF28-3FC0BCA372A8}">
      <dgm:prSet/>
      <dgm:spPr/>
      <dgm:t>
        <a:bodyPr/>
        <a:lstStyle/>
        <a:p>
          <a:endParaRPr lang="mn-MN"/>
        </a:p>
      </dgm:t>
    </dgm:pt>
    <dgm:pt modelId="{1E4BB85E-A381-4EF2-BE7A-478A7E9DDA5C}">
      <dgm:prSet phldrT="[Text]"/>
      <dgm:spPr/>
      <dgm:t>
        <a:bodyPr/>
        <a:lstStyle/>
        <a:p>
          <a:r>
            <a:rPr lang="mn-MN" dirty="0"/>
            <a:t>Бусад ажлын талаар</a:t>
          </a:r>
        </a:p>
      </dgm:t>
    </dgm:pt>
    <dgm:pt modelId="{2B4B1A8B-5E09-42DF-B6AA-BB0C7A5C2462}" type="parTrans" cxnId="{76214110-4388-4D41-B3D2-4DBAB35A6B9E}">
      <dgm:prSet/>
      <dgm:spPr/>
      <dgm:t>
        <a:bodyPr/>
        <a:lstStyle/>
        <a:p>
          <a:endParaRPr lang="mn-MN"/>
        </a:p>
      </dgm:t>
    </dgm:pt>
    <dgm:pt modelId="{9000E7DE-81B8-4744-AD79-244463FCCB5F}" type="sibTrans" cxnId="{76214110-4388-4D41-B3D2-4DBAB35A6B9E}">
      <dgm:prSet/>
      <dgm:spPr/>
      <dgm:t>
        <a:bodyPr/>
        <a:lstStyle/>
        <a:p>
          <a:endParaRPr lang="mn-MN"/>
        </a:p>
      </dgm:t>
    </dgm:pt>
    <dgm:pt modelId="{8155E473-2276-4DC3-BDC1-3A57061671F9}">
      <dgm:prSet phldrT="[Text]" custT="1"/>
      <dgm:spPr/>
      <dgm:t>
        <a:bodyPr/>
        <a:lstStyle/>
        <a:p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Тоног төхөөрөмжийн судалгааг шинэчлэв. Судалгаагаар суурийн компьютер - </a:t>
          </a:r>
          <a:r>
            <a:rPr lang="mn-MN" sz="4000" b="1" kern="1200" dirty="0">
              <a:solidFill>
                <a:schemeClr val="accent1"/>
              </a:solidFill>
              <a:latin typeface="Mogul Futuris"/>
              <a:ea typeface="+mn-ea"/>
              <a:cs typeface="+mn-cs"/>
            </a:rPr>
            <a:t>22</a:t>
          </a: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, зөөврийн компьютер - </a:t>
          </a:r>
          <a:r>
            <a:rPr lang="mn-MN" sz="4000" b="1" kern="1200" dirty="0">
              <a:solidFill>
                <a:schemeClr val="accent1"/>
              </a:solidFill>
              <a:latin typeface="Mogul Futuris"/>
              <a:ea typeface="+mn-ea"/>
              <a:cs typeface="+mn-cs"/>
            </a:rPr>
            <a:t>4</a:t>
          </a: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, сервер -</a:t>
          </a:r>
          <a:r>
            <a:rPr lang="mn-MN" sz="4000" b="1" kern="1200" dirty="0">
              <a:solidFill>
                <a:schemeClr val="accent1"/>
              </a:solidFill>
              <a:latin typeface="Mogul Futuris"/>
              <a:ea typeface="+mn-ea"/>
              <a:cs typeface="+mn-cs"/>
            </a:rPr>
            <a:t>1</a:t>
          </a: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, бусад тоног төхөөрөмж -</a:t>
          </a:r>
          <a:r>
            <a:rPr lang="mn-MN" sz="4000" b="1" kern="1200" dirty="0">
              <a:solidFill>
                <a:schemeClr val="accent1"/>
              </a:solidFill>
              <a:latin typeface="Mogul Futuris"/>
              <a:ea typeface="+mn-ea"/>
              <a:cs typeface="+mn-cs"/>
            </a:rPr>
            <a:t>18</a:t>
          </a: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 байна. </a:t>
          </a:r>
        </a:p>
      </dgm:t>
    </dgm:pt>
    <dgm:pt modelId="{177B30AC-AC6A-4898-AF6D-542C2E15EDD1}" type="parTrans" cxnId="{0B7EE280-172B-49B5-A92B-9C70F4824434}">
      <dgm:prSet/>
      <dgm:spPr/>
      <dgm:t>
        <a:bodyPr/>
        <a:lstStyle/>
        <a:p>
          <a:endParaRPr lang="mn-MN"/>
        </a:p>
      </dgm:t>
    </dgm:pt>
    <dgm:pt modelId="{FE197A95-0264-460C-8C6A-276DE07F6FBD}" type="sibTrans" cxnId="{0B7EE280-172B-49B5-A92B-9C70F4824434}">
      <dgm:prSet/>
      <dgm:spPr/>
      <dgm:t>
        <a:bodyPr/>
        <a:lstStyle/>
        <a:p>
          <a:endParaRPr lang="mn-MN"/>
        </a:p>
      </dgm:t>
    </dgm:pt>
    <dgm:pt modelId="{606CE3E4-07D6-41FC-B8E7-30F90B4107C8}">
      <dgm:prSet phldrT="[Text]" custT="1"/>
      <dgm:spPr/>
      <dgm:t>
        <a:bodyPr/>
        <a:lstStyle/>
        <a:p>
          <a:r>
            <a:rPr lang="en-US" sz="4000" dirty="0" err="1"/>
            <a:t>Trendmicro</a:t>
          </a:r>
          <a:r>
            <a:rPr lang="en-US" sz="4000" dirty="0"/>
            <a:t>  </a:t>
          </a:r>
          <a:r>
            <a:rPr lang="mn-MN" sz="4000" dirty="0"/>
            <a:t>вирусны программын лицензийг сунгав.</a:t>
          </a:r>
        </a:p>
      </dgm:t>
    </dgm:pt>
    <dgm:pt modelId="{439C8510-FCDD-4C30-9253-2842716599F1}" type="parTrans" cxnId="{8FAECDEF-8980-44B7-B7B1-FB592123D116}">
      <dgm:prSet/>
      <dgm:spPr/>
      <dgm:t>
        <a:bodyPr/>
        <a:lstStyle/>
        <a:p>
          <a:endParaRPr lang="mn-MN"/>
        </a:p>
      </dgm:t>
    </dgm:pt>
    <dgm:pt modelId="{E3BDD1D1-8406-4813-A543-D34A018B3DC0}" type="sibTrans" cxnId="{8FAECDEF-8980-44B7-B7B1-FB592123D116}">
      <dgm:prSet/>
      <dgm:spPr/>
      <dgm:t>
        <a:bodyPr/>
        <a:lstStyle/>
        <a:p>
          <a:endParaRPr lang="mn-MN"/>
        </a:p>
      </dgm:t>
    </dgm:pt>
    <dgm:pt modelId="{53498815-2A44-406C-88D1-9F75ECD287D4}">
      <dgm:prSet phldrT="[Text]" custT="1"/>
      <dgm:spPr/>
      <dgm:t>
        <a:bodyPr/>
        <a:lstStyle/>
        <a:p>
          <a:r>
            <a:rPr lang="mn-MN" sz="4000" dirty="0"/>
            <a:t>Албан хаагчдад тухай бүрт дэмжлэг үзүүлэв.</a:t>
          </a:r>
        </a:p>
      </dgm:t>
    </dgm:pt>
    <dgm:pt modelId="{0A17E5D3-A218-4FC5-8647-4BC443BEA659}" type="parTrans" cxnId="{CD488EB9-15AA-492A-96DA-CE26BAB03AC0}">
      <dgm:prSet/>
      <dgm:spPr/>
      <dgm:t>
        <a:bodyPr/>
        <a:lstStyle/>
        <a:p>
          <a:endParaRPr lang="mn-MN"/>
        </a:p>
      </dgm:t>
    </dgm:pt>
    <dgm:pt modelId="{EAD7AE88-9540-4BE1-AD93-C356041A54BA}" type="sibTrans" cxnId="{CD488EB9-15AA-492A-96DA-CE26BAB03AC0}">
      <dgm:prSet/>
      <dgm:spPr/>
      <dgm:t>
        <a:bodyPr/>
        <a:lstStyle/>
        <a:p>
          <a:endParaRPr lang="mn-MN"/>
        </a:p>
      </dgm:t>
    </dgm:pt>
    <dgm:pt modelId="{52B261E1-F841-45BD-A383-B04511B5D273}">
      <dgm:prSet phldrT="[Text]" custT="1"/>
      <dgm:spPr/>
      <dgm:t>
        <a:bodyPr/>
        <a:lstStyle/>
        <a:p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Албан хаагчдад </a:t>
          </a:r>
          <a:r>
            <a:rPr lang="en-US" sz="4000" b="1" kern="1200" dirty="0">
              <a:solidFill>
                <a:schemeClr val="accent1"/>
              </a:solidFill>
              <a:latin typeface="Mogul Futuris"/>
              <a:ea typeface="+mn-ea"/>
              <a:cs typeface="+mn-cs"/>
            </a:rPr>
            <a:t>@nad.ub.gov.mn-</a:t>
          </a: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тэй албаны цахим шуудангийн хаяг нээв.</a:t>
          </a:r>
        </a:p>
      </dgm:t>
    </dgm:pt>
    <dgm:pt modelId="{0A149690-AD64-4FC1-83D7-471E84C94C45}" type="parTrans" cxnId="{A7AD829E-63C8-43E5-9059-F1C3D9A30E1D}">
      <dgm:prSet/>
      <dgm:spPr/>
      <dgm:t>
        <a:bodyPr/>
        <a:lstStyle/>
        <a:p>
          <a:endParaRPr lang="mn-MN"/>
        </a:p>
      </dgm:t>
    </dgm:pt>
    <dgm:pt modelId="{F6352809-EB29-4C6E-887E-39D138C19D88}" type="sibTrans" cxnId="{A7AD829E-63C8-43E5-9059-F1C3D9A30E1D}">
      <dgm:prSet/>
      <dgm:spPr/>
      <dgm:t>
        <a:bodyPr/>
        <a:lstStyle/>
        <a:p>
          <a:endParaRPr lang="mn-MN"/>
        </a:p>
      </dgm:t>
    </dgm:pt>
    <dgm:pt modelId="{4A0AD07B-A616-41B6-8363-C0B5A5DAFE7E}">
      <dgm:prSet phldrT="[Text]" custT="1"/>
      <dgm:spPr/>
      <dgm:t>
        <a:bodyPr/>
        <a:lstStyle/>
        <a:p>
          <a:r>
            <a:rPr lang="mn-MN" sz="4000" dirty="0"/>
            <a:t>Эх хавтангийн чип шатсан 1 компьютерийг засварлуулав.</a:t>
          </a:r>
        </a:p>
      </dgm:t>
    </dgm:pt>
    <dgm:pt modelId="{515A0811-74BA-4268-AFEE-F843772E4173}" type="parTrans" cxnId="{59E7EBD5-C7B7-4C20-84A7-88F7FD470B49}">
      <dgm:prSet/>
      <dgm:spPr/>
    </dgm:pt>
    <dgm:pt modelId="{6BD5CE67-E63A-41E9-BCEC-4AEF9E21E680}" type="sibTrans" cxnId="{59E7EBD5-C7B7-4C20-84A7-88F7FD470B49}">
      <dgm:prSet/>
      <dgm:spPr/>
    </dgm:pt>
    <dgm:pt modelId="{836982B4-AEBE-4060-8557-4EECFF5C3BB9}">
      <dgm:prSet phldrT="[Text]" custT="1"/>
      <dgm:spPr/>
      <dgm:t>
        <a:bodyPr/>
        <a:lstStyle/>
        <a:p>
          <a:r>
            <a:rPr lang="en-US" sz="4000" dirty="0"/>
            <a:t>Fortinet FG-80E </a:t>
          </a:r>
          <a:r>
            <a:rPr lang="mn-MN" sz="4000" dirty="0"/>
            <a:t>тоног төхөөрөмжийг суурилуулж, тохиргоог хийв.</a:t>
          </a:r>
        </a:p>
      </dgm:t>
    </dgm:pt>
    <dgm:pt modelId="{17404AE6-6037-45C5-87FF-F829F90DC288}" type="parTrans" cxnId="{C3477CD2-B707-4C7F-81D9-1693A88FFE27}">
      <dgm:prSet/>
      <dgm:spPr/>
    </dgm:pt>
    <dgm:pt modelId="{78DA18A1-3FD2-407A-A90A-C9BE37D95F82}" type="sibTrans" cxnId="{C3477CD2-B707-4C7F-81D9-1693A88FFE27}">
      <dgm:prSet/>
      <dgm:spPr/>
    </dgm:pt>
    <dgm:pt modelId="{BDE23B4B-59C7-46B7-B8A0-F630FAD03CFA}">
      <dgm:prSet phldrT="[Text]" custT="1"/>
      <dgm:spPr/>
      <dgm:t>
        <a:bodyPr/>
        <a:lstStyle/>
        <a:p>
          <a:r>
            <a:rPr lang="mn-MN" sz="4000" dirty="0"/>
            <a:t>Сүлжээний зохион байгуулалт, сүлжээний төхөөрөмж, утсыг зохион байгуулах ажлыг хийж гүйцэтгэсэн.</a:t>
          </a:r>
        </a:p>
      </dgm:t>
    </dgm:pt>
    <dgm:pt modelId="{5854CBF3-7197-45F6-839C-20447D45AD0B}" type="parTrans" cxnId="{7A3AFC1C-BEC1-48A2-8AAC-47AE203D43F1}">
      <dgm:prSet/>
      <dgm:spPr/>
    </dgm:pt>
    <dgm:pt modelId="{F90F5D62-E0E4-4FAD-83A0-299715D579BA}" type="sibTrans" cxnId="{7A3AFC1C-BEC1-48A2-8AAC-47AE203D43F1}">
      <dgm:prSet/>
      <dgm:spPr/>
    </dgm:pt>
    <dgm:pt modelId="{35857FDB-847D-4B53-87E8-8DADB88AB5A4}">
      <dgm:prSet phldrT="[Text]" custT="1"/>
      <dgm:spPr/>
      <dgm:t>
        <a:bodyPr/>
        <a:lstStyle/>
        <a:p>
          <a:r>
            <a:rPr lang="mn-MN" sz="4000" dirty="0"/>
            <a:t>Шинээр ирсэн </a:t>
          </a:r>
          <a:r>
            <a:rPr lang="mn-MN" sz="4000" b="1" dirty="0"/>
            <a:t>18</a:t>
          </a:r>
          <a:r>
            <a:rPr lang="mn-MN" sz="4000" dirty="0"/>
            <a:t> компьтерт албан хаагчдын файлыг хуулж, ажилд бэлтгэв.</a:t>
          </a:r>
        </a:p>
      </dgm:t>
    </dgm:pt>
    <dgm:pt modelId="{CB11FA44-1FB1-4538-A2BA-563F9A4BAA3D}" type="parTrans" cxnId="{5BB0EF9D-D6E6-4CC0-BBE9-B8A1B2EA6E08}">
      <dgm:prSet/>
      <dgm:spPr/>
    </dgm:pt>
    <dgm:pt modelId="{83A04F27-908E-484C-B200-ED23050D6106}" type="sibTrans" cxnId="{5BB0EF9D-D6E6-4CC0-BBE9-B8A1B2EA6E08}">
      <dgm:prSet/>
      <dgm:spPr/>
    </dgm:pt>
    <dgm:pt modelId="{FB76879F-E1C9-4864-903B-E3723B93D7C3}">
      <dgm:prSet phldrT="[Text]" custT="1"/>
      <dgm:spPr/>
      <dgm:t>
        <a:bodyPr/>
        <a:lstStyle/>
        <a:p>
          <a:r>
            <a:rPr lang="mn-MN" sz="4000" b="1" dirty="0"/>
            <a:t>4</a:t>
          </a:r>
          <a:r>
            <a:rPr lang="mn-MN" sz="4000" dirty="0"/>
            <a:t> принтерийг сүлжээнд холбож, таниулав.</a:t>
          </a:r>
        </a:p>
      </dgm:t>
    </dgm:pt>
    <dgm:pt modelId="{10D9EE83-14DF-4A67-A160-086B9C665BFE}" type="parTrans" cxnId="{5718A020-E6A3-4C25-9E58-FA21C988435A}">
      <dgm:prSet/>
      <dgm:spPr/>
    </dgm:pt>
    <dgm:pt modelId="{92168A8C-3C20-4DCC-A5E4-E9DB91DFB25C}" type="sibTrans" cxnId="{5718A020-E6A3-4C25-9E58-FA21C988435A}">
      <dgm:prSet/>
      <dgm:spPr/>
    </dgm:pt>
    <dgm:pt modelId="{A48A44F4-EF33-4EEB-96C2-8951D5635F39}" type="pres">
      <dgm:prSet presAssocID="{2F923064-AD92-4553-9840-A9E21E27CCAD}" presName="Name0" presStyleCnt="0">
        <dgm:presLayoutVars>
          <dgm:dir/>
          <dgm:animLvl val="lvl"/>
          <dgm:resizeHandles val="exact"/>
        </dgm:presLayoutVars>
      </dgm:prSet>
      <dgm:spPr/>
    </dgm:pt>
    <dgm:pt modelId="{1AAFF89A-0E7B-4A8C-B526-907F853E8D40}" type="pres">
      <dgm:prSet presAssocID="{1B00FE8C-FE85-4D3F-8ED8-62DCE9EB76E8}" presName="composite" presStyleCnt="0"/>
      <dgm:spPr/>
    </dgm:pt>
    <dgm:pt modelId="{2F757154-21C2-485A-A084-A5ECD39F7440}" type="pres">
      <dgm:prSet presAssocID="{1B00FE8C-FE85-4D3F-8ED8-62DCE9EB76E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C639C68-957F-48BA-898C-23CB4EA74ABB}" type="pres">
      <dgm:prSet presAssocID="{1B00FE8C-FE85-4D3F-8ED8-62DCE9EB76E8}" presName="desTx" presStyleLbl="alignAccFollowNode1" presStyleIdx="0" presStyleCnt="3">
        <dgm:presLayoutVars>
          <dgm:bulletEnabled val="1"/>
        </dgm:presLayoutVars>
      </dgm:prSet>
      <dgm:spPr/>
    </dgm:pt>
    <dgm:pt modelId="{4E93A5D0-B211-4B2A-A198-8EA73D7DE3F2}" type="pres">
      <dgm:prSet presAssocID="{27EDED9A-1C90-41C9-AB7A-510D08E851E0}" presName="space" presStyleCnt="0"/>
      <dgm:spPr/>
    </dgm:pt>
    <dgm:pt modelId="{8354773B-E85B-4537-A46E-9FB6493E1476}" type="pres">
      <dgm:prSet presAssocID="{2354A9C3-FDF4-4AB2-B92F-3FA82282A251}" presName="composite" presStyleCnt="0"/>
      <dgm:spPr/>
    </dgm:pt>
    <dgm:pt modelId="{6EB8BECC-0E20-48F8-B9A4-35D791F423D5}" type="pres">
      <dgm:prSet presAssocID="{2354A9C3-FDF4-4AB2-B92F-3FA82282A25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9D67424-7401-4D3E-A996-A83E7C0A132C}" type="pres">
      <dgm:prSet presAssocID="{2354A9C3-FDF4-4AB2-B92F-3FA82282A251}" presName="desTx" presStyleLbl="alignAccFollowNode1" presStyleIdx="1" presStyleCnt="3">
        <dgm:presLayoutVars>
          <dgm:bulletEnabled val="1"/>
        </dgm:presLayoutVars>
      </dgm:prSet>
      <dgm:spPr/>
    </dgm:pt>
    <dgm:pt modelId="{2FB314A2-919E-448B-948F-75F0E59428CE}" type="pres">
      <dgm:prSet presAssocID="{BF036F1C-E6F3-4BAE-BF62-544FFFD02B1A}" presName="space" presStyleCnt="0"/>
      <dgm:spPr/>
    </dgm:pt>
    <dgm:pt modelId="{C76BAB1B-C143-4827-9810-6BB502B69A16}" type="pres">
      <dgm:prSet presAssocID="{1E4BB85E-A381-4EF2-BE7A-478A7E9DDA5C}" presName="composite" presStyleCnt="0"/>
      <dgm:spPr/>
    </dgm:pt>
    <dgm:pt modelId="{4C99A2F0-FD24-4BD7-B157-D763A5252803}" type="pres">
      <dgm:prSet presAssocID="{1E4BB85E-A381-4EF2-BE7A-478A7E9DDA5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BC2735E-41A8-449B-854C-07CB7E62DD8E}" type="pres">
      <dgm:prSet presAssocID="{1E4BB85E-A381-4EF2-BE7A-478A7E9DDA5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6214110-4388-4D41-B3D2-4DBAB35A6B9E}" srcId="{2F923064-AD92-4553-9840-A9E21E27CCAD}" destId="{1E4BB85E-A381-4EF2-BE7A-478A7E9DDA5C}" srcOrd="2" destOrd="0" parTransId="{2B4B1A8B-5E09-42DF-B6AA-BB0C7A5C2462}" sibTransId="{9000E7DE-81B8-4744-AD79-244463FCCB5F}"/>
    <dgm:cxn modelId="{777B8110-A9CF-49A5-A926-C677F5954942}" type="presOf" srcId="{836982B4-AEBE-4060-8557-4EECFF5C3BB9}" destId="{9C639C68-957F-48BA-898C-23CB4EA74ABB}" srcOrd="0" destOrd="2" presId="urn:microsoft.com/office/officeart/2005/8/layout/hList1"/>
    <dgm:cxn modelId="{7A3AFC1C-BEC1-48A2-8AAC-47AE203D43F1}" srcId="{1B00FE8C-FE85-4D3F-8ED8-62DCE9EB76E8}" destId="{BDE23B4B-59C7-46B7-B8A0-F630FAD03CFA}" srcOrd="3" destOrd="0" parTransId="{5854CBF3-7197-45F6-839C-20447D45AD0B}" sibTransId="{F90F5D62-E0E4-4FAD-83A0-299715D579BA}"/>
    <dgm:cxn modelId="{5718A020-E6A3-4C25-9E58-FA21C988435A}" srcId="{2354A9C3-FDF4-4AB2-B92F-3FA82282A251}" destId="{FB76879F-E1C9-4864-903B-E3723B93D7C3}" srcOrd="1" destOrd="0" parTransId="{10D9EE83-14DF-4A67-A160-086B9C665BFE}" sibTransId="{92168A8C-3C20-4DCC-A5E4-E9DB91DFB25C}"/>
    <dgm:cxn modelId="{24D35921-5DB3-4DA5-BB02-FD5B8E66AE04}" srcId="{2F923064-AD92-4553-9840-A9E21E27CCAD}" destId="{1B00FE8C-FE85-4D3F-8ED8-62DCE9EB76E8}" srcOrd="0" destOrd="0" parTransId="{39F5B9C7-EAA1-46CB-A4C5-42B68798A2EE}" sibTransId="{27EDED9A-1C90-41C9-AB7A-510D08E851E0}"/>
    <dgm:cxn modelId="{D7C24932-F340-483C-BF28-3FC0BCA372A8}" srcId="{2F923064-AD92-4553-9840-A9E21E27CCAD}" destId="{2354A9C3-FDF4-4AB2-B92F-3FA82282A251}" srcOrd="1" destOrd="0" parTransId="{F93E942D-11ED-4BFC-BDE3-14CFB6ED2E1A}" sibTransId="{BF036F1C-E6F3-4BAE-BF62-544FFFD02B1A}"/>
    <dgm:cxn modelId="{A7B5A535-C360-44ED-9100-7EE214038482}" srcId="{1B00FE8C-FE85-4D3F-8ED8-62DCE9EB76E8}" destId="{8DB604E7-3220-4E81-9B33-E7DDC5722A08}" srcOrd="0" destOrd="0" parTransId="{9680A99A-84A4-43F2-A4E3-EE55B16A04EA}" sibTransId="{E34FE0EC-C1DD-4499-B01B-FF79B5BC8562}"/>
    <dgm:cxn modelId="{867E136A-A97F-4B24-B2B2-18E23707C7B9}" type="presOf" srcId="{1B00FE8C-FE85-4D3F-8ED8-62DCE9EB76E8}" destId="{2F757154-21C2-485A-A084-A5ECD39F7440}" srcOrd="0" destOrd="0" presId="urn:microsoft.com/office/officeart/2005/8/layout/hList1"/>
    <dgm:cxn modelId="{8D362B4D-6236-45FD-801D-BA27A32F3429}" type="presOf" srcId="{2F923064-AD92-4553-9840-A9E21E27CCAD}" destId="{A48A44F4-EF33-4EEB-96C2-8951D5635F39}" srcOrd="0" destOrd="0" presId="urn:microsoft.com/office/officeart/2005/8/layout/hList1"/>
    <dgm:cxn modelId="{D299257C-7EC9-4359-9F11-9ECC5ECEA996}" type="presOf" srcId="{35857FDB-847D-4B53-87E8-8DADB88AB5A4}" destId="{79D67424-7401-4D3E-A996-A83E7C0A132C}" srcOrd="0" destOrd="0" presId="urn:microsoft.com/office/officeart/2005/8/layout/hList1"/>
    <dgm:cxn modelId="{0B7EE280-172B-49B5-A92B-9C70F4824434}" srcId="{1E4BB85E-A381-4EF2-BE7A-478A7E9DDA5C}" destId="{8155E473-2276-4DC3-BDC1-3A57061671F9}" srcOrd="0" destOrd="0" parTransId="{177B30AC-AC6A-4898-AF6D-542C2E15EDD1}" sibTransId="{FE197A95-0264-460C-8C6A-276DE07F6FBD}"/>
    <dgm:cxn modelId="{9B6DED90-997D-46AD-9376-084213B87E69}" type="presOf" srcId="{1E4BB85E-A381-4EF2-BE7A-478A7E9DDA5C}" destId="{4C99A2F0-FD24-4BD7-B157-D763A5252803}" srcOrd="0" destOrd="0" presId="urn:microsoft.com/office/officeart/2005/8/layout/hList1"/>
    <dgm:cxn modelId="{5BB0EF9D-D6E6-4CC0-BBE9-B8A1B2EA6E08}" srcId="{2354A9C3-FDF4-4AB2-B92F-3FA82282A251}" destId="{35857FDB-847D-4B53-87E8-8DADB88AB5A4}" srcOrd="0" destOrd="0" parTransId="{CB11FA44-1FB1-4538-A2BA-563F9A4BAA3D}" sibTransId="{83A04F27-908E-484C-B200-ED23050D6106}"/>
    <dgm:cxn modelId="{A7AD829E-63C8-43E5-9059-F1C3D9A30E1D}" srcId="{1E4BB85E-A381-4EF2-BE7A-478A7E9DDA5C}" destId="{52B261E1-F841-45BD-A383-B04511B5D273}" srcOrd="1" destOrd="0" parTransId="{0A149690-AD64-4FC1-83D7-471E84C94C45}" sibTransId="{F6352809-EB29-4C6E-887E-39D138C19D88}"/>
    <dgm:cxn modelId="{EBB291A8-3989-4E7B-80AF-E30A44933BC5}" type="presOf" srcId="{BDE23B4B-59C7-46B7-B8A0-F630FAD03CFA}" destId="{9C639C68-957F-48BA-898C-23CB4EA74ABB}" srcOrd="0" destOrd="3" presId="urn:microsoft.com/office/officeart/2005/8/layout/hList1"/>
    <dgm:cxn modelId="{48866AB9-2DA0-45A8-874A-BCFB8EA13AD2}" type="presOf" srcId="{FB76879F-E1C9-4864-903B-E3723B93D7C3}" destId="{79D67424-7401-4D3E-A996-A83E7C0A132C}" srcOrd="0" destOrd="1" presId="urn:microsoft.com/office/officeart/2005/8/layout/hList1"/>
    <dgm:cxn modelId="{CD488EB9-15AA-492A-96DA-CE26BAB03AC0}" srcId="{2354A9C3-FDF4-4AB2-B92F-3FA82282A251}" destId="{53498815-2A44-406C-88D1-9F75ECD287D4}" srcOrd="3" destOrd="0" parTransId="{0A17E5D3-A218-4FC5-8647-4BC443BEA659}" sibTransId="{EAD7AE88-9540-4BE1-AD93-C356041A54BA}"/>
    <dgm:cxn modelId="{064DF3CB-E492-4450-B644-D0F8643C4381}" type="presOf" srcId="{606CE3E4-07D6-41FC-B8E7-30F90B4107C8}" destId="{9C639C68-957F-48BA-898C-23CB4EA74ABB}" srcOrd="0" destOrd="1" presId="urn:microsoft.com/office/officeart/2005/8/layout/hList1"/>
    <dgm:cxn modelId="{810EF5D1-51A5-40EC-A146-0A17BB932825}" type="presOf" srcId="{8DB604E7-3220-4E81-9B33-E7DDC5722A08}" destId="{9C639C68-957F-48BA-898C-23CB4EA74ABB}" srcOrd="0" destOrd="0" presId="urn:microsoft.com/office/officeart/2005/8/layout/hList1"/>
    <dgm:cxn modelId="{69D75AD2-4279-472E-9F5B-721DE5EC3ADA}" type="presOf" srcId="{52B261E1-F841-45BD-A383-B04511B5D273}" destId="{0BC2735E-41A8-449B-854C-07CB7E62DD8E}" srcOrd="0" destOrd="1" presId="urn:microsoft.com/office/officeart/2005/8/layout/hList1"/>
    <dgm:cxn modelId="{C3477CD2-B707-4C7F-81D9-1693A88FFE27}" srcId="{1B00FE8C-FE85-4D3F-8ED8-62DCE9EB76E8}" destId="{836982B4-AEBE-4060-8557-4EECFF5C3BB9}" srcOrd="2" destOrd="0" parTransId="{17404AE6-6037-45C5-87FF-F829F90DC288}" sibTransId="{78DA18A1-3FD2-407A-A90A-C9BE37D95F82}"/>
    <dgm:cxn modelId="{59E7EBD5-C7B7-4C20-84A7-88F7FD470B49}" srcId="{2354A9C3-FDF4-4AB2-B92F-3FA82282A251}" destId="{4A0AD07B-A616-41B6-8363-C0B5A5DAFE7E}" srcOrd="2" destOrd="0" parTransId="{515A0811-74BA-4268-AFEE-F843772E4173}" sibTransId="{6BD5CE67-E63A-41E9-BCEC-4AEF9E21E680}"/>
    <dgm:cxn modelId="{8FEBE1DA-6BBA-4AC9-81B3-5D46B73AB321}" type="presOf" srcId="{8155E473-2276-4DC3-BDC1-3A57061671F9}" destId="{0BC2735E-41A8-449B-854C-07CB7E62DD8E}" srcOrd="0" destOrd="0" presId="urn:microsoft.com/office/officeart/2005/8/layout/hList1"/>
    <dgm:cxn modelId="{D58178DD-C328-4B9B-B0E7-7E7DA4146394}" type="presOf" srcId="{2354A9C3-FDF4-4AB2-B92F-3FA82282A251}" destId="{6EB8BECC-0E20-48F8-B9A4-35D791F423D5}" srcOrd="0" destOrd="0" presId="urn:microsoft.com/office/officeart/2005/8/layout/hList1"/>
    <dgm:cxn modelId="{8FAECDEF-8980-44B7-B7B1-FB592123D116}" srcId="{1B00FE8C-FE85-4D3F-8ED8-62DCE9EB76E8}" destId="{606CE3E4-07D6-41FC-B8E7-30F90B4107C8}" srcOrd="1" destOrd="0" parTransId="{439C8510-FCDD-4C30-9253-2842716599F1}" sibTransId="{E3BDD1D1-8406-4813-A543-D34A018B3DC0}"/>
    <dgm:cxn modelId="{B8C8C5F9-4308-4008-8CA6-EA846DA75423}" type="presOf" srcId="{4A0AD07B-A616-41B6-8363-C0B5A5DAFE7E}" destId="{79D67424-7401-4D3E-A996-A83E7C0A132C}" srcOrd="0" destOrd="2" presId="urn:microsoft.com/office/officeart/2005/8/layout/hList1"/>
    <dgm:cxn modelId="{F0E0DFFC-DBB4-462D-8A0A-CF01A50DAF11}" type="presOf" srcId="{53498815-2A44-406C-88D1-9F75ECD287D4}" destId="{79D67424-7401-4D3E-A996-A83E7C0A132C}" srcOrd="0" destOrd="3" presId="urn:microsoft.com/office/officeart/2005/8/layout/hList1"/>
    <dgm:cxn modelId="{C8827996-5107-468F-88BF-B27740C07675}" type="presParOf" srcId="{A48A44F4-EF33-4EEB-96C2-8951D5635F39}" destId="{1AAFF89A-0E7B-4A8C-B526-907F853E8D40}" srcOrd="0" destOrd="0" presId="urn:microsoft.com/office/officeart/2005/8/layout/hList1"/>
    <dgm:cxn modelId="{C04B3066-E923-4DC9-B665-FC7532809664}" type="presParOf" srcId="{1AAFF89A-0E7B-4A8C-B526-907F853E8D40}" destId="{2F757154-21C2-485A-A084-A5ECD39F7440}" srcOrd="0" destOrd="0" presId="urn:microsoft.com/office/officeart/2005/8/layout/hList1"/>
    <dgm:cxn modelId="{0BC00FCC-2F23-467E-9D8C-B219D61FB063}" type="presParOf" srcId="{1AAFF89A-0E7B-4A8C-B526-907F853E8D40}" destId="{9C639C68-957F-48BA-898C-23CB4EA74ABB}" srcOrd="1" destOrd="0" presId="urn:microsoft.com/office/officeart/2005/8/layout/hList1"/>
    <dgm:cxn modelId="{CF27D7B2-3B74-448B-9B7B-CD3C16315006}" type="presParOf" srcId="{A48A44F4-EF33-4EEB-96C2-8951D5635F39}" destId="{4E93A5D0-B211-4B2A-A198-8EA73D7DE3F2}" srcOrd="1" destOrd="0" presId="urn:microsoft.com/office/officeart/2005/8/layout/hList1"/>
    <dgm:cxn modelId="{1B9028C4-1A72-4686-A316-D6160F4E16A1}" type="presParOf" srcId="{A48A44F4-EF33-4EEB-96C2-8951D5635F39}" destId="{8354773B-E85B-4537-A46E-9FB6493E1476}" srcOrd="2" destOrd="0" presId="urn:microsoft.com/office/officeart/2005/8/layout/hList1"/>
    <dgm:cxn modelId="{B3CC4C23-484D-4DEC-981D-3CD86E8A959B}" type="presParOf" srcId="{8354773B-E85B-4537-A46E-9FB6493E1476}" destId="{6EB8BECC-0E20-48F8-B9A4-35D791F423D5}" srcOrd="0" destOrd="0" presId="urn:microsoft.com/office/officeart/2005/8/layout/hList1"/>
    <dgm:cxn modelId="{87854F40-9488-4915-8FCF-17A5270002D4}" type="presParOf" srcId="{8354773B-E85B-4537-A46E-9FB6493E1476}" destId="{79D67424-7401-4D3E-A996-A83E7C0A132C}" srcOrd="1" destOrd="0" presId="urn:microsoft.com/office/officeart/2005/8/layout/hList1"/>
    <dgm:cxn modelId="{BB1AFCAE-37DB-4E25-9CDC-9EDC0644777E}" type="presParOf" srcId="{A48A44F4-EF33-4EEB-96C2-8951D5635F39}" destId="{2FB314A2-919E-448B-948F-75F0E59428CE}" srcOrd="3" destOrd="0" presId="urn:microsoft.com/office/officeart/2005/8/layout/hList1"/>
    <dgm:cxn modelId="{2FF9BF36-1A35-4093-9069-ADA8B618748B}" type="presParOf" srcId="{A48A44F4-EF33-4EEB-96C2-8951D5635F39}" destId="{C76BAB1B-C143-4827-9810-6BB502B69A16}" srcOrd="4" destOrd="0" presId="urn:microsoft.com/office/officeart/2005/8/layout/hList1"/>
    <dgm:cxn modelId="{F45790B0-2230-46E6-B7B6-D03E735C8169}" type="presParOf" srcId="{C76BAB1B-C143-4827-9810-6BB502B69A16}" destId="{4C99A2F0-FD24-4BD7-B157-D763A5252803}" srcOrd="0" destOrd="0" presId="urn:microsoft.com/office/officeart/2005/8/layout/hList1"/>
    <dgm:cxn modelId="{20F37AB6-CC49-4034-836D-C8CDF32CC41A}" type="presParOf" srcId="{C76BAB1B-C143-4827-9810-6BB502B69A16}" destId="{0BC2735E-41A8-449B-854C-07CB7E62DD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923064-AD92-4553-9840-A9E21E27CC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n-MN"/>
        </a:p>
      </dgm:t>
    </dgm:pt>
    <dgm:pt modelId="{1B00FE8C-FE85-4D3F-8ED8-62DCE9EB76E8}">
      <dgm:prSet phldrT="[Text]"/>
      <dgm:spPr/>
      <dgm:t>
        <a:bodyPr/>
        <a:lstStyle/>
        <a:p>
          <a:r>
            <a:rPr lang="mn-MN" dirty="0"/>
            <a:t>Бусад нэгжид дэмжлэг үзүүлэх чиглэлээр</a:t>
          </a:r>
        </a:p>
      </dgm:t>
    </dgm:pt>
    <dgm:pt modelId="{39F5B9C7-EAA1-46CB-A4C5-42B68798A2EE}" type="parTrans" cxnId="{24D35921-5DB3-4DA5-BB02-FD5B8E66AE04}">
      <dgm:prSet/>
      <dgm:spPr/>
      <dgm:t>
        <a:bodyPr/>
        <a:lstStyle/>
        <a:p>
          <a:endParaRPr lang="mn-MN"/>
        </a:p>
      </dgm:t>
    </dgm:pt>
    <dgm:pt modelId="{27EDED9A-1C90-41C9-AB7A-510D08E851E0}" type="sibTrans" cxnId="{24D35921-5DB3-4DA5-BB02-FD5B8E66AE04}">
      <dgm:prSet/>
      <dgm:spPr/>
      <dgm:t>
        <a:bodyPr/>
        <a:lstStyle/>
        <a:p>
          <a:endParaRPr lang="mn-MN"/>
        </a:p>
      </dgm:t>
    </dgm:pt>
    <dgm:pt modelId="{8DB604E7-3220-4E81-9B33-E7DDC5722A08}">
      <dgm:prSet phldrT="[Text]" custT="1"/>
      <dgm:spPr/>
      <dgm:t>
        <a:bodyPr/>
        <a:lstStyle/>
        <a:p>
          <a:r>
            <a:rPr lang="en-US" sz="4800" dirty="0"/>
            <a:t>Б</a:t>
          </a:r>
          <a:r>
            <a:rPr lang="mn-MN" sz="4800" dirty="0"/>
            <a:t>рошур </a:t>
          </a:r>
          <a:r>
            <a:rPr lang="mn-MN" sz="4800" b="1" dirty="0">
              <a:solidFill>
                <a:schemeClr val="accent1"/>
              </a:solidFill>
            </a:rPr>
            <a:t>1</a:t>
          </a:r>
          <a:r>
            <a:rPr lang="mn-MN" sz="4800" dirty="0"/>
            <a:t> </a:t>
          </a:r>
        </a:p>
      </dgm:t>
    </dgm:pt>
    <dgm:pt modelId="{9680A99A-84A4-43F2-A4E3-EE55B16A04EA}" type="parTrans" cxnId="{A7B5A535-C360-44ED-9100-7EE214038482}">
      <dgm:prSet/>
      <dgm:spPr/>
      <dgm:t>
        <a:bodyPr/>
        <a:lstStyle/>
        <a:p>
          <a:endParaRPr lang="mn-MN"/>
        </a:p>
      </dgm:t>
    </dgm:pt>
    <dgm:pt modelId="{E34FE0EC-C1DD-4499-B01B-FF79B5BC8562}" type="sibTrans" cxnId="{A7B5A535-C360-44ED-9100-7EE214038482}">
      <dgm:prSet/>
      <dgm:spPr/>
      <dgm:t>
        <a:bodyPr/>
        <a:lstStyle/>
        <a:p>
          <a:endParaRPr lang="mn-MN"/>
        </a:p>
      </dgm:t>
    </dgm:pt>
    <dgm:pt modelId="{2354A9C3-FDF4-4AB2-B92F-3FA82282A251}">
      <dgm:prSet phldrT="[Text]"/>
      <dgm:spPr/>
      <dgm:t>
        <a:bodyPr/>
        <a:lstStyle/>
        <a:p>
          <a:r>
            <a:rPr lang="mn-MN" dirty="0"/>
            <a:t>Бусад ажлын талаар</a:t>
          </a:r>
        </a:p>
      </dgm:t>
    </dgm:pt>
    <dgm:pt modelId="{F93E942D-11ED-4BFC-BDE3-14CFB6ED2E1A}" type="parTrans" cxnId="{D7C24932-F340-483C-BF28-3FC0BCA372A8}">
      <dgm:prSet/>
      <dgm:spPr/>
      <dgm:t>
        <a:bodyPr/>
        <a:lstStyle/>
        <a:p>
          <a:endParaRPr lang="mn-MN"/>
        </a:p>
      </dgm:t>
    </dgm:pt>
    <dgm:pt modelId="{BF036F1C-E6F3-4BAE-BF62-544FFFD02B1A}" type="sibTrans" cxnId="{D7C24932-F340-483C-BF28-3FC0BCA372A8}">
      <dgm:prSet/>
      <dgm:spPr/>
      <dgm:t>
        <a:bodyPr/>
        <a:lstStyle/>
        <a:p>
          <a:endParaRPr lang="mn-MN"/>
        </a:p>
      </dgm:t>
    </dgm:pt>
    <dgm:pt modelId="{AEC58994-A9F7-405B-A98B-9EAE4D3C2424}">
      <dgm:prSet phldrT="[Text]" custT="1"/>
      <dgm:spPr/>
      <dgm:t>
        <a:bodyPr/>
        <a:lstStyle/>
        <a:p>
          <a:r>
            <a:rPr lang="mn-MN" sz="4800" dirty="0"/>
            <a:t>2019 онд </a:t>
          </a:r>
          <a:r>
            <a:rPr lang="en-US" sz="4800" dirty="0" err="1"/>
            <a:t>Taxact</a:t>
          </a:r>
          <a:r>
            <a:rPr lang="mn-MN" sz="4800" dirty="0"/>
            <a:t>, </a:t>
          </a:r>
          <a:r>
            <a:rPr lang="en-US" sz="4800" dirty="0"/>
            <a:t>Taxpayment </a:t>
          </a:r>
          <a:r>
            <a:rPr lang="mn-MN" sz="4800" dirty="0"/>
            <a:t>программын шинэчлэлтийг </a:t>
          </a:r>
          <a:r>
            <a:rPr lang="mn-MN" sz="4800" b="1" dirty="0"/>
            <a:t>2</a:t>
          </a:r>
          <a:r>
            <a:rPr lang="mn-MN" sz="4800" dirty="0"/>
            <a:t> удаа хийв, </a:t>
          </a:r>
          <a:r>
            <a:rPr lang="en-US" sz="4800" dirty="0"/>
            <a:t>TAIS-</a:t>
          </a:r>
          <a:r>
            <a:rPr lang="mn-MN" sz="4800" dirty="0"/>
            <a:t>н шинэчлэлтэй холбоотой </a:t>
          </a:r>
          <a:r>
            <a:rPr lang="en-US" sz="4800" dirty="0"/>
            <a:t>nalaikh.bat</a:t>
          </a:r>
          <a:r>
            <a:rPr lang="mn-MN" sz="4800" dirty="0"/>
            <a:t> файлыг</a:t>
          </a:r>
          <a:r>
            <a:rPr lang="en-US" sz="4800" dirty="0"/>
            <a:t> </a:t>
          </a:r>
          <a:r>
            <a:rPr lang="mn-MN" sz="4800" dirty="0"/>
            <a:t>ажилтнуудын компьютерт шинэчлэн суулгав.</a:t>
          </a:r>
        </a:p>
      </dgm:t>
    </dgm:pt>
    <dgm:pt modelId="{0F098A6D-A992-49FC-8BDF-8EBF210D69CD}" type="parTrans" cxnId="{D9275444-FBCC-48B0-BBBB-E9D549A619FC}">
      <dgm:prSet/>
      <dgm:spPr/>
      <dgm:t>
        <a:bodyPr/>
        <a:lstStyle/>
        <a:p>
          <a:endParaRPr lang="mn-MN"/>
        </a:p>
      </dgm:t>
    </dgm:pt>
    <dgm:pt modelId="{4665807C-7F07-4A0C-B8A6-82EDD3555E95}" type="sibTrans" cxnId="{D9275444-FBCC-48B0-BBBB-E9D549A619FC}">
      <dgm:prSet/>
      <dgm:spPr/>
      <dgm:t>
        <a:bodyPr/>
        <a:lstStyle/>
        <a:p>
          <a:endParaRPr lang="mn-MN"/>
        </a:p>
      </dgm:t>
    </dgm:pt>
    <dgm:pt modelId="{68646F65-6FB9-43FA-B40D-728814D3ADE1}">
      <dgm:prSet phldrT="[Text]" custT="1"/>
      <dgm:spPr/>
      <dgm:t>
        <a:bodyPr/>
        <a:lstStyle/>
        <a:p>
          <a:r>
            <a:rPr lang="mn-MN" sz="4800" dirty="0"/>
            <a:t>Анонс </a:t>
          </a:r>
          <a:r>
            <a:rPr lang="mn-MN" sz="4800" b="1" dirty="0">
              <a:solidFill>
                <a:schemeClr val="accent1"/>
              </a:solidFill>
            </a:rPr>
            <a:t>23</a:t>
          </a:r>
          <a:endParaRPr lang="mn-MN" sz="4800" dirty="0"/>
        </a:p>
      </dgm:t>
    </dgm:pt>
    <dgm:pt modelId="{5CA9E362-845F-47BC-B649-1E4BEBE0D203}" type="parTrans" cxnId="{2ACF47EF-D351-4ECE-B8D4-66729B38A060}">
      <dgm:prSet/>
      <dgm:spPr/>
      <dgm:t>
        <a:bodyPr/>
        <a:lstStyle/>
        <a:p>
          <a:endParaRPr lang="mn-MN"/>
        </a:p>
      </dgm:t>
    </dgm:pt>
    <dgm:pt modelId="{7CB0C96C-4EB8-47E8-8935-49593960F7CE}" type="sibTrans" cxnId="{2ACF47EF-D351-4ECE-B8D4-66729B38A060}">
      <dgm:prSet/>
      <dgm:spPr/>
      <dgm:t>
        <a:bodyPr/>
        <a:lstStyle/>
        <a:p>
          <a:endParaRPr lang="mn-MN"/>
        </a:p>
      </dgm:t>
    </dgm:pt>
    <dgm:pt modelId="{606CE3E4-07D6-41FC-B8E7-30F90B4107C8}">
      <dgm:prSet phldrT="[Text]" custT="1"/>
      <dgm:spPr/>
      <dgm:t>
        <a:bodyPr/>
        <a:lstStyle/>
        <a:p>
          <a:r>
            <a:rPr lang="mn-MN" sz="4800" dirty="0"/>
            <a:t>Фэйсбүүкэд тавих сурталчилгаа – </a:t>
          </a:r>
          <a:r>
            <a:rPr lang="mn-MN" sz="4800" b="1" dirty="0">
              <a:solidFill>
                <a:schemeClr val="accent1"/>
              </a:solidFill>
            </a:rPr>
            <a:t>240</a:t>
          </a:r>
        </a:p>
      </dgm:t>
    </dgm:pt>
    <dgm:pt modelId="{439C8510-FCDD-4C30-9253-2842716599F1}" type="parTrans" cxnId="{8FAECDEF-8980-44B7-B7B1-FB592123D116}">
      <dgm:prSet/>
      <dgm:spPr/>
      <dgm:t>
        <a:bodyPr/>
        <a:lstStyle/>
        <a:p>
          <a:endParaRPr lang="mn-MN"/>
        </a:p>
      </dgm:t>
    </dgm:pt>
    <dgm:pt modelId="{E3BDD1D1-8406-4813-A543-D34A018B3DC0}" type="sibTrans" cxnId="{8FAECDEF-8980-44B7-B7B1-FB592123D116}">
      <dgm:prSet/>
      <dgm:spPr/>
      <dgm:t>
        <a:bodyPr/>
        <a:lstStyle/>
        <a:p>
          <a:endParaRPr lang="mn-MN"/>
        </a:p>
      </dgm:t>
    </dgm:pt>
    <dgm:pt modelId="{93231846-DE9B-4AA3-9B6A-CD3B3E9EA7E6}">
      <dgm:prSet phldrT="[Text]" custT="1"/>
      <dgm:spPr/>
      <dgm:t>
        <a:bodyPr/>
        <a:lstStyle/>
        <a:p>
          <a:r>
            <a:rPr lang="mn-MN" sz="4800" dirty="0"/>
            <a:t>Албан хаагчдын цээж зургийг шинэчилсэн.</a:t>
          </a:r>
        </a:p>
      </dgm:t>
    </dgm:pt>
    <dgm:pt modelId="{E13D38DE-25BA-4943-8A7C-8ED0FFDCF74B}" type="parTrans" cxnId="{23FA62D2-E043-400A-8A79-4056BB8B3BFA}">
      <dgm:prSet/>
      <dgm:spPr/>
      <dgm:t>
        <a:bodyPr/>
        <a:lstStyle/>
        <a:p>
          <a:endParaRPr lang="mn-MN"/>
        </a:p>
      </dgm:t>
    </dgm:pt>
    <dgm:pt modelId="{41018C80-4979-48F0-9FBB-6DD3148E936B}" type="sibTrans" cxnId="{23FA62D2-E043-400A-8A79-4056BB8B3BFA}">
      <dgm:prSet/>
      <dgm:spPr/>
      <dgm:t>
        <a:bodyPr/>
        <a:lstStyle/>
        <a:p>
          <a:endParaRPr lang="mn-MN"/>
        </a:p>
      </dgm:t>
    </dgm:pt>
    <dgm:pt modelId="{D6139862-4656-46A5-BF9E-0648AE7D73D0}">
      <dgm:prSet phldrT="[Text]" custT="1"/>
      <dgm:spPr/>
      <dgm:t>
        <a:bodyPr/>
        <a:lstStyle/>
        <a:p>
          <a:r>
            <a:rPr lang="mn-MN" sz="4800" dirty="0"/>
            <a:t>Урилга, мэндчилгээ, өргөмжлөл - </a:t>
          </a:r>
          <a:r>
            <a:rPr lang="mn-MN" sz="4800" b="1" dirty="0">
              <a:solidFill>
                <a:schemeClr val="accent1"/>
              </a:solidFill>
            </a:rPr>
            <a:t>8</a:t>
          </a:r>
        </a:p>
      </dgm:t>
    </dgm:pt>
    <dgm:pt modelId="{27F369F5-DEBD-44C5-8F8E-E4FE7B1E2CCD}" type="parTrans" cxnId="{49718031-A4B5-4659-BBED-5F5163622C5A}">
      <dgm:prSet/>
      <dgm:spPr/>
      <dgm:t>
        <a:bodyPr/>
        <a:lstStyle/>
        <a:p>
          <a:endParaRPr lang="mn-MN"/>
        </a:p>
      </dgm:t>
    </dgm:pt>
    <dgm:pt modelId="{E3AED16C-1A62-44D6-BFA0-5F0198C60138}" type="sibTrans" cxnId="{49718031-A4B5-4659-BBED-5F5163622C5A}">
      <dgm:prSet/>
      <dgm:spPr/>
      <dgm:t>
        <a:bodyPr/>
        <a:lstStyle/>
        <a:p>
          <a:endParaRPr lang="mn-MN"/>
        </a:p>
      </dgm:t>
    </dgm:pt>
    <dgm:pt modelId="{2E17E247-8D71-43A1-8BB8-FB4B0A410077}">
      <dgm:prSet phldrT="[Text]" custT="1"/>
      <dgm:spPr/>
      <dgm:t>
        <a:bodyPr/>
        <a:lstStyle/>
        <a:p>
          <a:r>
            <a:rPr lang="mn-MN" sz="4800" dirty="0"/>
            <a:t>Харандааны адал явдал нэвтрүүлгийг монтажлав.</a:t>
          </a:r>
        </a:p>
      </dgm:t>
    </dgm:pt>
    <dgm:pt modelId="{46E2FDC9-4945-46BD-A694-3F6B82F2BDAA}" type="parTrans" cxnId="{45CCF810-3E31-4231-BBEF-04E1FE1FB4F0}">
      <dgm:prSet/>
      <dgm:spPr/>
      <dgm:t>
        <a:bodyPr/>
        <a:lstStyle/>
        <a:p>
          <a:endParaRPr lang="mn-MN"/>
        </a:p>
      </dgm:t>
    </dgm:pt>
    <dgm:pt modelId="{74669B98-F3B1-406E-A8BA-75CE11FDC6E3}" type="sibTrans" cxnId="{45CCF810-3E31-4231-BBEF-04E1FE1FB4F0}">
      <dgm:prSet/>
      <dgm:spPr/>
      <dgm:t>
        <a:bodyPr/>
        <a:lstStyle/>
        <a:p>
          <a:endParaRPr lang="mn-MN"/>
        </a:p>
      </dgm:t>
    </dgm:pt>
    <dgm:pt modelId="{B5244215-FE47-48D1-84AD-B534A64DC39F}">
      <dgm:prSet phldrT="[Text]" custT="1"/>
      <dgm:spPr/>
      <dgm:t>
        <a:bodyPr/>
        <a:lstStyle/>
        <a:p>
          <a:r>
            <a:rPr lang="mn-MN" sz="4800" dirty="0"/>
            <a:t>Татварын цахим системийн шинэчлэлт, өөрчлөлтөд тухай бүр санал өгсөн.</a:t>
          </a:r>
        </a:p>
      </dgm:t>
    </dgm:pt>
    <dgm:pt modelId="{8EFCEE31-CA26-4BD0-ADC9-77074E6FDA6F}" type="parTrans" cxnId="{EBC172B1-34E8-4B21-9F07-DD9EB003379F}">
      <dgm:prSet/>
      <dgm:spPr/>
      <dgm:t>
        <a:bodyPr/>
        <a:lstStyle/>
        <a:p>
          <a:endParaRPr lang="mn-MN"/>
        </a:p>
      </dgm:t>
    </dgm:pt>
    <dgm:pt modelId="{149D9429-7260-418C-B963-7DCDF0DAE77B}" type="sibTrans" cxnId="{EBC172B1-34E8-4B21-9F07-DD9EB003379F}">
      <dgm:prSet/>
      <dgm:spPr/>
      <dgm:t>
        <a:bodyPr/>
        <a:lstStyle/>
        <a:p>
          <a:endParaRPr lang="mn-MN"/>
        </a:p>
      </dgm:t>
    </dgm:pt>
    <dgm:pt modelId="{A48A44F4-EF33-4EEB-96C2-8951D5635F39}" type="pres">
      <dgm:prSet presAssocID="{2F923064-AD92-4553-9840-A9E21E27CCAD}" presName="Name0" presStyleCnt="0">
        <dgm:presLayoutVars>
          <dgm:dir/>
          <dgm:animLvl val="lvl"/>
          <dgm:resizeHandles val="exact"/>
        </dgm:presLayoutVars>
      </dgm:prSet>
      <dgm:spPr/>
    </dgm:pt>
    <dgm:pt modelId="{1AAFF89A-0E7B-4A8C-B526-907F853E8D40}" type="pres">
      <dgm:prSet presAssocID="{1B00FE8C-FE85-4D3F-8ED8-62DCE9EB76E8}" presName="composite" presStyleCnt="0"/>
      <dgm:spPr/>
    </dgm:pt>
    <dgm:pt modelId="{2F757154-21C2-485A-A084-A5ECD39F7440}" type="pres">
      <dgm:prSet presAssocID="{1B00FE8C-FE85-4D3F-8ED8-62DCE9EB76E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C639C68-957F-48BA-898C-23CB4EA74ABB}" type="pres">
      <dgm:prSet presAssocID="{1B00FE8C-FE85-4D3F-8ED8-62DCE9EB76E8}" presName="desTx" presStyleLbl="alignAccFollowNode1" presStyleIdx="0" presStyleCnt="2">
        <dgm:presLayoutVars>
          <dgm:bulletEnabled val="1"/>
        </dgm:presLayoutVars>
      </dgm:prSet>
      <dgm:spPr/>
    </dgm:pt>
    <dgm:pt modelId="{4E93A5D0-B211-4B2A-A198-8EA73D7DE3F2}" type="pres">
      <dgm:prSet presAssocID="{27EDED9A-1C90-41C9-AB7A-510D08E851E0}" presName="space" presStyleCnt="0"/>
      <dgm:spPr/>
    </dgm:pt>
    <dgm:pt modelId="{8354773B-E85B-4537-A46E-9FB6493E1476}" type="pres">
      <dgm:prSet presAssocID="{2354A9C3-FDF4-4AB2-B92F-3FA82282A251}" presName="composite" presStyleCnt="0"/>
      <dgm:spPr/>
    </dgm:pt>
    <dgm:pt modelId="{6EB8BECC-0E20-48F8-B9A4-35D791F423D5}" type="pres">
      <dgm:prSet presAssocID="{2354A9C3-FDF4-4AB2-B92F-3FA82282A25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9D67424-7401-4D3E-A996-A83E7C0A132C}" type="pres">
      <dgm:prSet presAssocID="{2354A9C3-FDF4-4AB2-B92F-3FA82282A25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5CCF810-3E31-4231-BBEF-04E1FE1FB4F0}" srcId="{1B00FE8C-FE85-4D3F-8ED8-62DCE9EB76E8}" destId="{2E17E247-8D71-43A1-8BB8-FB4B0A410077}" srcOrd="5" destOrd="0" parTransId="{46E2FDC9-4945-46BD-A694-3F6B82F2BDAA}" sibTransId="{74669B98-F3B1-406E-A8BA-75CE11FDC6E3}"/>
    <dgm:cxn modelId="{24D35921-5DB3-4DA5-BB02-FD5B8E66AE04}" srcId="{2F923064-AD92-4553-9840-A9E21E27CCAD}" destId="{1B00FE8C-FE85-4D3F-8ED8-62DCE9EB76E8}" srcOrd="0" destOrd="0" parTransId="{39F5B9C7-EAA1-46CB-A4C5-42B68798A2EE}" sibTransId="{27EDED9A-1C90-41C9-AB7A-510D08E851E0}"/>
    <dgm:cxn modelId="{F8BA9D30-E481-4018-BCC0-F79A3CE2B465}" type="presOf" srcId="{D6139862-4656-46A5-BF9E-0648AE7D73D0}" destId="{9C639C68-957F-48BA-898C-23CB4EA74ABB}" srcOrd="0" destOrd="2" presId="urn:microsoft.com/office/officeart/2005/8/layout/hList1"/>
    <dgm:cxn modelId="{49718031-A4B5-4659-BBED-5F5163622C5A}" srcId="{1B00FE8C-FE85-4D3F-8ED8-62DCE9EB76E8}" destId="{D6139862-4656-46A5-BF9E-0648AE7D73D0}" srcOrd="2" destOrd="0" parTransId="{27F369F5-DEBD-44C5-8F8E-E4FE7B1E2CCD}" sibTransId="{E3AED16C-1A62-44D6-BFA0-5F0198C60138}"/>
    <dgm:cxn modelId="{D7C24932-F340-483C-BF28-3FC0BCA372A8}" srcId="{2F923064-AD92-4553-9840-A9E21E27CCAD}" destId="{2354A9C3-FDF4-4AB2-B92F-3FA82282A251}" srcOrd="1" destOrd="0" parTransId="{F93E942D-11ED-4BFC-BDE3-14CFB6ED2E1A}" sibTransId="{BF036F1C-E6F3-4BAE-BF62-544FFFD02B1A}"/>
    <dgm:cxn modelId="{A7B5A535-C360-44ED-9100-7EE214038482}" srcId="{1B00FE8C-FE85-4D3F-8ED8-62DCE9EB76E8}" destId="{8DB604E7-3220-4E81-9B33-E7DDC5722A08}" srcOrd="0" destOrd="0" parTransId="{9680A99A-84A4-43F2-A4E3-EE55B16A04EA}" sibTransId="{E34FE0EC-C1DD-4499-B01B-FF79B5BC8562}"/>
    <dgm:cxn modelId="{D9275444-FBCC-48B0-BBBB-E9D549A619FC}" srcId="{2354A9C3-FDF4-4AB2-B92F-3FA82282A251}" destId="{AEC58994-A9F7-405B-A98B-9EAE4D3C2424}" srcOrd="0" destOrd="0" parTransId="{0F098A6D-A992-49FC-8BDF-8EBF210D69CD}" sibTransId="{4665807C-7F07-4A0C-B8A6-82EDD3555E95}"/>
    <dgm:cxn modelId="{867E136A-A97F-4B24-B2B2-18E23707C7B9}" type="presOf" srcId="{1B00FE8C-FE85-4D3F-8ED8-62DCE9EB76E8}" destId="{2F757154-21C2-485A-A084-A5ECD39F7440}" srcOrd="0" destOrd="0" presId="urn:microsoft.com/office/officeart/2005/8/layout/hList1"/>
    <dgm:cxn modelId="{8D362B4D-6236-45FD-801D-BA27A32F3429}" type="presOf" srcId="{2F923064-AD92-4553-9840-A9E21E27CCAD}" destId="{A48A44F4-EF33-4EEB-96C2-8951D5635F39}" srcOrd="0" destOrd="0" presId="urn:microsoft.com/office/officeart/2005/8/layout/hList1"/>
    <dgm:cxn modelId="{0DCB3977-FDEE-4ECD-A09F-794C6051D0B4}" type="presOf" srcId="{2E17E247-8D71-43A1-8BB8-FB4B0A410077}" destId="{9C639C68-957F-48BA-898C-23CB4EA74ABB}" srcOrd="0" destOrd="5" presId="urn:microsoft.com/office/officeart/2005/8/layout/hList1"/>
    <dgm:cxn modelId="{3B5FC182-041B-45F6-B90F-2A592C39A678}" type="presOf" srcId="{B5244215-FE47-48D1-84AD-B534A64DC39F}" destId="{79D67424-7401-4D3E-A996-A83E7C0A132C}" srcOrd="0" destOrd="1" presId="urn:microsoft.com/office/officeart/2005/8/layout/hList1"/>
    <dgm:cxn modelId="{D1244E8D-A1E4-4C6F-A360-5483ABE636A8}" type="presOf" srcId="{93231846-DE9B-4AA3-9B6A-CD3B3E9EA7E6}" destId="{9C639C68-957F-48BA-898C-23CB4EA74ABB}" srcOrd="0" destOrd="4" presId="urn:microsoft.com/office/officeart/2005/8/layout/hList1"/>
    <dgm:cxn modelId="{9818239E-61A4-439A-8FFB-00A61A450630}" type="presOf" srcId="{68646F65-6FB9-43FA-B40D-728814D3ADE1}" destId="{9C639C68-957F-48BA-898C-23CB4EA74ABB}" srcOrd="0" destOrd="1" presId="urn:microsoft.com/office/officeart/2005/8/layout/hList1"/>
    <dgm:cxn modelId="{EBC172B1-34E8-4B21-9F07-DD9EB003379F}" srcId="{2354A9C3-FDF4-4AB2-B92F-3FA82282A251}" destId="{B5244215-FE47-48D1-84AD-B534A64DC39F}" srcOrd="1" destOrd="0" parTransId="{8EFCEE31-CA26-4BD0-ADC9-77074E6FDA6F}" sibTransId="{149D9429-7260-418C-B963-7DCDF0DAE77B}"/>
    <dgm:cxn modelId="{064DF3CB-E492-4450-B644-D0F8643C4381}" type="presOf" srcId="{606CE3E4-07D6-41FC-B8E7-30F90B4107C8}" destId="{9C639C68-957F-48BA-898C-23CB4EA74ABB}" srcOrd="0" destOrd="3" presId="urn:microsoft.com/office/officeart/2005/8/layout/hList1"/>
    <dgm:cxn modelId="{810EF5D1-51A5-40EC-A146-0A17BB932825}" type="presOf" srcId="{8DB604E7-3220-4E81-9B33-E7DDC5722A08}" destId="{9C639C68-957F-48BA-898C-23CB4EA74ABB}" srcOrd="0" destOrd="0" presId="urn:microsoft.com/office/officeart/2005/8/layout/hList1"/>
    <dgm:cxn modelId="{23FA62D2-E043-400A-8A79-4056BB8B3BFA}" srcId="{1B00FE8C-FE85-4D3F-8ED8-62DCE9EB76E8}" destId="{93231846-DE9B-4AA3-9B6A-CD3B3E9EA7E6}" srcOrd="4" destOrd="0" parTransId="{E13D38DE-25BA-4943-8A7C-8ED0FFDCF74B}" sibTransId="{41018C80-4979-48F0-9FBB-6DD3148E936B}"/>
    <dgm:cxn modelId="{A78693D7-9AAB-40DF-8F8D-9DEA73B8A845}" type="presOf" srcId="{AEC58994-A9F7-405B-A98B-9EAE4D3C2424}" destId="{79D67424-7401-4D3E-A996-A83E7C0A132C}" srcOrd="0" destOrd="0" presId="urn:microsoft.com/office/officeart/2005/8/layout/hList1"/>
    <dgm:cxn modelId="{D58178DD-C328-4B9B-B0E7-7E7DA4146394}" type="presOf" srcId="{2354A9C3-FDF4-4AB2-B92F-3FA82282A251}" destId="{6EB8BECC-0E20-48F8-B9A4-35D791F423D5}" srcOrd="0" destOrd="0" presId="urn:microsoft.com/office/officeart/2005/8/layout/hList1"/>
    <dgm:cxn modelId="{2ACF47EF-D351-4ECE-B8D4-66729B38A060}" srcId="{1B00FE8C-FE85-4D3F-8ED8-62DCE9EB76E8}" destId="{68646F65-6FB9-43FA-B40D-728814D3ADE1}" srcOrd="1" destOrd="0" parTransId="{5CA9E362-845F-47BC-B649-1E4BEBE0D203}" sibTransId="{7CB0C96C-4EB8-47E8-8935-49593960F7CE}"/>
    <dgm:cxn modelId="{8FAECDEF-8980-44B7-B7B1-FB592123D116}" srcId="{1B00FE8C-FE85-4D3F-8ED8-62DCE9EB76E8}" destId="{606CE3E4-07D6-41FC-B8E7-30F90B4107C8}" srcOrd="3" destOrd="0" parTransId="{439C8510-FCDD-4C30-9253-2842716599F1}" sibTransId="{E3BDD1D1-8406-4813-A543-D34A018B3DC0}"/>
    <dgm:cxn modelId="{C8827996-5107-468F-88BF-B27740C07675}" type="presParOf" srcId="{A48A44F4-EF33-4EEB-96C2-8951D5635F39}" destId="{1AAFF89A-0E7B-4A8C-B526-907F853E8D40}" srcOrd="0" destOrd="0" presId="urn:microsoft.com/office/officeart/2005/8/layout/hList1"/>
    <dgm:cxn modelId="{C04B3066-E923-4DC9-B665-FC7532809664}" type="presParOf" srcId="{1AAFF89A-0E7B-4A8C-B526-907F853E8D40}" destId="{2F757154-21C2-485A-A084-A5ECD39F7440}" srcOrd="0" destOrd="0" presId="urn:microsoft.com/office/officeart/2005/8/layout/hList1"/>
    <dgm:cxn modelId="{0BC00FCC-2F23-467E-9D8C-B219D61FB063}" type="presParOf" srcId="{1AAFF89A-0E7B-4A8C-B526-907F853E8D40}" destId="{9C639C68-957F-48BA-898C-23CB4EA74ABB}" srcOrd="1" destOrd="0" presId="urn:microsoft.com/office/officeart/2005/8/layout/hList1"/>
    <dgm:cxn modelId="{CF27D7B2-3B74-448B-9B7B-CD3C16315006}" type="presParOf" srcId="{A48A44F4-EF33-4EEB-96C2-8951D5635F39}" destId="{4E93A5D0-B211-4B2A-A198-8EA73D7DE3F2}" srcOrd="1" destOrd="0" presId="urn:microsoft.com/office/officeart/2005/8/layout/hList1"/>
    <dgm:cxn modelId="{1B9028C4-1A72-4686-A316-D6160F4E16A1}" type="presParOf" srcId="{A48A44F4-EF33-4EEB-96C2-8951D5635F39}" destId="{8354773B-E85B-4537-A46E-9FB6493E1476}" srcOrd="2" destOrd="0" presId="urn:microsoft.com/office/officeart/2005/8/layout/hList1"/>
    <dgm:cxn modelId="{B3CC4C23-484D-4DEC-981D-3CD86E8A959B}" type="presParOf" srcId="{8354773B-E85B-4537-A46E-9FB6493E1476}" destId="{6EB8BECC-0E20-48F8-B9A4-35D791F423D5}" srcOrd="0" destOrd="0" presId="urn:microsoft.com/office/officeart/2005/8/layout/hList1"/>
    <dgm:cxn modelId="{87854F40-9488-4915-8FCF-17A5270002D4}" type="presParOf" srcId="{8354773B-E85B-4537-A46E-9FB6493E1476}" destId="{79D67424-7401-4D3E-A996-A83E7C0A13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6B781A-30E9-4757-9F61-47C8F836C202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mn-MN"/>
        </a:p>
      </dgm:t>
    </dgm:pt>
    <dgm:pt modelId="{68884763-A8DC-48AC-9321-3AEDF9B465ED}">
      <dgm:prSet phldrT="[Text]" custT="1"/>
      <dgm:spPr/>
      <dgm:t>
        <a:bodyPr/>
        <a:lstStyle/>
        <a:p>
          <a:r>
            <a:rPr lang="mn-MN" sz="4000" b="1" dirty="0"/>
            <a:t>ТОНОГ, ТӨХӨӨРӨМЖ</a:t>
          </a:r>
        </a:p>
        <a:p>
          <a:r>
            <a:rPr lang="en-US" sz="3600" b="1" dirty="0">
              <a:solidFill>
                <a:schemeClr val="accent1"/>
              </a:solidFill>
            </a:rPr>
            <a:t>11</a:t>
          </a:r>
          <a:r>
            <a:rPr lang="en-US" sz="3600" b="0" dirty="0"/>
            <a:t> </a:t>
          </a:r>
          <a:r>
            <a:rPr lang="mn-MN" sz="3600" b="0" dirty="0"/>
            <a:t>нэр төрлийн компьютер, принтер, тоног төхөөрөмж: Үүнд:</a:t>
          </a:r>
        </a:p>
        <a:p>
          <a:r>
            <a:rPr lang="mn-MN" sz="3600" b="0" dirty="0"/>
            <a:t>- </a:t>
          </a:r>
          <a:r>
            <a:rPr lang="en-US" sz="3600" b="0" dirty="0"/>
            <a:t>Dell </a:t>
          </a:r>
          <a:r>
            <a:rPr lang="en-US" sz="3600" b="0" dirty="0" err="1"/>
            <a:t>optiplex</a:t>
          </a:r>
          <a:r>
            <a:rPr lang="en-US" sz="3600" b="0" dirty="0"/>
            <a:t> 7470AIO </a:t>
          </a:r>
          <a:r>
            <a:rPr lang="mn-MN" sz="3600" b="0" dirty="0"/>
            <a:t>ком -</a:t>
          </a:r>
          <a:r>
            <a:rPr lang="mn-MN" sz="3600" b="1" dirty="0">
              <a:solidFill>
                <a:schemeClr val="accent1"/>
              </a:solidFill>
            </a:rPr>
            <a:t>18ш</a:t>
          </a:r>
        </a:p>
        <a:p>
          <a:r>
            <a:rPr lang="mn-MN" sz="3600" b="0" dirty="0"/>
            <a:t>- </a:t>
          </a:r>
          <a:r>
            <a:rPr lang="en-US" sz="3600" b="0" dirty="0"/>
            <a:t>Dell latitude 5400 CTO </a:t>
          </a:r>
          <a:r>
            <a:rPr lang="mn-MN" sz="3600" b="0" dirty="0"/>
            <a:t>зөөврийн ком – </a:t>
          </a:r>
          <a:r>
            <a:rPr lang="mn-MN" sz="3600" b="1" dirty="0">
              <a:solidFill>
                <a:schemeClr val="accent1"/>
              </a:solidFill>
            </a:rPr>
            <a:t>1ш</a:t>
          </a:r>
        </a:p>
        <a:p>
          <a:r>
            <a:rPr lang="mn-MN" sz="3600" b="0" dirty="0"/>
            <a:t>- </a:t>
          </a:r>
          <a:r>
            <a:rPr lang="en-US" sz="3600" b="0" dirty="0"/>
            <a:t>Fortnite </a:t>
          </a:r>
          <a:r>
            <a:rPr lang="mn-MN" sz="3600" b="0" dirty="0"/>
            <a:t>сүлжээний төхөөрөмж – </a:t>
          </a:r>
          <a:r>
            <a:rPr lang="mn-MN" sz="3600" b="1" dirty="0">
              <a:solidFill>
                <a:schemeClr val="accent1"/>
              </a:solidFill>
            </a:rPr>
            <a:t>1ш</a:t>
          </a:r>
        </a:p>
        <a:p>
          <a:r>
            <a:rPr lang="mn-MN" sz="3600" b="0" dirty="0"/>
            <a:t>- </a:t>
          </a:r>
          <a:r>
            <a:rPr lang="en-US" sz="3600" b="0" dirty="0"/>
            <a:t>Epson L5190 </a:t>
          </a:r>
          <a:r>
            <a:rPr lang="mn-MN" sz="3600" b="0" dirty="0"/>
            <a:t>өнгөт принтер – </a:t>
          </a:r>
          <a:r>
            <a:rPr lang="mn-MN" sz="3600" b="1" dirty="0">
              <a:solidFill>
                <a:schemeClr val="accent1"/>
              </a:solidFill>
            </a:rPr>
            <a:t>1ш</a:t>
          </a:r>
        </a:p>
        <a:p>
          <a:r>
            <a:rPr lang="mn-MN" sz="3600" b="0" dirty="0"/>
            <a:t>- </a:t>
          </a:r>
          <a:r>
            <a:rPr lang="en-US" sz="3600" b="0" dirty="0"/>
            <a:t>Epson Workforce DS-780n </a:t>
          </a:r>
          <a:r>
            <a:rPr lang="mn-MN" sz="3600" b="0" dirty="0"/>
            <a:t>сканнер </a:t>
          </a:r>
          <a:r>
            <a:rPr lang="mn-MN" sz="3600" b="1" dirty="0"/>
            <a:t>– </a:t>
          </a:r>
          <a:r>
            <a:rPr lang="mn-MN" sz="3600" b="1" dirty="0">
              <a:solidFill>
                <a:schemeClr val="accent1"/>
              </a:solidFill>
            </a:rPr>
            <a:t>1ш</a:t>
          </a:r>
        </a:p>
        <a:p>
          <a:r>
            <a:rPr lang="mn-MN" sz="3600" b="0" dirty="0"/>
            <a:t>- </a:t>
          </a:r>
          <a:r>
            <a:rPr lang="en-US" sz="3600" b="0" dirty="0"/>
            <a:t>Canon </a:t>
          </a:r>
          <a:r>
            <a:rPr lang="en-US" sz="3600" b="0" dirty="0" err="1"/>
            <a:t>imageCLASS</a:t>
          </a:r>
          <a:r>
            <a:rPr lang="en-US" sz="3600" b="0" dirty="0"/>
            <a:t> MF645Cx </a:t>
          </a:r>
          <a:r>
            <a:rPr lang="mn-MN" sz="3600" b="0" dirty="0"/>
            <a:t>принтер </a:t>
          </a:r>
          <a:r>
            <a:rPr lang="mn-MN" sz="3600" b="1" dirty="0"/>
            <a:t>– </a:t>
          </a:r>
          <a:r>
            <a:rPr lang="mn-MN" sz="3600" b="1" dirty="0">
              <a:solidFill>
                <a:schemeClr val="accent1"/>
              </a:solidFill>
            </a:rPr>
            <a:t>6ш</a:t>
          </a:r>
        </a:p>
        <a:p>
          <a:r>
            <a:rPr lang="mn-MN" sz="5400" b="0" dirty="0"/>
            <a:t> ТЕГ-аас </a:t>
          </a:r>
          <a:r>
            <a:rPr lang="mn-MN" sz="5400" b="1" dirty="0">
              <a:solidFill>
                <a:schemeClr val="accent1"/>
              </a:solidFill>
            </a:rPr>
            <a:t>76,161.7</a:t>
          </a:r>
          <a:r>
            <a:rPr lang="mn-MN" sz="5400" b="0" dirty="0"/>
            <a:t> мян.төг</a:t>
          </a:r>
        </a:p>
        <a:p>
          <a:r>
            <a:rPr lang="en-US" sz="3600" b="1" dirty="0"/>
            <a:t>Nissan </a:t>
          </a:r>
          <a:r>
            <a:rPr lang="en-US" sz="3600" b="1" dirty="0" err="1"/>
            <a:t>Teana</a:t>
          </a:r>
          <a:r>
            <a:rPr lang="en-US" sz="3600" b="1" dirty="0"/>
            <a:t> </a:t>
          </a:r>
          <a:r>
            <a:rPr lang="mn-MN" sz="3600" b="0" dirty="0"/>
            <a:t>Автомашин ТЕГ-аас баланс хооронд шилжиж ирсэн.</a:t>
          </a:r>
        </a:p>
      </dgm:t>
    </dgm:pt>
    <dgm:pt modelId="{0279E3FC-E734-47F0-BC06-5A490FFDAACF}" type="parTrans" cxnId="{0076A2DA-E49B-4DE3-87A8-FA89CFD83639}">
      <dgm:prSet/>
      <dgm:spPr/>
      <dgm:t>
        <a:bodyPr/>
        <a:lstStyle/>
        <a:p>
          <a:endParaRPr lang="mn-MN"/>
        </a:p>
      </dgm:t>
    </dgm:pt>
    <dgm:pt modelId="{B7942F3F-EB60-4FED-A2D3-14957FD6FA91}" type="sibTrans" cxnId="{0076A2DA-E49B-4DE3-87A8-FA89CFD83639}">
      <dgm:prSet/>
      <dgm:spPr/>
      <dgm:t>
        <a:bodyPr/>
        <a:lstStyle/>
        <a:p>
          <a:endParaRPr lang="mn-MN"/>
        </a:p>
      </dgm:t>
    </dgm:pt>
    <dgm:pt modelId="{A6C7F37D-2D6E-43F0-A750-32B65C7974D8}">
      <dgm:prSet phldrT="[Text]" custT="1"/>
      <dgm:spPr/>
      <dgm:t>
        <a:bodyPr/>
        <a:lstStyle/>
        <a:p>
          <a:r>
            <a:rPr lang="mn-MN" sz="4000" b="1" dirty="0"/>
            <a:t>АКТЛАХ ХӨРӨНГӨ</a:t>
          </a:r>
        </a:p>
        <a:p>
          <a:r>
            <a:rPr lang="mn-MN" sz="4000" b="0" dirty="0"/>
            <a:t>Төрийн өмчийн бодлого зохицуулалтын  газрын 2020.12.02-ны А/1/2104 дугаар албан бичгээр </a:t>
          </a:r>
          <a:r>
            <a:rPr lang="mn-MN" sz="4000" b="1" dirty="0">
              <a:solidFill>
                <a:schemeClr val="accent1"/>
              </a:solidFill>
            </a:rPr>
            <a:t>16</a:t>
          </a:r>
          <a:r>
            <a:rPr lang="mn-MN" sz="4000" b="0" dirty="0"/>
            <a:t> нэр төрлийн </a:t>
          </a:r>
          <a:r>
            <a:rPr lang="mn-MN" sz="4000" b="1" dirty="0">
              <a:solidFill>
                <a:schemeClr val="accent1"/>
              </a:solidFill>
            </a:rPr>
            <a:t>10,911.7</a:t>
          </a:r>
          <a:r>
            <a:rPr lang="mn-MN" sz="4000" b="1" dirty="0"/>
            <a:t> </a:t>
          </a:r>
          <a:r>
            <a:rPr lang="mn-MN" sz="4000" b="0" dirty="0"/>
            <a:t>мян.төг-ийн балансыг үнэтэй эд хөрөнгийг актлах зөвшөөрлийн дагуу хөрөнгөөс хассан.</a:t>
          </a:r>
        </a:p>
        <a:p>
          <a:endParaRPr lang="mn-MN" sz="4000" b="0" dirty="0"/>
        </a:p>
      </dgm:t>
    </dgm:pt>
    <dgm:pt modelId="{7CE194DE-F393-40E6-8090-A406561ACE87}" type="parTrans" cxnId="{D5BA5AC8-073B-4E8E-9A44-CB65AF873F1E}">
      <dgm:prSet/>
      <dgm:spPr/>
      <dgm:t>
        <a:bodyPr/>
        <a:lstStyle/>
        <a:p>
          <a:endParaRPr lang="en-US"/>
        </a:p>
      </dgm:t>
    </dgm:pt>
    <dgm:pt modelId="{CAB4AC3E-E7FF-41E7-9AC6-2EE685C440D8}" type="sibTrans" cxnId="{D5BA5AC8-073B-4E8E-9A44-CB65AF873F1E}">
      <dgm:prSet/>
      <dgm:spPr/>
      <dgm:t>
        <a:bodyPr/>
        <a:lstStyle/>
        <a:p>
          <a:endParaRPr lang="en-US"/>
        </a:p>
      </dgm:t>
    </dgm:pt>
    <dgm:pt modelId="{5A7FCCC1-0E4E-41EC-86CB-3ED4623E1DEF}" type="pres">
      <dgm:prSet presAssocID="{156B781A-30E9-4757-9F61-47C8F836C202}" presName="linear" presStyleCnt="0">
        <dgm:presLayoutVars>
          <dgm:dir/>
          <dgm:resizeHandles val="exact"/>
        </dgm:presLayoutVars>
      </dgm:prSet>
      <dgm:spPr/>
    </dgm:pt>
    <dgm:pt modelId="{B8649EC1-464C-4202-8420-61D4725B9D22}" type="pres">
      <dgm:prSet presAssocID="{68884763-A8DC-48AC-9321-3AEDF9B465ED}" presName="comp" presStyleCnt="0"/>
      <dgm:spPr/>
    </dgm:pt>
    <dgm:pt modelId="{1214CE40-942E-46DF-9050-42611EAA6609}" type="pres">
      <dgm:prSet presAssocID="{68884763-A8DC-48AC-9321-3AEDF9B465ED}" presName="box" presStyleLbl="node1" presStyleIdx="0" presStyleCnt="2" custScaleY="358607"/>
      <dgm:spPr/>
    </dgm:pt>
    <dgm:pt modelId="{7ECD1A37-1C48-42D7-AB3E-A491828D0310}" type="pres">
      <dgm:prSet presAssocID="{68884763-A8DC-48AC-9321-3AEDF9B465ED}" presName="img" presStyleLbl="fgImgPlace1" presStyleIdx="0" presStyleCnt="2" custScaleY="27723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50ED96B-8BAA-4B84-B356-A12303648585}" type="pres">
      <dgm:prSet presAssocID="{68884763-A8DC-48AC-9321-3AEDF9B465ED}" presName="text" presStyleLbl="node1" presStyleIdx="0" presStyleCnt="2">
        <dgm:presLayoutVars>
          <dgm:bulletEnabled val="1"/>
        </dgm:presLayoutVars>
      </dgm:prSet>
      <dgm:spPr/>
    </dgm:pt>
    <dgm:pt modelId="{BB906606-754C-4792-9ED8-A296B8E28E32}" type="pres">
      <dgm:prSet presAssocID="{B7942F3F-EB60-4FED-A2D3-14957FD6FA91}" presName="spacer" presStyleCnt="0"/>
      <dgm:spPr/>
    </dgm:pt>
    <dgm:pt modelId="{6CFA91A4-23FD-40A9-8C4E-64E337BF6645}" type="pres">
      <dgm:prSet presAssocID="{A6C7F37D-2D6E-43F0-A750-32B65C7974D8}" presName="comp" presStyleCnt="0"/>
      <dgm:spPr/>
    </dgm:pt>
    <dgm:pt modelId="{AC56CC3C-AB90-4A16-8533-5C09FA356632}" type="pres">
      <dgm:prSet presAssocID="{A6C7F37D-2D6E-43F0-A750-32B65C7974D8}" presName="box" presStyleLbl="node1" presStyleIdx="1" presStyleCnt="2" custScaleY="153621"/>
      <dgm:spPr/>
    </dgm:pt>
    <dgm:pt modelId="{606A6E58-DE27-4638-ABBD-204C5D73CE3B}" type="pres">
      <dgm:prSet presAssocID="{A6C7F37D-2D6E-43F0-A750-32B65C7974D8}" presName="img" presStyleLbl="fgImgPlace1" presStyleIdx="1" presStyleCnt="2"/>
      <dgm:spPr/>
    </dgm:pt>
    <dgm:pt modelId="{CA004150-4471-46A0-ABDD-C86A52DDE8B9}" type="pres">
      <dgm:prSet presAssocID="{A6C7F37D-2D6E-43F0-A750-32B65C7974D8}" presName="text" presStyleLbl="node1" presStyleIdx="1" presStyleCnt="2">
        <dgm:presLayoutVars>
          <dgm:bulletEnabled val="1"/>
        </dgm:presLayoutVars>
      </dgm:prSet>
      <dgm:spPr/>
    </dgm:pt>
  </dgm:ptLst>
  <dgm:cxnLst>
    <dgm:cxn modelId="{CDA51D05-ECDD-40BA-827E-B734E7E92F52}" type="presOf" srcId="{68884763-A8DC-48AC-9321-3AEDF9B465ED}" destId="{550ED96B-8BAA-4B84-B356-A12303648585}" srcOrd="1" destOrd="0" presId="urn:microsoft.com/office/officeart/2005/8/layout/vList4"/>
    <dgm:cxn modelId="{97701676-069E-4284-B510-A9DA4DA2D9AB}" type="presOf" srcId="{A6C7F37D-2D6E-43F0-A750-32B65C7974D8}" destId="{CA004150-4471-46A0-ABDD-C86A52DDE8B9}" srcOrd="1" destOrd="0" presId="urn:microsoft.com/office/officeart/2005/8/layout/vList4"/>
    <dgm:cxn modelId="{E84BE3B3-28EC-4645-B233-A3A6C9C5265C}" type="presOf" srcId="{A6C7F37D-2D6E-43F0-A750-32B65C7974D8}" destId="{AC56CC3C-AB90-4A16-8533-5C09FA356632}" srcOrd="0" destOrd="0" presId="urn:microsoft.com/office/officeart/2005/8/layout/vList4"/>
    <dgm:cxn modelId="{D5BA5AC8-073B-4E8E-9A44-CB65AF873F1E}" srcId="{156B781A-30E9-4757-9F61-47C8F836C202}" destId="{A6C7F37D-2D6E-43F0-A750-32B65C7974D8}" srcOrd="1" destOrd="0" parTransId="{7CE194DE-F393-40E6-8090-A406561ACE87}" sibTransId="{CAB4AC3E-E7FF-41E7-9AC6-2EE685C440D8}"/>
    <dgm:cxn modelId="{AAD298CD-B9FF-42EA-8E88-5D28B6341D4F}" type="presOf" srcId="{156B781A-30E9-4757-9F61-47C8F836C202}" destId="{5A7FCCC1-0E4E-41EC-86CB-3ED4623E1DEF}" srcOrd="0" destOrd="0" presId="urn:microsoft.com/office/officeart/2005/8/layout/vList4"/>
    <dgm:cxn modelId="{0076A2DA-E49B-4DE3-87A8-FA89CFD83639}" srcId="{156B781A-30E9-4757-9F61-47C8F836C202}" destId="{68884763-A8DC-48AC-9321-3AEDF9B465ED}" srcOrd="0" destOrd="0" parTransId="{0279E3FC-E734-47F0-BC06-5A490FFDAACF}" sibTransId="{B7942F3F-EB60-4FED-A2D3-14957FD6FA91}"/>
    <dgm:cxn modelId="{AA6D93E7-5A2C-4059-BD0A-D39BB55C1681}" type="presOf" srcId="{68884763-A8DC-48AC-9321-3AEDF9B465ED}" destId="{1214CE40-942E-46DF-9050-42611EAA6609}" srcOrd="0" destOrd="0" presId="urn:microsoft.com/office/officeart/2005/8/layout/vList4"/>
    <dgm:cxn modelId="{8A667F73-0ACC-474B-9BB8-DEFC50897000}" type="presParOf" srcId="{5A7FCCC1-0E4E-41EC-86CB-3ED4623E1DEF}" destId="{B8649EC1-464C-4202-8420-61D4725B9D22}" srcOrd="0" destOrd="0" presId="urn:microsoft.com/office/officeart/2005/8/layout/vList4"/>
    <dgm:cxn modelId="{3506ADD1-E596-4B5A-9B38-5CCCA6915446}" type="presParOf" srcId="{B8649EC1-464C-4202-8420-61D4725B9D22}" destId="{1214CE40-942E-46DF-9050-42611EAA6609}" srcOrd="0" destOrd="0" presId="urn:microsoft.com/office/officeart/2005/8/layout/vList4"/>
    <dgm:cxn modelId="{B605DAC4-F75D-4949-A869-D5C4CA444032}" type="presParOf" srcId="{B8649EC1-464C-4202-8420-61D4725B9D22}" destId="{7ECD1A37-1C48-42D7-AB3E-A491828D0310}" srcOrd="1" destOrd="0" presId="urn:microsoft.com/office/officeart/2005/8/layout/vList4"/>
    <dgm:cxn modelId="{BB4AD867-C1F5-462D-A512-5532CD3F0DC5}" type="presParOf" srcId="{B8649EC1-464C-4202-8420-61D4725B9D22}" destId="{550ED96B-8BAA-4B84-B356-A12303648585}" srcOrd="2" destOrd="0" presId="urn:microsoft.com/office/officeart/2005/8/layout/vList4"/>
    <dgm:cxn modelId="{BB0A2157-26AF-416C-9D8C-37FFBE0A1F55}" type="presParOf" srcId="{5A7FCCC1-0E4E-41EC-86CB-3ED4623E1DEF}" destId="{BB906606-754C-4792-9ED8-A296B8E28E32}" srcOrd="1" destOrd="0" presId="urn:microsoft.com/office/officeart/2005/8/layout/vList4"/>
    <dgm:cxn modelId="{80C271CB-36AD-4F31-AD47-F45571F805B7}" type="presParOf" srcId="{5A7FCCC1-0E4E-41EC-86CB-3ED4623E1DEF}" destId="{6CFA91A4-23FD-40A9-8C4E-64E337BF6645}" srcOrd="2" destOrd="0" presId="urn:microsoft.com/office/officeart/2005/8/layout/vList4"/>
    <dgm:cxn modelId="{CA2CD5AC-E56A-4EA5-B488-FB47E4F044D0}" type="presParOf" srcId="{6CFA91A4-23FD-40A9-8C4E-64E337BF6645}" destId="{AC56CC3C-AB90-4A16-8533-5C09FA356632}" srcOrd="0" destOrd="0" presId="urn:microsoft.com/office/officeart/2005/8/layout/vList4"/>
    <dgm:cxn modelId="{9F2C78AB-548C-4BBF-86EA-60FA0ED0CCF3}" type="presParOf" srcId="{6CFA91A4-23FD-40A9-8C4E-64E337BF6645}" destId="{606A6E58-DE27-4638-ABBD-204C5D73CE3B}" srcOrd="1" destOrd="0" presId="urn:microsoft.com/office/officeart/2005/8/layout/vList4"/>
    <dgm:cxn modelId="{19074A41-7FEB-46DE-8146-5A7B35988B94}" type="presParOf" srcId="{6CFA91A4-23FD-40A9-8C4E-64E337BF6645}" destId="{CA004150-4471-46A0-ABDD-C86A52DDE8B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F6475C-ECBF-4641-AEAE-6529DDC6A0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n-MN"/>
        </a:p>
      </dgm:t>
    </dgm:pt>
    <dgm:pt modelId="{703011E5-5C01-4D71-ACA9-549F8086F056}">
      <dgm:prSet phldrT="[Text]"/>
      <dgm:spPr/>
      <dgm:t>
        <a:bodyPr/>
        <a:lstStyle/>
        <a:p>
          <a:r>
            <a:rPr lang="mn-MN" dirty="0"/>
            <a:t>Татварын ажилтны өдөр</a:t>
          </a:r>
        </a:p>
      </dgm:t>
    </dgm:pt>
    <dgm:pt modelId="{A62839A3-25E8-4124-8975-E5146B426BBE}" type="parTrans" cxnId="{F8A35F1E-12D7-4122-9599-08E444FF4439}">
      <dgm:prSet/>
      <dgm:spPr/>
      <dgm:t>
        <a:bodyPr/>
        <a:lstStyle/>
        <a:p>
          <a:endParaRPr lang="mn-MN"/>
        </a:p>
      </dgm:t>
    </dgm:pt>
    <dgm:pt modelId="{9B792600-A934-4B8C-B20F-1EC3B369F262}" type="sibTrans" cxnId="{F8A35F1E-12D7-4122-9599-08E444FF4439}">
      <dgm:prSet/>
      <dgm:spPr/>
      <dgm:t>
        <a:bodyPr/>
        <a:lstStyle/>
        <a:p>
          <a:endParaRPr lang="mn-MN"/>
        </a:p>
      </dgm:t>
    </dgm:pt>
    <dgm:pt modelId="{1707A3B9-C152-4CDB-8F0A-5F4C7A79D7AF}">
      <dgm:prSet phldrT="[Text]"/>
      <dgm:spPr/>
      <dgm:t>
        <a:bodyPr/>
        <a:lstStyle/>
        <a:p>
          <a:pPr algn="r"/>
          <a:r>
            <a:rPr lang="mn-MN" b="1" dirty="0"/>
            <a:t>720,000</a:t>
          </a:r>
          <a:r>
            <a:rPr lang="mn-MN" b="0" dirty="0"/>
            <a:t> төгрөг</a:t>
          </a:r>
          <a:endParaRPr lang="mn-MN" dirty="0"/>
        </a:p>
      </dgm:t>
    </dgm:pt>
    <dgm:pt modelId="{50F4CB6A-F9F4-4ADE-87B2-746FEC9FED90}" type="parTrans" cxnId="{125C23E1-C7C4-43A9-818C-3E0F1A17F2D0}">
      <dgm:prSet/>
      <dgm:spPr/>
      <dgm:t>
        <a:bodyPr/>
        <a:lstStyle/>
        <a:p>
          <a:endParaRPr lang="mn-MN"/>
        </a:p>
      </dgm:t>
    </dgm:pt>
    <dgm:pt modelId="{B1F0BC0C-E250-4A04-8B72-A210B96A57B2}" type="sibTrans" cxnId="{125C23E1-C7C4-43A9-818C-3E0F1A17F2D0}">
      <dgm:prSet/>
      <dgm:spPr/>
      <dgm:t>
        <a:bodyPr/>
        <a:lstStyle/>
        <a:p>
          <a:endParaRPr lang="mn-MN"/>
        </a:p>
      </dgm:t>
    </dgm:pt>
    <dgm:pt modelId="{EFF64DE1-9979-462D-A251-D7FBFAE2CB59}">
      <dgm:prSet phldrT="[Text]"/>
      <dgm:spPr/>
      <dgm:t>
        <a:bodyPr/>
        <a:lstStyle/>
        <a:p>
          <a:r>
            <a:rPr lang="mn-MN" dirty="0">
              <a:solidFill>
                <a:schemeClr val="accent2"/>
              </a:solidFill>
            </a:rPr>
            <a:t>24</a:t>
          </a:r>
          <a:r>
            <a:rPr lang="mn-MN" dirty="0"/>
            <a:t> албан хаагчийн төрсөн өдөрт тус бүр </a:t>
          </a:r>
          <a:r>
            <a:rPr lang="mn-MN" dirty="0">
              <a:solidFill>
                <a:schemeClr val="accent2"/>
              </a:solidFill>
            </a:rPr>
            <a:t>30,000</a:t>
          </a:r>
          <a:r>
            <a:rPr lang="mn-MN" dirty="0"/>
            <a:t> төг зарцуулсан. Ковидтой холбоотой 2020 онд </a:t>
          </a:r>
          <a:r>
            <a:rPr lang="mn-MN" dirty="0">
              <a:solidFill>
                <a:schemeClr val="accent2"/>
              </a:solidFill>
            </a:rPr>
            <a:t>6</a:t>
          </a:r>
          <a:r>
            <a:rPr lang="mn-MN" dirty="0"/>
            <a:t> хүний төрсөн өдөрт бэлэг авагдаагүй байна.</a:t>
          </a:r>
        </a:p>
      </dgm:t>
    </dgm:pt>
    <dgm:pt modelId="{ACBB7E3D-FA5A-437B-91C3-24725221ED75}" type="parTrans" cxnId="{DE1C878C-5162-4B0B-9183-6078FCAE62CD}">
      <dgm:prSet/>
      <dgm:spPr/>
      <dgm:t>
        <a:bodyPr/>
        <a:lstStyle/>
        <a:p>
          <a:endParaRPr lang="mn-MN"/>
        </a:p>
      </dgm:t>
    </dgm:pt>
    <dgm:pt modelId="{3A356EB4-F4E6-42C1-9D72-837BF05BB126}" type="sibTrans" cxnId="{DE1C878C-5162-4B0B-9183-6078FCAE62CD}">
      <dgm:prSet/>
      <dgm:spPr/>
      <dgm:t>
        <a:bodyPr/>
        <a:lstStyle/>
        <a:p>
          <a:endParaRPr lang="mn-MN"/>
        </a:p>
      </dgm:t>
    </dgm:pt>
    <dgm:pt modelId="{A37470FD-0A30-42FD-BFED-1A96F3D80549}">
      <dgm:prSet phldrT="[Text]"/>
      <dgm:spPr/>
      <dgm:t>
        <a:bodyPr/>
        <a:lstStyle/>
        <a:p>
          <a:r>
            <a:rPr lang="mn-MN" dirty="0"/>
            <a:t>Эмнэлэг эргэлт</a:t>
          </a:r>
        </a:p>
      </dgm:t>
    </dgm:pt>
    <dgm:pt modelId="{D6FF941A-4318-4F6A-AF35-FDC30597FE97}" type="parTrans" cxnId="{3A51A142-4B4B-4E23-9619-9C375280128B}">
      <dgm:prSet/>
      <dgm:spPr/>
      <dgm:t>
        <a:bodyPr/>
        <a:lstStyle/>
        <a:p>
          <a:endParaRPr lang="mn-MN"/>
        </a:p>
      </dgm:t>
    </dgm:pt>
    <dgm:pt modelId="{B08194AA-CBD9-4E76-B3AD-6550B5C21342}" type="sibTrans" cxnId="{3A51A142-4B4B-4E23-9619-9C375280128B}">
      <dgm:prSet/>
      <dgm:spPr/>
      <dgm:t>
        <a:bodyPr/>
        <a:lstStyle/>
        <a:p>
          <a:endParaRPr lang="mn-MN"/>
        </a:p>
      </dgm:t>
    </dgm:pt>
    <dgm:pt modelId="{1C69F21D-2668-45FA-A899-F1F7B40C5A4C}">
      <dgm:prSet phldrT="[Text]"/>
      <dgm:spPr/>
      <dgm:t>
        <a:bodyPr/>
        <a:lstStyle/>
        <a:p>
          <a:pPr algn="r"/>
          <a:r>
            <a:rPr lang="mn-MN" b="1" dirty="0"/>
            <a:t>520,000</a:t>
          </a:r>
          <a:r>
            <a:rPr lang="mn-MN" dirty="0"/>
            <a:t> төгрөг</a:t>
          </a:r>
        </a:p>
      </dgm:t>
    </dgm:pt>
    <dgm:pt modelId="{1CB5FF26-CE8F-47FE-9664-1F6CCE0C5EAF}" type="parTrans" cxnId="{B225D160-E7E0-4FA9-BCD2-118F3B403077}">
      <dgm:prSet/>
      <dgm:spPr/>
      <dgm:t>
        <a:bodyPr/>
        <a:lstStyle/>
        <a:p>
          <a:endParaRPr lang="mn-MN"/>
        </a:p>
      </dgm:t>
    </dgm:pt>
    <dgm:pt modelId="{A6CBA05C-9DEE-4E22-988C-EB338EE043C8}" type="sibTrans" cxnId="{B225D160-E7E0-4FA9-BCD2-118F3B403077}">
      <dgm:prSet/>
      <dgm:spPr/>
      <dgm:t>
        <a:bodyPr/>
        <a:lstStyle/>
        <a:p>
          <a:endParaRPr lang="mn-MN"/>
        </a:p>
      </dgm:t>
    </dgm:pt>
    <dgm:pt modelId="{2AA00E8C-5088-44F9-9E7D-ABB56EDFFE6B}">
      <dgm:prSet phldrT="[Text]"/>
      <dgm:spPr/>
      <dgm:t>
        <a:bodyPr/>
        <a:lstStyle/>
        <a:p>
          <a:pPr algn="l"/>
          <a:r>
            <a:rPr lang="mn-MN" dirty="0">
              <a:solidFill>
                <a:schemeClr val="accent2"/>
              </a:solidFill>
            </a:rPr>
            <a:t>17</a:t>
          </a:r>
          <a:r>
            <a:rPr lang="mn-MN" dirty="0"/>
            <a:t>  ажилтан, ахмад ажилтныг эмнэлэгт хэвтэж эмчүүлэхэд нэг бүрт </a:t>
          </a:r>
          <a:r>
            <a:rPr lang="mn-MN" dirty="0">
              <a:solidFill>
                <a:schemeClr val="accent2"/>
              </a:solidFill>
            </a:rPr>
            <a:t>30,000</a:t>
          </a:r>
          <a:r>
            <a:rPr lang="mn-MN" dirty="0"/>
            <a:t> төгрөгөөр тооцон эргэсэн.</a:t>
          </a:r>
        </a:p>
      </dgm:t>
    </dgm:pt>
    <dgm:pt modelId="{BEE947C3-E351-4090-9FF9-3DD1CFCD7632}" type="parTrans" cxnId="{D0DC561B-E802-4383-96FD-89A63F2FC782}">
      <dgm:prSet/>
      <dgm:spPr/>
      <dgm:t>
        <a:bodyPr/>
        <a:lstStyle/>
        <a:p>
          <a:endParaRPr lang="mn-MN"/>
        </a:p>
      </dgm:t>
    </dgm:pt>
    <dgm:pt modelId="{D3D97223-CB52-4B09-BC4A-6440CD00BFEF}" type="sibTrans" cxnId="{D0DC561B-E802-4383-96FD-89A63F2FC782}">
      <dgm:prSet/>
      <dgm:spPr/>
      <dgm:t>
        <a:bodyPr/>
        <a:lstStyle/>
        <a:p>
          <a:endParaRPr lang="mn-MN"/>
        </a:p>
      </dgm:t>
    </dgm:pt>
    <dgm:pt modelId="{4408EDAA-F3AB-4611-AE2E-064C0C532750}">
      <dgm:prSet phldrT="[Text]"/>
      <dgm:spPr/>
      <dgm:t>
        <a:bodyPr/>
        <a:lstStyle/>
        <a:p>
          <a:pPr algn="l"/>
          <a:r>
            <a:rPr lang="mn-MN" dirty="0"/>
            <a:t>Шинэ хүүхэд</a:t>
          </a:r>
        </a:p>
      </dgm:t>
    </dgm:pt>
    <dgm:pt modelId="{4730A2C1-101A-461F-BA5F-68D8D953513F}" type="parTrans" cxnId="{DCAD374B-540A-41BE-AA1D-BA3E9EACDBBA}">
      <dgm:prSet/>
      <dgm:spPr/>
      <dgm:t>
        <a:bodyPr/>
        <a:lstStyle/>
        <a:p>
          <a:endParaRPr lang="mn-MN"/>
        </a:p>
      </dgm:t>
    </dgm:pt>
    <dgm:pt modelId="{130CC6A4-ED3E-4725-A448-CACDD8219624}" type="sibTrans" cxnId="{DCAD374B-540A-41BE-AA1D-BA3E9EACDBBA}">
      <dgm:prSet/>
      <dgm:spPr/>
      <dgm:t>
        <a:bodyPr/>
        <a:lstStyle/>
        <a:p>
          <a:endParaRPr lang="mn-MN"/>
        </a:p>
      </dgm:t>
    </dgm:pt>
    <dgm:pt modelId="{8A01BC76-64D3-412E-B7A1-93CC8D20FC15}">
      <dgm:prSet phldrT="[Text]"/>
      <dgm:spPr/>
      <dgm:t>
        <a:bodyPr/>
        <a:lstStyle/>
        <a:p>
          <a:pPr algn="r"/>
          <a:r>
            <a:rPr lang="mn-MN" b="1" dirty="0"/>
            <a:t>400,000</a:t>
          </a:r>
          <a:r>
            <a:rPr lang="mn-MN" dirty="0"/>
            <a:t> төгрөг</a:t>
          </a:r>
        </a:p>
      </dgm:t>
    </dgm:pt>
    <dgm:pt modelId="{98C9E6A0-52B0-4C08-A30A-AEF3C549AF6B}" type="parTrans" cxnId="{4D8F141C-CDA3-4B54-8FE7-47825584963D}">
      <dgm:prSet/>
      <dgm:spPr/>
      <dgm:t>
        <a:bodyPr/>
        <a:lstStyle/>
        <a:p>
          <a:endParaRPr lang="mn-MN"/>
        </a:p>
      </dgm:t>
    </dgm:pt>
    <dgm:pt modelId="{BDE12A0D-D4C2-4B04-9F0E-FF5E57D9CBEE}" type="sibTrans" cxnId="{4D8F141C-CDA3-4B54-8FE7-47825584963D}">
      <dgm:prSet/>
      <dgm:spPr/>
      <dgm:t>
        <a:bodyPr/>
        <a:lstStyle/>
        <a:p>
          <a:endParaRPr lang="mn-MN"/>
        </a:p>
      </dgm:t>
    </dgm:pt>
    <dgm:pt modelId="{8D0FE383-7720-4E06-844F-13FA6B072A72}">
      <dgm:prSet phldrT="[Text]"/>
      <dgm:spPr/>
      <dgm:t>
        <a:bodyPr/>
        <a:lstStyle/>
        <a:p>
          <a:pPr algn="l"/>
          <a:r>
            <a:rPr lang="mn-MN" dirty="0">
              <a:solidFill>
                <a:schemeClr val="accent2"/>
              </a:solidFill>
            </a:rPr>
            <a:t>Т.Ботагөз, О.Хаш-Эрдэнэ </a:t>
          </a:r>
          <a:r>
            <a:rPr lang="mn-MN" dirty="0"/>
            <a:t>нар шинэ хүүхэдтэй болсонд баяр хүргэж, эргэв.</a:t>
          </a:r>
        </a:p>
      </dgm:t>
    </dgm:pt>
    <dgm:pt modelId="{B3F01575-2EAD-4256-B785-D5917E777790}" type="parTrans" cxnId="{AE847003-8026-416B-A80E-52DC9D5238A6}">
      <dgm:prSet/>
      <dgm:spPr/>
      <dgm:t>
        <a:bodyPr/>
        <a:lstStyle/>
        <a:p>
          <a:endParaRPr lang="mn-MN"/>
        </a:p>
      </dgm:t>
    </dgm:pt>
    <dgm:pt modelId="{9FA3A007-36D5-404D-80DE-5B8BFE390235}" type="sibTrans" cxnId="{AE847003-8026-416B-A80E-52DC9D5238A6}">
      <dgm:prSet/>
      <dgm:spPr/>
      <dgm:t>
        <a:bodyPr/>
        <a:lstStyle/>
        <a:p>
          <a:endParaRPr lang="mn-MN"/>
        </a:p>
      </dgm:t>
    </dgm:pt>
    <dgm:pt modelId="{2C308387-DCBD-4B0B-8ED1-F20CB988DB3B}">
      <dgm:prSet phldrT="[Text]"/>
      <dgm:spPr/>
      <dgm:t>
        <a:bodyPr/>
        <a:lstStyle/>
        <a:p>
          <a:pPr algn="r"/>
          <a:r>
            <a:rPr lang="en-US" b="1" i="0" u="none" dirty="0"/>
            <a:t>1,</a:t>
          </a:r>
          <a:r>
            <a:rPr lang="mn-MN" b="1" i="0" u="none" dirty="0"/>
            <a:t>776</a:t>
          </a:r>
          <a:r>
            <a:rPr lang="en-US" b="1" i="0" u="none" dirty="0"/>
            <a:t>,600.00</a:t>
          </a:r>
          <a:r>
            <a:rPr lang="en-US" b="0" i="0" u="none" dirty="0"/>
            <a:t> </a:t>
          </a:r>
          <a:r>
            <a:rPr lang="mn-MN" dirty="0"/>
            <a:t> төгрөг</a:t>
          </a:r>
        </a:p>
      </dgm:t>
    </dgm:pt>
    <dgm:pt modelId="{931534D7-01F5-480D-8A89-C4EC4DE5FF53}" type="sibTrans" cxnId="{DAE10FC1-9691-4C50-BA24-C5C1C77CA6B8}">
      <dgm:prSet/>
      <dgm:spPr/>
      <dgm:t>
        <a:bodyPr/>
        <a:lstStyle/>
        <a:p>
          <a:endParaRPr lang="mn-MN"/>
        </a:p>
      </dgm:t>
    </dgm:pt>
    <dgm:pt modelId="{323B6AE3-394A-4024-B8AD-22933EDCFF83}" type="parTrans" cxnId="{DAE10FC1-9691-4C50-BA24-C5C1C77CA6B8}">
      <dgm:prSet/>
      <dgm:spPr/>
      <dgm:t>
        <a:bodyPr/>
        <a:lstStyle/>
        <a:p>
          <a:endParaRPr lang="mn-MN"/>
        </a:p>
      </dgm:t>
    </dgm:pt>
    <dgm:pt modelId="{7BB45647-E7C9-4FCC-8243-2BC03A7B7EA1}">
      <dgm:prSet phldrT="[Text]"/>
      <dgm:spPr/>
      <dgm:t>
        <a:bodyPr/>
        <a:lstStyle/>
        <a:p>
          <a:r>
            <a:rPr lang="mn-MN" dirty="0"/>
            <a:t>Төрсөн өдөр</a:t>
          </a:r>
        </a:p>
      </dgm:t>
    </dgm:pt>
    <dgm:pt modelId="{9DE56580-156D-4AA3-A137-22C6C97D534B}" type="sibTrans" cxnId="{5C89B341-DF7B-4A0D-AC20-CF29F660F396}">
      <dgm:prSet/>
      <dgm:spPr/>
      <dgm:t>
        <a:bodyPr/>
        <a:lstStyle/>
        <a:p>
          <a:endParaRPr lang="mn-MN"/>
        </a:p>
      </dgm:t>
    </dgm:pt>
    <dgm:pt modelId="{B152044F-BFEA-4E57-B09B-EAFEAAC921FB}" type="parTrans" cxnId="{5C89B341-DF7B-4A0D-AC20-CF29F660F396}">
      <dgm:prSet/>
      <dgm:spPr/>
      <dgm:t>
        <a:bodyPr/>
        <a:lstStyle/>
        <a:p>
          <a:endParaRPr lang="mn-MN"/>
        </a:p>
      </dgm:t>
    </dgm:pt>
    <dgm:pt modelId="{7795A263-DFB4-473A-886F-0C7D7EFC5EDE}">
      <dgm:prSet phldrT="[Text]"/>
      <dgm:spPr/>
      <dgm:t>
        <a:bodyPr/>
        <a:lstStyle/>
        <a:p>
          <a:pPr algn="l"/>
          <a:r>
            <a:rPr lang="mn-MN" dirty="0"/>
            <a:t>Шилжүүлэг, данс хөтөлсөн</a:t>
          </a:r>
        </a:p>
      </dgm:t>
    </dgm:pt>
    <dgm:pt modelId="{3B6742EA-9B27-49E6-B8D7-A1A0D6EA3F63}" type="parTrans" cxnId="{6B3D5AE6-31EF-4AA3-B978-716AECBE9AE9}">
      <dgm:prSet/>
      <dgm:spPr/>
      <dgm:t>
        <a:bodyPr/>
        <a:lstStyle/>
        <a:p>
          <a:endParaRPr lang="en-US"/>
        </a:p>
      </dgm:t>
    </dgm:pt>
    <dgm:pt modelId="{D0E81B02-F626-4CE3-8A8C-BFA0A41E8738}" type="sibTrans" cxnId="{6B3D5AE6-31EF-4AA3-B978-716AECBE9AE9}">
      <dgm:prSet/>
      <dgm:spPr/>
      <dgm:t>
        <a:bodyPr/>
        <a:lstStyle/>
        <a:p>
          <a:endParaRPr lang="en-US"/>
        </a:p>
      </dgm:t>
    </dgm:pt>
    <dgm:pt modelId="{8022D037-4E14-43EC-BBA6-8A4EA8A68D45}">
      <dgm:prSet phldrT="[Text]"/>
      <dgm:spPr/>
      <dgm:t>
        <a:bodyPr/>
        <a:lstStyle/>
        <a:p>
          <a:pPr algn="l"/>
          <a:r>
            <a:rPr lang="mn-MN" dirty="0"/>
            <a:t>Банкны шилжүүлэг, данс хөтөлсний хураамж, татвар</a:t>
          </a:r>
        </a:p>
      </dgm:t>
    </dgm:pt>
    <dgm:pt modelId="{5B2AD27A-2679-493E-9048-66169B254455}" type="parTrans" cxnId="{EE32D1EF-F202-41FC-98F9-475F11D07664}">
      <dgm:prSet/>
      <dgm:spPr/>
      <dgm:t>
        <a:bodyPr/>
        <a:lstStyle/>
        <a:p>
          <a:endParaRPr lang="en-US"/>
        </a:p>
      </dgm:t>
    </dgm:pt>
    <dgm:pt modelId="{1F894BD2-CE45-4681-879D-2252AB05ABD1}" type="sibTrans" cxnId="{EE32D1EF-F202-41FC-98F9-475F11D07664}">
      <dgm:prSet/>
      <dgm:spPr/>
      <dgm:t>
        <a:bodyPr/>
        <a:lstStyle/>
        <a:p>
          <a:endParaRPr lang="en-US"/>
        </a:p>
      </dgm:t>
    </dgm:pt>
    <dgm:pt modelId="{11A14F02-3CE7-4BFF-B90E-994CD56C8D45}">
      <dgm:prSet phldrT="[Text]"/>
      <dgm:spPr/>
      <dgm:t>
        <a:bodyPr/>
        <a:lstStyle/>
        <a:p>
          <a:pPr algn="r"/>
          <a:r>
            <a:rPr lang="mn-MN" b="1" dirty="0"/>
            <a:t>10,367.39</a:t>
          </a:r>
          <a:r>
            <a:rPr lang="mn-MN" dirty="0"/>
            <a:t> төгрөг</a:t>
          </a:r>
        </a:p>
      </dgm:t>
    </dgm:pt>
    <dgm:pt modelId="{DC1A1E56-D53D-494A-861D-8953B4515EF8}" type="parTrans" cxnId="{ADE2E7D2-CA50-4579-A952-4E0B05561EFA}">
      <dgm:prSet/>
      <dgm:spPr/>
      <dgm:t>
        <a:bodyPr/>
        <a:lstStyle/>
        <a:p>
          <a:endParaRPr lang="en-US"/>
        </a:p>
      </dgm:t>
    </dgm:pt>
    <dgm:pt modelId="{91FB08FE-0CB5-47F5-A6E9-0D3686C752F6}" type="sibTrans" cxnId="{ADE2E7D2-CA50-4579-A952-4E0B05561EFA}">
      <dgm:prSet/>
      <dgm:spPr/>
      <dgm:t>
        <a:bodyPr/>
        <a:lstStyle/>
        <a:p>
          <a:endParaRPr lang="en-US"/>
        </a:p>
      </dgm:t>
    </dgm:pt>
    <dgm:pt modelId="{18C401FD-364B-4153-B689-90FA1DCE00F8}">
      <dgm:prSet phldrT="[Text]"/>
      <dgm:spPr/>
      <dgm:t>
        <a:bodyPr/>
        <a:lstStyle/>
        <a:p>
          <a:pPr algn="l"/>
          <a:r>
            <a:rPr lang="mn-MN" dirty="0"/>
            <a:t>Бэлэг дурсгал/Үнэмлэхний хавтас/-</a:t>
          </a:r>
          <a:r>
            <a:rPr lang="mn-MN" dirty="0">
              <a:solidFill>
                <a:schemeClr val="accent2"/>
              </a:solidFill>
            </a:rPr>
            <a:t>410,000.00</a:t>
          </a:r>
        </a:p>
      </dgm:t>
    </dgm:pt>
    <dgm:pt modelId="{E0683809-2025-4002-BCD9-0083573CE587}" type="parTrans" cxnId="{2A5BA61A-14F5-4AD1-A8B9-B8DA4E04F839}">
      <dgm:prSet/>
      <dgm:spPr/>
      <dgm:t>
        <a:bodyPr/>
        <a:lstStyle/>
        <a:p>
          <a:endParaRPr lang="en-US"/>
        </a:p>
      </dgm:t>
    </dgm:pt>
    <dgm:pt modelId="{7E7FB776-A7C2-4D0D-90B3-60DF22E5CE65}" type="sibTrans" cxnId="{2A5BA61A-14F5-4AD1-A8B9-B8DA4E04F839}">
      <dgm:prSet/>
      <dgm:spPr/>
      <dgm:t>
        <a:bodyPr/>
        <a:lstStyle/>
        <a:p>
          <a:endParaRPr lang="en-US"/>
        </a:p>
      </dgm:t>
    </dgm:pt>
    <dgm:pt modelId="{CE2FD15A-E4B0-4F92-BB21-A9BB7FDF4AAE}">
      <dgm:prSet phldrT="[Text]"/>
      <dgm:spPr/>
      <dgm:t>
        <a:bodyPr/>
        <a:lstStyle/>
        <a:p>
          <a:pPr algn="l"/>
          <a:r>
            <a:rPr lang="mn-MN" dirty="0"/>
            <a:t>Тэмцээн уралдааны шагнал – </a:t>
          </a:r>
          <a:r>
            <a:rPr lang="mn-MN" dirty="0">
              <a:solidFill>
                <a:schemeClr val="accent2"/>
              </a:solidFill>
            </a:rPr>
            <a:t>150,000.00</a:t>
          </a:r>
        </a:p>
      </dgm:t>
    </dgm:pt>
    <dgm:pt modelId="{34E829F8-703E-4C9C-B24F-F7AD5EC28D3A}" type="parTrans" cxnId="{8B4EE4E4-5BE8-40EE-A650-D9ECC9469C24}">
      <dgm:prSet/>
      <dgm:spPr/>
      <dgm:t>
        <a:bodyPr/>
        <a:lstStyle/>
        <a:p>
          <a:endParaRPr lang="en-US"/>
        </a:p>
      </dgm:t>
    </dgm:pt>
    <dgm:pt modelId="{D5425AB0-21F7-4C2D-BD9A-F702913EDDDF}" type="sibTrans" cxnId="{8B4EE4E4-5BE8-40EE-A650-D9ECC9469C24}">
      <dgm:prSet/>
      <dgm:spPr/>
      <dgm:t>
        <a:bodyPr/>
        <a:lstStyle/>
        <a:p>
          <a:endParaRPr lang="en-US"/>
        </a:p>
      </dgm:t>
    </dgm:pt>
    <dgm:pt modelId="{BEFF318B-9AF7-4E76-9FDB-45BBBA55F4CF}">
      <dgm:prSet phldrT="[Text]"/>
      <dgm:spPr/>
      <dgm:t>
        <a:bodyPr/>
        <a:lstStyle/>
        <a:p>
          <a:pPr algn="l"/>
          <a:r>
            <a:rPr lang="mn-MN" dirty="0"/>
            <a:t>Хүлээн авалт, байр, хоол – </a:t>
          </a:r>
          <a:r>
            <a:rPr lang="mn-MN" dirty="0">
              <a:solidFill>
                <a:schemeClr val="accent2"/>
              </a:solidFill>
            </a:rPr>
            <a:t>1,216,600.00</a:t>
          </a:r>
        </a:p>
      </dgm:t>
    </dgm:pt>
    <dgm:pt modelId="{2FDFFFF8-CB89-4026-B8EB-BA3119425A38}" type="parTrans" cxnId="{853BDF82-F4B2-4111-848F-608782991B3C}">
      <dgm:prSet/>
      <dgm:spPr/>
      <dgm:t>
        <a:bodyPr/>
        <a:lstStyle/>
        <a:p>
          <a:endParaRPr lang="en-US"/>
        </a:p>
      </dgm:t>
    </dgm:pt>
    <dgm:pt modelId="{4AB1A7AD-CF43-49E7-A7C1-7026370F66E7}" type="sibTrans" cxnId="{853BDF82-F4B2-4111-848F-608782991B3C}">
      <dgm:prSet/>
      <dgm:spPr/>
      <dgm:t>
        <a:bodyPr/>
        <a:lstStyle/>
        <a:p>
          <a:endParaRPr lang="en-US"/>
        </a:p>
      </dgm:t>
    </dgm:pt>
    <dgm:pt modelId="{D8CE3BA3-297B-4BD9-A660-8198ECE2758E}" type="pres">
      <dgm:prSet presAssocID="{9FF6475C-ECBF-4641-AEAE-6529DDC6A06F}" presName="linear" presStyleCnt="0">
        <dgm:presLayoutVars>
          <dgm:animLvl val="lvl"/>
          <dgm:resizeHandles val="exact"/>
        </dgm:presLayoutVars>
      </dgm:prSet>
      <dgm:spPr/>
    </dgm:pt>
    <dgm:pt modelId="{02546BC5-A61B-434C-A76D-18E804A0FE58}" type="pres">
      <dgm:prSet presAssocID="{703011E5-5C01-4D71-ACA9-549F8086F05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8CB91A-A5AB-43E1-9404-09BE919576CD}" type="pres">
      <dgm:prSet presAssocID="{703011E5-5C01-4D71-ACA9-549F8086F056}" presName="childText" presStyleLbl="revTx" presStyleIdx="0" presStyleCnt="5">
        <dgm:presLayoutVars>
          <dgm:bulletEnabled val="1"/>
        </dgm:presLayoutVars>
      </dgm:prSet>
      <dgm:spPr/>
    </dgm:pt>
    <dgm:pt modelId="{5B07FDE8-C070-4B80-9C1B-52DFC6E819A3}" type="pres">
      <dgm:prSet presAssocID="{7BB45647-E7C9-4FCC-8243-2BC03A7B7E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34DD0AC-66BF-4630-AF42-C8973F56FEE8}" type="pres">
      <dgm:prSet presAssocID="{7BB45647-E7C9-4FCC-8243-2BC03A7B7EA1}" presName="childText" presStyleLbl="revTx" presStyleIdx="1" presStyleCnt="5">
        <dgm:presLayoutVars>
          <dgm:bulletEnabled val="1"/>
        </dgm:presLayoutVars>
      </dgm:prSet>
      <dgm:spPr/>
    </dgm:pt>
    <dgm:pt modelId="{547D9CD7-B09D-449F-B57E-403CD816AB36}" type="pres">
      <dgm:prSet presAssocID="{A37470FD-0A30-42FD-BFED-1A96F3D8054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6B4474-1E1B-4CBB-8D44-6F2EB437FCC9}" type="pres">
      <dgm:prSet presAssocID="{A37470FD-0A30-42FD-BFED-1A96F3D80549}" presName="childText" presStyleLbl="revTx" presStyleIdx="2" presStyleCnt="5">
        <dgm:presLayoutVars>
          <dgm:bulletEnabled val="1"/>
        </dgm:presLayoutVars>
      </dgm:prSet>
      <dgm:spPr/>
    </dgm:pt>
    <dgm:pt modelId="{6E3B3806-400C-467F-8BFB-EFE5D61E31EE}" type="pres">
      <dgm:prSet presAssocID="{4408EDAA-F3AB-4611-AE2E-064C0C53275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6A8552-9A49-49B5-A66B-5E4A3B3E830B}" type="pres">
      <dgm:prSet presAssocID="{4408EDAA-F3AB-4611-AE2E-064C0C532750}" presName="childText" presStyleLbl="revTx" presStyleIdx="3" presStyleCnt="5">
        <dgm:presLayoutVars>
          <dgm:bulletEnabled val="1"/>
        </dgm:presLayoutVars>
      </dgm:prSet>
      <dgm:spPr/>
    </dgm:pt>
    <dgm:pt modelId="{111A4B91-84B1-4431-83F0-9CF5A222117C}" type="pres">
      <dgm:prSet presAssocID="{7795A263-DFB4-473A-886F-0C7D7EFC5ED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ED63239-9198-4416-BF9D-6EDC28706050}" type="pres">
      <dgm:prSet presAssocID="{7795A263-DFB4-473A-886F-0C7D7EFC5EDE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AE847003-8026-416B-A80E-52DC9D5238A6}" srcId="{4408EDAA-F3AB-4611-AE2E-064C0C532750}" destId="{8D0FE383-7720-4E06-844F-13FA6B072A72}" srcOrd="1" destOrd="0" parTransId="{B3F01575-2EAD-4256-B785-D5917E777790}" sibTransId="{9FA3A007-36D5-404D-80DE-5B8BFE390235}"/>
    <dgm:cxn modelId="{2A5BA61A-14F5-4AD1-A8B9-B8DA4E04F839}" srcId="{703011E5-5C01-4D71-ACA9-549F8086F056}" destId="{18C401FD-364B-4153-B689-90FA1DCE00F8}" srcOrd="1" destOrd="0" parTransId="{E0683809-2025-4002-BCD9-0083573CE587}" sibTransId="{7E7FB776-A7C2-4D0D-90B3-60DF22E5CE65}"/>
    <dgm:cxn modelId="{D0DC561B-E802-4383-96FD-89A63F2FC782}" srcId="{A37470FD-0A30-42FD-BFED-1A96F3D80549}" destId="{2AA00E8C-5088-44F9-9E7D-ABB56EDFFE6B}" srcOrd="1" destOrd="0" parTransId="{BEE947C3-E351-4090-9FF9-3DD1CFCD7632}" sibTransId="{D3D97223-CB52-4B09-BC4A-6440CD00BFEF}"/>
    <dgm:cxn modelId="{4D8F141C-CDA3-4B54-8FE7-47825584963D}" srcId="{4408EDAA-F3AB-4611-AE2E-064C0C532750}" destId="{8A01BC76-64D3-412E-B7A1-93CC8D20FC15}" srcOrd="0" destOrd="0" parTransId="{98C9E6A0-52B0-4C08-A30A-AEF3C549AF6B}" sibTransId="{BDE12A0D-D4C2-4B04-9F0E-FF5E57D9CBEE}"/>
    <dgm:cxn modelId="{F8A35F1E-12D7-4122-9599-08E444FF4439}" srcId="{9FF6475C-ECBF-4641-AEAE-6529DDC6A06F}" destId="{703011E5-5C01-4D71-ACA9-549F8086F056}" srcOrd="0" destOrd="0" parTransId="{A62839A3-25E8-4124-8975-E5146B426BBE}" sibTransId="{9B792600-A934-4B8C-B20F-1EC3B369F262}"/>
    <dgm:cxn modelId="{8999FB2C-D1C6-4924-9FCC-05BD581747A6}" type="presOf" srcId="{EFF64DE1-9979-462D-A251-D7FBFAE2CB59}" destId="{934DD0AC-66BF-4630-AF42-C8973F56FEE8}" srcOrd="0" destOrd="1" presId="urn:microsoft.com/office/officeart/2005/8/layout/vList2"/>
    <dgm:cxn modelId="{F9D6F935-DEC2-4E9E-97A2-9202D9769525}" type="presOf" srcId="{4408EDAA-F3AB-4611-AE2E-064C0C532750}" destId="{6E3B3806-400C-467F-8BFB-EFE5D61E31EE}" srcOrd="0" destOrd="0" presId="urn:microsoft.com/office/officeart/2005/8/layout/vList2"/>
    <dgm:cxn modelId="{8CCAA33A-0351-419E-97C1-8186A608343C}" type="presOf" srcId="{1707A3B9-C152-4CDB-8F0A-5F4C7A79D7AF}" destId="{934DD0AC-66BF-4630-AF42-C8973F56FEE8}" srcOrd="0" destOrd="0" presId="urn:microsoft.com/office/officeart/2005/8/layout/vList2"/>
    <dgm:cxn modelId="{3AE26C3F-EAD3-40BC-B8F4-307716EB7CAB}" type="presOf" srcId="{BEFF318B-9AF7-4E76-9FDB-45BBBA55F4CF}" destId="{E88CB91A-A5AB-43E1-9404-09BE919576CD}" srcOrd="0" destOrd="3" presId="urn:microsoft.com/office/officeart/2005/8/layout/vList2"/>
    <dgm:cxn modelId="{B225D160-E7E0-4FA9-BCD2-118F3B403077}" srcId="{A37470FD-0A30-42FD-BFED-1A96F3D80549}" destId="{1C69F21D-2668-45FA-A899-F1F7B40C5A4C}" srcOrd="0" destOrd="0" parTransId="{1CB5FF26-CE8F-47FE-9664-1F6CCE0C5EAF}" sibTransId="{A6CBA05C-9DEE-4E22-988C-EB338EE043C8}"/>
    <dgm:cxn modelId="{09326C41-25CD-4B49-9107-B383718F043A}" type="presOf" srcId="{703011E5-5C01-4D71-ACA9-549F8086F056}" destId="{02546BC5-A61B-434C-A76D-18E804A0FE58}" srcOrd="0" destOrd="0" presId="urn:microsoft.com/office/officeart/2005/8/layout/vList2"/>
    <dgm:cxn modelId="{5C89B341-DF7B-4A0D-AC20-CF29F660F396}" srcId="{9FF6475C-ECBF-4641-AEAE-6529DDC6A06F}" destId="{7BB45647-E7C9-4FCC-8243-2BC03A7B7EA1}" srcOrd="1" destOrd="0" parTransId="{B152044F-BFEA-4E57-B09B-EAFEAAC921FB}" sibTransId="{9DE56580-156D-4AA3-A137-22C6C97D534B}"/>
    <dgm:cxn modelId="{3A51A142-4B4B-4E23-9619-9C375280128B}" srcId="{9FF6475C-ECBF-4641-AEAE-6529DDC6A06F}" destId="{A37470FD-0A30-42FD-BFED-1A96F3D80549}" srcOrd="2" destOrd="0" parTransId="{D6FF941A-4318-4F6A-AF35-FDC30597FE97}" sibTransId="{B08194AA-CBD9-4E76-B3AD-6550B5C21342}"/>
    <dgm:cxn modelId="{E2D5EC69-F488-4D0D-8728-CAFB82F93B00}" type="presOf" srcId="{18C401FD-364B-4153-B689-90FA1DCE00F8}" destId="{E88CB91A-A5AB-43E1-9404-09BE919576CD}" srcOrd="0" destOrd="1" presId="urn:microsoft.com/office/officeart/2005/8/layout/vList2"/>
    <dgm:cxn modelId="{DCAD374B-540A-41BE-AA1D-BA3E9EACDBBA}" srcId="{9FF6475C-ECBF-4641-AEAE-6529DDC6A06F}" destId="{4408EDAA-F3AB-4611-AE2E-064C0C532750}" srcOrd="3" destOrd="0" parTransId="{4730A2C1-101A-461F-BA5F-68D8D953513F}" sibTransId="{130CC6A4-ED3E-4725-A448-CACDD8219624}"/>
    <dgm:cxn modelId="{3EF8E858-7058-4382-B75C-A2C894874DBB}" type="presOf" srcId="{A37470FD-0A30-42FD-BFED-1A96F3D80549}" destId="{547D9CD7-B09D-449F-B57E-403CD816AB36}" srcOrd="0" destOrd="0" presId="urn:microsoft.com/office/officeart/2005/8/layout/vList2"/>
    <dgm:cxn modelId="{F0A6AE5A-6666-4080-AB66-504D3D630AEC}" type="presOf" srcId="{2AA00E8C-5088-44F9-9E7D-ABB56EDFFE6B}" destId="{826B4474-1E1B-4CBB-8D44-6F2EB437FCC9}" srcOrd="0" destOrd="1" presId="urn:microsoft.com/office/officeart/2005/8/layout/vList2"/>
    <dgm:cxn modelId="{853BDF82-F4B2-4111-848F-608782991B3C}" srcId="{703011E5-5C01-4D71-ACA9-549F8086F056}" destId="{BEFF318B-9AF7-4E76-9FDB-45BBBA55F4CF}" srcOrd="3" destOrd="0" parTransId="{2FDFFFF8-CB89-4026-B8EB-BA3119425A38}" sibTransId="{4AB1A7AD-CF43-49E7-A7C1-7026370F66E7}"/>
    <dgm:cxn modelId="{9B06498C-3670-47E7-9670-5C197FCE45F1}" type="presOf" srcId="{8A01BC76-64D3-412E-B7A1-93CC8D20FC15}" destId="{A76A8552-9A49-49B5-A66B-5E4A3B3E830B}" srcOrd="0" destOrd="0" presId="urn:microsoft.com/office/officeart/2005/8/layout/vList2"/>
    <dgm:cxn modelId="{DE1C878C-5162-4B0B-9183-6078FCAE62CD}" srcId="{7BB45647-E7C9-4FCC-8243-2BC03A7B7EA1}" destId="{EFF64DE1-9979-462D-A251-D7FBFAE2CB59}" srcOrd="1" destOrd="0" parTransId="{ACBB7E3D-FA5A-437B-91C3-24725221ED75}" sibTransId="{3A356EB4-F4E6-42C1-9D72-837BF05BB126}"/>
    <dgm:cxn modelId="{124AF796-D1FE-424A-883F-E343873ABCEB}" type="presOf" srcId="{7795A263-DFB4-473A-886F-0C7D7EFC5EDE}" destId="{111A4B91-84B1-4431-83F0-9CF5A222117C}" srcOrd="0" destOrd="0" presId="urn:microsoft.com/office/officeart/2005/8/layout/vList2"/>
    <dgm:cxn modelId="{7404E1A2-6934-45FC-A078-1B8A910A803C}" type="presOf" srcId="{2C308387-DCBD-4B0B-8ED1-F20CB988DB3B}" destId="{E88CB91A-A5AB-43E1-9404-09BE919576CD}" srcOrd="0" destOrd="0" presId="urn:microsoft.com/office/officeart/2005/8/layout/vList2"/>
    <dgm:cxn modelId="{6A3F79A4-93B9-433D-AC45-1AC9C8FB83A4}" type="presOf" srcId="{CE2FD15A-E4B0-4F92-BB21-A9BB7FDF4AAE}" destId="{E88CB91A-A5AB-43E1-9404-09BE919576CD}" srcOrd="0" destOrd="2" presId="urn:microsoft.com/office/officeart/2005/8/layout/vList2"/>
    <dgm:cxn modelId="{BFD7C2B0-F1D0-49D5-9B66-2278A9C6B046}" type="presOf" srcId="{11A14F02-3CE7-4BFF-B90E-994CD56C8D45}" destId="{DED63239-9198-4416-BF9D-6EDC28706050}" srcOrd="0" destOrd="0" presId="urn:microsoft.com/office/officeart/2005/8/layout/vList2"/>
    <dgm:cxn modelId="{777C7CBF-2D33-47B8-A107-E580DB231302}" type="presOf" srcId="{7BB45647-E7C9-4FCC-8243-2BC03A7B7EA1}" destId="{5B07FDE8-C070-4B80-9C1B-52DFC6E819A3}" srcOrd="0" destOrd="0" presId="urn:microsoft.com/office/officeart/2005/8/layout/vList2"/>
    <dgm:cxn modelId="{DAE10FC1-9691-4C50-BA24-C5C1C77CA6B8}" srcId="{703011E5-5C01-4D71-ACA9-549F8086F056}" destId="{2C308387-DCBD-4B0B-8ED1-F20CB988DB3B}" srcOrd="0" destOrd="0" parTransId="{323B6AE3-394A-4024-B8AD-22933EDCFF83}" sibTransId="{931534D7-01F5-480D-8A89-C4EC4DE5FF53}"/>
    <dgm:cxn modelId="{ADE2E7D2-CA50-4579-A952-4E0B05561EFA}" srcId="{7795A263-DFB4-473A-886F-0C7D7EFC5EDE}" destId="{11A14F02-3CE7-4BFF-B90E-994CD56C8D45}" srcOrd="0" destOrd="0" parTransId="{DC1A1E56-D53D-494A-861D-8953B4515EF8}" sibTransId="{91FB08FE-0CB5-47F5-A6E9-0D3686C752F6}"/>
    <dgm:cxn modelId="{125C23E1-C7C4-43A9-818C-3E0F1A17F2D0}" srcId="{7BB45647-E7C9-4FCC-8243-2BC03A7B7EA1}" destId="{1707A3B9-C152-4CDB-8F0A-5F4C7A79D7AF}" srcOrd="0" destOrd="0" parTransId="{50F4CB6A-F9F4-4ADE-87B2-746FEC9FED90}" sibTransId="{B1F0BC0C-E250-4A04-8B72-A210B96A57B2}"/>
    <dgm:cxn modelId="{8B4EE4E4-5BE8-40EE-A650-D9ECC9469C24}" srcId="{703011E5-5C01-4D71-ACA9-549F8086F056}" destId="{CE2FD15A-E4B0-4F92-BB21-A9BB7FDF4AAE}" srcOrd="2" destOrd="0" parTransId="{34E829F8-703E-4C9C-B24F-F7AD5EC28D3A}" sibTransId="{D5425AB0-21F7-4C2D-BD9A-F702913EDDDF}"/>
    <dgm:cxn modelId="{6B3D5AE6-31EF-4AA3-B978-716AECBE9AE9}" srcId="{9FF6475C-ECBF-4641-AEAE-6529DDC6A06F}" destId="{7795A263-DFB4-473A-886F-0C7D7EFC5EDE}" srcOrd="4" destOrd="0" parTransId="{3B6742EA-9B27-49E6-B8D7-A1A0D6EA3F63}" sibTransId="{D0E81B02-F626-4CE3-8A8C-BFA0A41E8738}"/>
    <dgm:cxn modelId="{2274B4E7-C01B-458A-9812-84FBE26E4C6B}" type="presOf" srcId="{9FF6475C-ECBF-4641-AEAE-6529DDC6A06F}" destId="{D8CE3BA3-297B-4BD9-A660-8198ECE2758E}" srcOrd="0" destOrd="0" presId="urn:microsoft.com/office/officeart/2005/8/layout/vList2"/>
    <dgm:cxn modelId="{BC88DEEC-7C9A-441D-A0BD-38EF3D63E9A5}" type="presOf" srcId="{8022D037-4E14-43EC-BBA6-8A4EA8A68D45}" destId="{DED63239-9198-4416-BF9D-6EDC28706050}" srcOrd="0" destOrd="1" presId="urn:microsoft.com/office/officeart/2005/8/layout/vList2"/>
    <dgm:cxn modelId="{EE32D1EF-F202-41FC-98F9-475F11D07664}" srcId="{7795A263-DFB4-473A-886F-0C7D7EFC5EDE}" destId="{8022D037-4E14-43EC-BBA6-8A4EA8A68D45}" srcOrd="1" destOrd="0" parTransId="{5B2AD27A-2679-493E-9048-66169B254455}" sibTransId="{1F894BD2-CE45-4681-879D-2252AB05ABD1}"/>
    <dgm:cxn modelId="{7745DBF5-82C4-4B16-B71F-78ABE82CAE7E}" type="presOf" srcId="{1C69F21D-2668-45FA-A899-F1F7B40C5A4C}" destId="{826B4474-1E1B-4CBB-8D44-6F2EB437FCC9}" srcOrd="0" destOrd="0" presId="urn:microsoft.com/office/officeart/2005/8/layout/vList2"/>
    <dgm:cxn modelId="{0419D3F7-2D0E-4D82-9222-58BE39C8CBCC}" type="presOf" srcId="{8D0FE383-7720-4E06-844F-13FA6B072A72}" destId="{A76A8552-9A49-49B5-A66B-5E4A3B3E830B}" srcOrd="0" destOrd="1" presId="urn:microsoft.com/office/officeart/2005/8/layout/vList2"/>
    <dgm:cxn modelId="{5CFE0EA1-5622-4A33-B567-BA7E58879C1A}" type="presParOf" srcId="{D8CE3BA3-297B-4BD9-A660-8198ECE2758E}" destId="{02546BC5-A61B-434C-A76D-18E804A0FE58}" srcOrd="0" destOrd="0" presId="urn:microsoft.com/office/officeart/2005/8/layout/vList2"/>
    <dgm:cxn modelId="{8D60391B-E866-4AEE-9617-EF496E7C2BAB}" type="presParOf" srcId="{D8CE3BA3-297B-4BD9-A660-8198ECE2758E}" destId="{E88CB91A-A5AB-43E1-9404-09BE919576CD}" srcOrd="1" destOrd="0" presId="urn:microsoft.com/office/officeart/2005/8/layout/vList2"/>
    <dgm:cxn modelId="{AA39001C-AAF1-4DE0-9A66-2FA8F9A23710}" type="presParOf" srcId="{D8CE3BA3-297B-4BD9-A660-8198ECE2758E}" destId="{5B07FDE8-C070-4B80-9C1B-52DFC6E819A3}" srcOrd="2" destOrd="0" presId="urn:microsoft.com/office/officeart/2005/8/layout/vList2"/>
    <dgm:cxn modelId="{1085EAB8-A1DA-4EE1-91A2-D3C037562E5A}" type="presParOf" srcId="{D8CE3BA3-297B-4BD9-A660-8198ECE2758E}" destId="{934DD0AC-66BF-4630-AF42-C8973F56FEE8}" srcOrd="3" destOrd="0" presId="urn:microsoft.com/office/officeart/2005/8/layout/vList2"/>
    <dgm:cxn modelId="{70DAD3D5-C4EB-4F00-A835-A320BF0A065F}" type="presParOf" srcId="{D8CE3BA3-297B-4BD9-A660-8198ECE2758E}" destId="{547D9CD7-B09D-449F-B57E-403CD816AB36}" srcOrd="4" destOrd="0" presId="urn:microsoft.com/office/officeart/2005/8/layout/vList2"/>
    <dgm:cxn modelId="{2562F582-FD09-40ED-9337-17F74720CF67}" type="presParOf" srcId="{D8CE3BA3-297B-4BD9-A660-8198ECE2758E}" destId="{826B4474-1E1B-4CBB-8D44-6F2EB437FCC9}" srcOrd="5" destOrd="0" presId="urn:microsoft.com/office/officeart/2005/8/layout/vList2"/>
    <dgm:cxn modelId="{D993C193-B98A-4626-AC91-D498303FD658}" type="presParOf" srcId="{D8CE3BA3-297B-4BD9-A660-8198ECE2758E}" destId="{6E3B3806-400C-467F-8BFB-EFE5D61E31EE}" srcOrd="6" destOrd="0" presId="urn:microsoft.com/office/officeart/2005/8/layout/vList2"/>
    <dgm:cxn modelId="{352DFE1D-3A2D-4983-B4F8-1E8F6A8CAAFF}" type="presParOf" srcId="{D8CE3BA3-297B-4BD9-A660-8198ECE2758E}" destId="{A76A8552-9A49-49B5-A66B-5E4A3B3E830B}" srcOrd="7" destOrd="0" presId="urn:microsoft.com/office/officeart/2005/8/layout/vList2"/>
    <dgm:cxn modelId="{1547F14D-F1FB-4A55-9A25-6CBDF686C524}" type="presParOf" srcId="{D8CE3BA3-297B-4BD9-A660-8198ECE2758E}" destId="{111A4B91-84B1-4431-83F0-9CF5A222117C}" srcOrd="8" destOrd="0" presId="urn:microsoft.com/office/officeart/2005/8/layout/vList2"/>
    <dgm:cxn modelId="{6FA35FFC-57E3-4027-8B51-DCE5C66FFFA3}" type="presParOf" srcId="{D8CE3BA3-297B-4BD9-A660-8198ECE2758E}" destId="{DED63239-9198-4416-BF9D-6EDC28706050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A9257-5D18-4386-A00F-C0136945F62A}">
      <dsp:nvSpPr>
        <dsp:cNvPr id="0" name=""/>
        <dsp:cNvSpPr/>
      </dsp:nvSpPr>
      <dsp:spPr>
        <a:xfrm>
          <a:off x="12020605" y="5517203"/>
          <a:ext cx="91440" cy="1027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763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619B1-4C00-4475-BF2F-997C40391C4A}">
      <dsp:nvSpPr>
        <dsp:cNvPr id="0" name=""/>
        <dsp:cNvSpPr/>
      </dsp:nvSpPr>
      <dsp:spPr>
        <a:xfrm>
          <a:off x="7350310" y="2245861"/>
          <a:ext cx="4716015" cy="1027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300"/>
              </a:lnTo>
              <a:lnTo>
                <a:pt x="4716015" y="700300"/>
              </a:lnTo>
              <a:lnTo>
                <a:pt x="4716015" y="10276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45BF7-66EA-4B7E-9E43-B342911AA958}">
      <dsp:nvSpPr>
        <dsp:cNvPr id="0" name=""/>
        <dsp:cNvSpPr/>
      </dsp:nvSpPr>
      <dsp:spPr>
        <a:xfrm>
          <a:off x="7461076" y="5517203"/>
          <a:ext cx="91440" cy="1027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763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25542-FAF8-4251-AB14-015DDC6C2281}">
      <dsp:nvSpPr>
        <dsp:cNvPr id="0" name=""/>
        <dsp:cNvSpPr/>
      </dsp:nvSpPr>
      <dsp:spPr>
        <a:xfrm>
          <a:off x="7350310" y="2245861"/>
          <a:ext cx="156485" cy="1027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300"/>
              </a:lnTo>
              <a:lnTo>
                <a:pt x="156485" y="700300"/>
              </a:lnTo>
              <a:lnTo>
                <a:pt x="156485" y="10276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7E313-7390-435D-A6CC-883036C51502}">
      <dsp:nvSpPr>
        <dsp:cNvPr id="0" name=""/>
        <dsp:cNvSpPr/>
      </dsp:nvSpPr>
      <dsp:spPr>
        <a:xfrm>
          <a:off x="2588575" y="5517203"/>
          <a:ext cx="91440" cy="1027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763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DD1AB-3167-4F1C-9BEA-7E7EB660A866}">
      <dsp:nvSpPr>
        <dsp:cNvPr id="0" name=""/>
        <dsp:cNvSpPr/>
      </dsp:nvSpPr>
      <dsp:spPr>
        <a:xfrm>
          <a:off x="2634295" y="2245861"/>
          <a:ext cx="4716015" cy="1027631"/>
        </a:xfrm>
        <a:custGeom>
          <a:avLst/>
          <a:gdLst/>
          <a:ahLst/>
          <a:cxnLst/>
          <a:rect l="0" t="0" r="0" b="0"/>
          <a:pathLst>
            <a:path>
              <a:moveTo>
                <a:pt x="4716015" y="0"/>
              </a:moveTo>
              <a:lnTo>
                <a:pt x="4716015" y="700300"/>
              </a:lnTo>
              <a:lnTo>
                <a:pt x="0" y="700300"/>
              </a:lnTo>
              <a:lnTo>
                <a:pt x="0" y="10276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EB19A-B111-4C55-A2AF-54FD98C14C3B}">
      <dsp:nvSpPr>
        <dsp:cNvPr id="0" name=""/>
        <dsp:cNvSpPr/>
      </dsp:nvSpPr>
      <dsp:spPr>
        <a:xfrm>
          <a:off x="5583608" y="2149"/>
          <a:ext cx="3533403" cy="2243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047BE-C7E2-4DEB-BBAB-6CECABBC7A88}">
      <dsp:nvSpPr>
        <dsp:cNvPr id="0" name=""/>
        <dsp:cNvSpPr/>
      </dsp:nvSpPr>
      <dsp:spPr>
        <a:xfrm>
          <a:off x="5976209" y="375120"/>
          <a:ext cx="3533403" cy="2243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4000" b="1" kern="1200" dirty="0"/>
            <a:t>Хэлтсийн дарга</a:t>
          </a:r>
          <a:br>
            <a:rPr lang="mn-MN" sz="3200" b="1" kern="1200" dirty="0"/>
          </a:br>
          <a:r>
            <a:rPr lang="mn-MN" sz="3200" b="0" kern="1200" dirty="0"/>
            <a:t>Үндсэн: </a:t>
          </a:r>
          <a:r>
            <a:rPr lang="mn-MN" sz="3200" b="1" kern="1200" dirty="0"/>
            <a:t>21/21</a:t>
          </a:r>
          <a:br>
            <a:rPr lang="mn-MN" sz="3200" b="0" kern="1200" dirty="0"/>
          </a:br>
          <a:r>
            <a:rPr lang="mn-MN" sz="3200" b="0" kern="1200" dirty="0"/>
            <a:t>Гэрээт: </a:t>
          </a:r>
          <a:r>
            <a:rPr lang="mn-MN" sz="3200" b="1" kern="1200" dirty="0"/>
            <a:t>5</a:t>
          </a:r>
          <a:endParaRPr lang="en-US" sz="3200" b="1" kern="1200" dirty="0"/>
        </a:p>
      </dsp:txBody>
      <dsp:txXfrm>
        <a:off x="6041925" y="440836"/>
        <a:ext cx="3401971" cy="2112279"/>
      </dsp:txXfrm>
    </dsp:sp>
    <dsp:sp modelId="{5B4096DC-A535-4023-882C-0B65842C8EF8}">
      <dsp:nvSpPr>
        <dsp:cNvPr id="0" name=""/>
        <dsp:cNvSpPr/>
      </dsp:nvSpPr>
      <dsp:spPr>
        <a:xfrm>
          <a:off x="867593" y="3273492"/>
          <a:ext cx="3533403" cy="2243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163FB-9B95-4270-9444-FC312BE8B270}">
      <dsp:nvSpPr>
        <dsp:cNvPr id="0" name=""/>
        <dsp:cNvSpPr/>
      </dsp:nvSpPr>
      <dsp:spPr>
        <a:xfrm>
          <a:off x="1260194" y="3646463"/>
          <a:ext cx="3533403" cy="2243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kern="1200" dirty="0"/>
            <a:t>Захиргаа, хуулийн тасаг –</a:t>
          </a:r>
          <a:r>
            <a:rPr lang="mn-MN" sz="2800" b="1" kern="1200" dirty="0"/>
            <a:t> </a:t>
          </a:r>
          <a:r>
            <a:rPr lang="en-US" sz="2800" b="1" kern="1200" dirty="0"/>
            <a:t>8/</a:t>
          </a:r>
          <a:r>
            <a:rPr lang="mn-MN" sz="2800" b="1" kern="1200" dirty="0"/>
            <a:t>7</a:t>
          </a:r>
          <a:endParaRPr lang="en-US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b="0" kern="1200" dirty="0"/>
            <a:t>Гэрээт -</a:t>
          </a:r>
          <a:r>
            <a:rPr lang="mn-MN" sz="2800" b="1" kern="1200" dirty="0"/>
            <a:t> 1</a:t>
          </a:r>
          <a:endParaRPr lang="en-US" sz="2800" b="1" kern="1200" dirty="0"/>
        </a:p>
      </dsp:txBody>
      <dsp:txXfrm>
        <a:off x="1325910" y="3712179"/>
        <a:ext cx="3401971" cy="2112279"/>
      </dsp:txXfrm>
    </dsp:sp>
    <dsp:sp modelId="{77883E5E-6C07-47C3-A8D9-4AE859419782}">
      <dsp:nvSpPr>
        <dsp:cNvPr id="0" name=""/>
        <dsp:cNvSpPr/>
      </dsp:nvSpPr>
      <dsp:spPr>
        <a:xfrm>
          <a:off x="554622" y="6544835"/>
          <a:ext cx="4159345" cy="2243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A62DD-B511-43DD-A8F9-9601F8DF37C4}">
      <dsp:nvSpPr>
        <dsp:cNvPr id="0" name=""/>
        <dsp:cNvSpPr/>
      </dsp:nvSpPr>
      <dsp:spPr>
        <a:xfrm>
          <a:off x="947222" y="6917805"/>
          <a:ext cx="4159345" cy="2243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kern="1200" dirty="0"/>
            <a:t>Дарга - </a:t>
          </a:r>
          <a:r>
            <a:rPr lang="mn-MN" sz="2800" b="1" kern="1200" dirty="0"/>
            <a:t>1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kern="1200" dirty="0"/>
            <a:t>Тасгийн дарга – </a:t>
          </a:r>
          <a:r>
            <a:rPr lang="mn-MN" sz="2800" b="1" kern="1200" dirty="0"/>
            <a:t>1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kern="1200" dirty="0"/>
            <a:t>ТУБ-</a:t>
          </a:r>
          <a:r>
            <a:rPr lang="mn-MN" sz="2800" b="1" kern="1200" dirty="0"/>
            <a:t>2</a:t>
          </a:r>
          <a:br>
            <a:rPr lang="mn-MN" sz="2800" kern="1200" dirty="0"/>
          </a:br>
          <a:r>
            <a:rPr lang="mn-MN" sz="2800" kern="1200" dirty="0"/>
            <a:t>Үйлчилгээ - </a:t>
          </a:r>
          <a:r>
            <a:rPr lang="mn-MN" sz="2800" b="1" kern="1200" dirty="0"/>
            <a:t>3</a:t>
          </a:r>
        </a:p>
      </dsp:txBody>
      <dsp:txXfrm>
        <a:off x="1012938" y="6983521"/>
        <a:ext cx="4027913" cy="2112279"/>
      </dsp:txXfrm>
    </dsp:sp>
    <dsp:sp modelId="{7BF07F31-195E-4A03-9DA1-2A0AAA52ACFF}">
      <dsp:nvSpPr>
        <dsp:cNvPr id="0" name=""/>
        <dsp:cNvSpPr/>
      </dsp:nvSpPr>
      <dsp:spPr>
        <a:xfrm>
          <a:off x="5740094" y="3273492"/>
          <a:ext cx="3533403" cy="2243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44FEC-6DF3-484E-A56B-2006A6BDC73D}">
      <dsp:nvSpPr>
        <dsp:cNvPr id="0" name=""/>
        <dsp:cNvSpPr/>
      </dsp:nvSpPr>
      <dsp:spPr>
        <a:xfrm>
          <a:off x="6132694" y="3646463"/>
          <a:ext cx="3533403" cy="2243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kern="1200" dirty="0"/>
            <a:t>Татвар төлөгчтэй харилцах тасаг – </a:t>
          </a:r>
          <a:r>
            <a:rPr lang="mn-MN" sz="2800" b="1" kern="1200" dirty="0"/>
            <a:t>10/10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b="0" kern="1200" dirty="0"/>
            <a:t>Гэрээт -</a:t>
          </a:r>
          <a:r>
            <a:rPr lang="mn-MN" sz="2800" b="1" kern="1200" dirty="0"/>
            <a:t> 4</a:t>
          </a:r>
          <a:endParaRPr lang="en-US" sz="2800" b="1" kern="1200" dirty="0"/>
        </a:p>
      </dsp:txBody>
      <dsp:txXfrm>
        <a:off x="6198410" y="3712179"/>
        <a:ext cx="3401971" cy="2112279"/>
      </dsp:txXfrm>
    </dsp:sp>
    <dsp:sp modelId="{DFF9D30A-6F2C-44B9-BDE8-D80CB85C5F19}">
      <dsp:nvSpPr>
        <dsp:cNvPr id="0" name=""/>
        <dsp:cNvSpPr/>
      </dsp:nvSpPr>
      <dsp:spPr>
        <a:xfrm>
          <a:off x="5499169" y="6544835"/>
          <a:ext cx="4015253" cy="2243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C6E2B-1DED-444E-B5CA-AC52EB65A7B8}">
      <dsp:nvSpPr>
        <dsp:cNvPr id="0" name=""/>
        <dsp:cNvSpPr/>
      </dsp:nvSpPr>
      <dsp:spPr>
        <a:xfrm>
          <a:off x="5891769" y="6917805"/>
          <a:ext cx="4015253" cy="2243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2800" kern="1200" dirty="0"/>
            <a:t>Тасгийн дарга - </a:t>
          </a:r>
          <a:r>
            <a:rPr lang="mn-MN" sz="2800" b="1" kern="1200" dirty="0"/>
            <a:t>1</a:t>
          </a:r>
          <a:br>
            <a:rPr lang="en-US" sz="2800" kern="1200" dirty="0"/>
          </a:br>
          <a:r>
            <a:rPr lang="mn-MN" sz="2800" kern="1200" dirty="0"/>
            <a:t>ТУБ - </a:t>
          </a:r>
          <a:r>
            <a:rPr lang="mn-MN" sz="2800" b="1" kern="1200" dirty="0"/>
            <a:t>7</a:t>
          </a:r>
          <a:br>
            <a:rPr lang="mn-MN" sz="2800" b="1" kern="1200" dirty="0"/>
          </a:br>
          <a:r>
            <a:rPr lang="mn-MN" sz="2800" b="0" kern="1200" dirty="0"/>
            <a:t>Хураагч</a:t>
          </a:r>
          <a:r>
            <a:rPr lang="mn-MN" sz="2800" kern="1200" dirty="0"/>
            <a:t> - </a:t>
          </a:r>
          <a:r>
            <a:rPr lang="mn-MN" sz="2800" b="1" kern="1200" dirty="0"/>
            <a:t>2</a:t>
          </a:r>
          <a:endParaRPr lang="en-US" sz="2800" b="1" kern="1200" dirty="0"/>
        </a:p>
      </dsp:txBody>
      <dsp:txXfrm>
        <a:off x="5957485" y="6983521"/>
        <a:ext cx="3883821" cy="2112279"/>
      </dsp:txXfrm>
    </dsp:sp>
    <dsp:sp modelId="{3CDC438F-7880-4D01-9ADD-317D3C22AE5B}">
      <dsp:nvSpPr>
        <dsp:cNvPr id="0" name=""/>
        <dsp:cNvSpPr/>
      </dsp:nvSpPr>
      <dsp:spPr>
        <a:xfrm>
          <a:off x="10299623" y="3273492"/>
          <a:ext cx="3533403" cy="2243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ABF69-8AAF-4609-B653-6C4BA53276DE}">
      <dsp:nvSpPr>
        <dsp:cNvPr id="0" name=""/>
        <dsp:cNvSpPr/>
      </dsp:nvSpPr>
      <dsp:spPr>
        <a:xfrm>
          <a:off x="10692224" y="3646463"/>
          <a:ext cx="3533403" cy="2243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kern="1200" dirty="0"/>
            <a:t>Татварын хяналт шалгалтын тасаг – </a:t>
          </a:r>
          <a:r>
            <a:rPr lang="mn-MN" sz="2800" b="1" kern="1200" dirty="0"/>
            <a:t>3/4</a:t>
          </a:r>
          <a:endParaRPr lang="en-US" sz="2800" b="1" kern="1200" dirty="0"/>
        </a:p>
      </dsp:txBody>
      <dsp:txXfrm>
        <a:off x="10757940" y="3712179"/>
        <a:ext cx="3401971" cy="2112279"/>
      </dsp:txXfrm>
    </dsp:sp>
    <dsp:sp modelId="{4894D124-43DB-470B-A287-DC101A49ED0D}">
      <dsp:nvSpPr>
        <dsp:cNvPr id="0" name=""/>
        <dsp:cNvSpPr/>
      </dsp:nvSpPr>
      <dsp:spPr>
        <a:xfrm>
          <a:off x="10299623" y="6544835"/>
          <a:ext cx="3533403" cy="2243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9CA0A-2E42-4E83-8B75-44647175AC66}">
      <dsp:nvSpPr>
        <dsp:cNvPr id="0" name=""/>
        <dsp:cNvSpPr/>
      </dsp:nvSpPr>
      <dsp:spPr>
        <a:xfrm>
          <a:off x="10692224" y="6917805"/>
          <a:ext cx="3533403" cy="2243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kern="1200" dirty="0"/>
            <a:t>Тасгийн дарга - </a:t>
          </a:r>
          <a:r>
            <a:rPr lang="mn-MN" sz="2800" b="1" kern="1200" dirty="0"/>
            <a:t>1</a:t>
          </a:r>
          <a:br>
            <a:rPr lang="mn-MN" sz="2800" kern="1200" dirty="0"/>
          </a:br>
          <a:r>
            <a:rPr lang="mn-MN" sz="2800" kern="1200" dirty="0"/>
            <a:t>ТУБ - </a:t>
          </a:r>
          <a:r>
            <a:rPr lang="mn-MN" sz="2800" b="1" kern="1200" dirty="0"/>
            <a:t>3</a:t>
          </a:r>
          <a:endParaRPr lang="en-US" sz="2800" b="1" kern="1200" dirty="0"/>
        </a:p>
      </dsp:txBody>
      <dsp:txXfrm>
        <a:off x="10757940" y="6983521"/>
        <a:ext cx="3401971" cy="21122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806C4-57DA-4C73-834E-FA4C2E270476}">
      <dsp:nvSpPr>
        <dsp:cNvPr id="0" name=""/>
        <dsp:cNvSpPr/>
      </dsp:nvSpPr>
      <dsp:spPr>
        <a:xfrm>
          <a:off x="0" y="87005"/>
          <a:ext cx="11657359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4600" kern="1200" dirty="0"/>
            <a:t>Март-8, Цэргийн баяр</a:t>
          </a:r>
        </a:p>
      </dsp:txBody>
      <dsp:txXfrm>
        <a:off x="49918" y="136923"/>
        <a:ext cx="11557523" cy="922744"/>
      </dsp:txXfrm>
    </dsp:sp>
    <dsp:sp modelId="{D54058D6-B814-4065-A055-54C66644C7F9}">
      <dsp:nvSpPr>
        <dsp:cNvPr id="0" name=""/>
        <dsp:cNvSpPr/>
      </dsp:nvSpPr>
      <dsp:spPr>
        <a:xfrm>
          <a:off x="0" y="1109586"/>
          <a:ext cx="11657359" cy="1571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121" tIns="58420" rIns="327152" bIns="58420" numCol="1" spcCol="1270" anchor="t" anchorCtr="0">
          <a:noAutofit/>
        </a:bodyPr>
        <a:lstStyle/>
        <a:p>
          <a:pPr marL="285750" lvl="1" indent="-285750" algn="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3600" b="1" kern="1200" dirty="0"/>
            <a:t>300,000</a:t>
          </a:r>
          <a:r>
            <a:rPr lang="mn-MN" sz="3600" kern="1200" dirty="0"/>
            <a:t> төгрөг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3600" kern="1200" dirty="0"/>
            <a:t>Баяруудыг эрэгтэйчүүд, эмэгтэйчүүд тус тусдаа 150,000 төгрөгөөр тэмдэглэв.</a:t>
          </a:r>
        </a:p>
      </dsp:txBody>
      <dsp:txXfrm>
        <a:off x="0" y="1109586"/>
        <a:ext cx="11657359" cy="1571130"/>
      </dsp:txXfrm>
    </dsp:sp>
    <dsp:sp modelId="{5B07FDE8-C070-4B80-9C1B-52DFC6E819A3}">
      <dsp:nvSpPr>
        <dsp:cNvPr id="0" name=""/>
        <dsp:cNvSpPr/>
      </dsp:nvSpPr>
      <dsp:spPr>
        <a:xfrm>
          <a:off x="0" y="2680716"/>
          <a:ext cx="11657359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4600" kern="1200" dirty="0"/>
            <a:t>Нийгмийн асуудал шийдвэрлэх</a:t>
          </a:r>
        </a:p>
      </dsp:txBody>
      <dsp:txXfrm>
        <a:off x="49918" y="2730634"/>
        <a:ext cx="11557523" cy="922744"/>
      </dsp:txXfrm>
    </dsp:sp>
    <dsp:sp modelId="{934DD0AC-66BF-4630-AF42-C8973F56FEE8}">
      <dsp:nvSpPr>
        <dsp:cNvPr id="0" name=""/>
        <dsp:cNvSpPr/>
      </dsp:nvSpPr>
      <dsp:spPr>
        <a:xfrm>
          <a:off x="0" y="3703296"/>
          <a:ext cx="11657359" cy="166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121" tIns="58420" rIns="327152" bIns="58420" numCol="1" spcCol="1270" anchor="t" anchorCtr="0">
          <a:noAutofit/>
        </a:bodyPr>
        <a:lstStyle/>
        <a:p>
          <a:pPr marL="285750" lvl="1" indent="-285750" algn="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3600" b="1" kern="1200" dirty="0"/>
            <a:t>70,000</a:t>
          </a:r>
          <a:r>
            <a:rPr lang="mn-MN" sz="3600" b="0" kern="1200" dirty="0"/>
            <a:t> төгрөг</a:t>
          </a:r>
          <a:endParaRPr lang="mn-MN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3600" kern="1200" dirty="0"/>
            <a:t>Массажны аппарат – 45,000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3600" kern="1200" dirty="0"/>
            <a:t>Отелло тоглоом авсан – 25,000</a:t>
          </a:r>
        </a:p>
      </dsp:txBody>
      <dsp:txXfrm>
        <a:off x="0" y="3703296"/>
        <a:ext cx="11657359" cy="1666350"/>
      </dsp:txXfrm>
    </dsp:sp>
    <dsp:sp modelId="{547D9CD7-B09D-449F-B57E-403CD816AB36}">
      <dsp:nvSpPr>
        <dsp:cNvPr id="0" name=""/>
        <dsp:cNvSpPr/>
      </dsp:nvSpPr>
      <dsp:spPr>
        <a:xfrm>
          <a:off x="0" y="5369646"/>
          <a:ext cx="11657359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4600" kern="1200" dirty="0"/>
            <a:t>Мод тарих өдөрт /5-р сард/</a:t>
          </a:r>
        </a:p>
      </dsp:txBody>
      <dsp:txXfrm>
        <a:off x="49918" y="5419564"/>
        <a:ext cx="11557523" cy="922744"/>
      </dsp:txXfrm>
    </dsp:sp>
    <dsp:sp modelId="{826B4474-1E1B-4CBB-8D44-6F2EB437FCC9}">
      <dsp:nvSpPr>
        <dsp:cNvPr id="0" name=""/>
        <dsp:cNvSpPr/>
      </dsp:nvSpPr>
      <dsp:spPr>
        <a:xfrm>
          <a:off x="0" y="6392226"/>
          <a:ext cx="11657359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121" tIns="58420" rIns="327152" bIns="58420" numCol="1" spcCol="1270" anchor="t" anchorCtr="0">
          <a:noAutofit/>
        </a:bodyPr>
        <a:lstStyle/>
        <a:p>
          <a:pPr marL="285750" lvl="1" indent="-285750" algn="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3600" b="1" kern="1200" dirty="0"/>
            <a:t>98,000</a:t>
          </a:r>
          <a:r>
            <a:rPr lang="mn-MN" sz="3600" kern="1200" dirty="0"/>
            <a:t> төгрөг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3600" kern="1200" dirty="0"/>
            <a:t>Хавар 10 ширхэг мод авч тарьсан - </a:t>
          </a:r>
        </a:p>
      </dsp:txBody>
      <dsp:txXfrm>
        <a:off x="0" y="6392226"/>
        <a:ext cx="11657359" cy="1142640"/>
      </dsp:txXfrm>
    </dsp:sp>
    <dsp:sp modelId="{6E3B3806-400C-467F-8BFB-EFE5D61E31EE}">
      <dsp:nvSpPr>
        <dsp:cNvPr id="0" name=""/>
        <dsp:cNvSpPr/>
      </dsp:nvSpPr>
      <dsp:spPr>
        <a:xfrm>
          <a:off x="0" y="7534866"/>
          <a:ext cx="11657359" cy="1022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4600" kern="1200" dirty="0"/>
            <a:t>Бусад</a:t>
          </a:r>
        </a:p>
      </dsp:txBody>
      <dsp:txXfrm>
        <a:off x="49918" y="7584784"/>
        <a:ext cx="11557523" cy="922744"/>
      </dsp:txXfrm>
    </dsp:sp>
    <dsp:sp modelId="{A76A8552-9A49-49B5-A66B-5E4A3B3E830B}">
      <dsp:nvSpPr>
        <dsp:cNvPr id="0" name=""/>
        <dsp:cNvSpPr/>
      </dsp:nvSpPr>
      <dsp:spPr>
        <a:xfrm>
          <a:off x="0" y="8557446"/>
          <a:ext cx="11657359" cy="21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121" tIns="58420" rIns="327152" bIns="58420" numCol="1" spcCol="1270" anchor="t" anchorCtr="0">
          <a:noAutofit/>
        </a:bodyPr>
        <a:lstStyle/>
        <a:p>
          <a:pPr marL="285750" lvl="1" indent="-285750" algn="r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3600" b="1" kern="1200" dirty="0"/>
            <a:t>99,400</a:t>
          </a:r>
          <a:r>
            <a:rPr lang="mn-MN" sz="3600" kern="1200" dirty="0"/>
            <a:t> төгрөг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3600" kern="1200" dirty="0"/>
            <a:t>Б.Оюунтунгалагийн хүүхдүүдэд шинэ жилээр бэлэг авахад – </a:t>
          </a:r>
          <a:r>
            <a:rPr lang="mn-MN" sz="3600" b="1" kern="1200" dirty="0"/>
            <a:t>73,800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3600" kern="1200" dirty="0"/>
            <a:t>Цасны баяр зохион байгуулах – </a:t>
          </a:r>
          <a:r>
            <a:rPr lang="mn-MN" sz="3600" b="1" kern="1200" dirty="0"/>
            <a:t>25,600</a:t>
          </a:r>
        </a:p>
      </dsp:txBody>
      <dsp:txXfrm>
        <a:off x="0" y="8557446"/>
        <a:ext cx="11657359" cy="2190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22918-B4ED-4A55-934B-9B5CDE22F20F}">
      <dsp:nvSpPr>
        <dsp:cNvPr id="0" name=""/>
        <dsp:cNvSpPr/>
      </dsp:nvSpPr>
      <dsp:spPr>
        <a:xfrm>
          <a:off x="880073" y="87886"/>
          <a:ext cx="1768303" cy="20803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FE3A3-7264-497B-ACAB-9CA5C1D2603D}">
      <dsp:nvSpPr>
        <dsp:cNvPr id="0" name=""/>
        <dsp:cNvSpPr/>
      </dsp:nvSpPr>
      <dsp:spPr>
        <a:xfrm>
          <a:off x="968488" y="171100"/>
          <a:ext cx="1591473" cy="135223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8195" r="22741" b="249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60494-3C9F-4275-851E-8A5153CA609E}">
      <dsp:nvSpPr>
        <dsp:cNvPr id="0" name=""/>
        <dsp:cNvSpPr/>
      </dsp:nvSpPr>
      <dsp:spPr>
        <a:xfrm>
          <a:off x="968488" y="1523332"/>
          <a:ext cx="1591473" cy="56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/>
            <a:t>Удирдлага - </a:t>
          </a:r>
          <a:r>
            <a:rPr lang="mn-MN" sz="1800" b="1" kern="1200" dirty="0"/>
            <a:t>4</a:t>
          </a:r>
          <a:endParaRPr lang="en-US" sz="1800" b="1" kern="1200" dirty="0"/>
        </a:p>
      </dsp:txBody>
      <dsp:txXfrm>
        <a:off x="968488" y="1523332"/>
        <a:ext cx="1591473" cy="561696"/>
      </dsp:txXfrm>
    </dsp:sp>
    <dsp:sp modelId="{C07D873C-3B23-4209-B550-3985CF528C78}">
      <dsp:nvSpPr>
        <dsp:cNvPr id="0" name=""/>
        <dsp:cNvSpPr/>
      </dsp:nvSpPr>
      <dsp:spPr>
        <a:xfrm>
          <a:off x="2998122" y="87886"/>
          <a:ext cx="1768303" cy="20803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A6C1A-51F9-4A41-BA23-E4C01D0DA750}">
      <dsp:nvSpPr>
        <dsp:cNvPr id="0" name=""/>
        <dsp:cNvSpPr/>
      </dsp:nvSpPr>
      <dsp:spPr>
        <a:xfrm>
          <a:off x="3086538" y="171100"/>
          <a:ext cx="1591473" cy="135223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2535" r="18679" b="373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2C4F3-F1CF-43DF-A9EE-AC3BC936BAC9}">
      <dsp:nvSpPr>
        <dsp:cNvPr id="0" name=""/>
        <dsp:cNvSpPr/>
      </dsp:nvSpPr>
      <dsp:spPr>
        <a:xfrm>
          <a:off x="3086538" y="1523332"/>
          <a:ext cx="1591473" cy="56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/>
            <a:t>ТУБ - </a:t>
          </a:r>
          <a:r>
            <a:rPr lang="mn-MN" sz="1800" b="1" kern="1200" dirty="0"/>
            <a:t>12</a:t>
          </a:r>
          <a:endParaRPr lang="en-US" sz="1800" b="1" kern="1200" dirty="0"/>
        </a:p>
      </dsp:txBody>
      <dsp:txXfrm>
        <a:off x="3086538" y="1523332"/>
        <a:ext cx="1591473" cy="561696"/>
      </dsp:txXfrm>
    </dsp:sp>
    <dsp:sp modelId="{4F2B33DE-E332-495C-9E79-652EAA4499B0}">
      <dsp:nvSpPr>
        <dsp:cNvPr id="0" name=""/>
        <dsp:cNvSpPr/>
      </dsp:nvSpPr>
      <dsp:spPr>
        <a:xfrm>
          <a:off x="5156154" y="87886"/>
          <a:ext cx="1511510" cy="20803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47CEA-1EB9-4C18-B054-46BE148CACEB}">
      <dsp:nvSpPr>
        <dsp:cNvPr id="0" name=""/>
        <dsp:cNvSpPr/>
      </dsp:nvSpPr>
      <dsp:spPr>
        <a:xfrm>
          <a:off x="5116172" y="109033"/>
          <a:ext cx="1591473" cy="135223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922" t="919" r="24692" b="832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CF895-C418-427E-BF28-8A2FF480E2E9}">
      <dsp:nvSpPr>
        <dsp:cNvPr id="0" name=""/>
        <dsp:cNvSpPr/>
      </dsp:nvSpPr>
      <dsp:spPr>
        <a:xfrm>
          <a:off x="5116172" y="1523332"/>
          <a:ext cx="1591473" cy="56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/>
            <a:t>Хураагч -</a:t>
          </a:r>
          <a:r>
            <a:rPr lang="mn-MN" sz="1800" b="1" kern="1200" dirty="0"/>
            <a:t> 2</a:t>
          </a:r>
          <a:endParaRPr lang="en-US" sz="1800" b="1" kern="1200" dirty="0"/>
        </a:p>
      </dsp:txBody>
      <dsp:txXfrm>
        <a:off x="5116172" y="1523332"/>
        <a:ext cx="1591473" cy="561696"/>
      </dsp:txXfrm>
    </dsp:sp>
    <dsp:sp modelId="{357366FD-A6F7-48AD-B8C7-D1A731C2D6C8}">
      <dsp:nvSpPr>
        <dsp:cNvPr id="0" name=""/>
        <dsp:cNvSpPr/>
      </dsp:nvSpPr>
      <dsp:spPr>
        <a:xfrm>
          <a:off x="1851619" y="2345073"/>
          <a:ext cx="1766429" cy="20803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D306-F6F5-4BB3-BF24-051898ECA992}">
      <dsp:nvSpPr>
        <dsp:cNvPr id="0" name=""/>
        <dsp:cNvSpPr/>
      </dsp:nvSpPr>
      <dsp:spPr>
        <a:xfrm>
          <a:off x="1918408" y="2428287"/>
          <a:ext cx="1591473" cy="135223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5555" r="16573" b="170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1C921-639D-4DC8-8423-AA3DD8BF03FD}">
      <dsp:nvSpPr>
        <dsp:cNvPr id="0" name=""/>
        <dsp:cNvSpPr/>
      </dsp:nvSpPr>
      <dsp:spPr>
        <a:xfrm>
          <a:off x="1926310" y="3748244"/>
          <a:ext cx="1617048" cy="626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/>
            <a:t>Гэрээт ажилтан - </a:t>
          </a:r>
          <a:r>
            <a:rPr lang="mn-MN" sz="1800" b="1" kern="1200" dirty="0"/>
            <a:t>5</a:t>
          </a:r>
          <a:endParaRPr lang="en-US" sz="1800" b="1" kern="1200" dirty="0"/>
        </a:p>
      </dsp:txBody>
      <dsp:txXfrm>
        <a:off x="1926310" y="3748244"/>
        <a:ext cx="1617048" cy="626246"/>
      </dsp:txXfrm>
    </dsp:sp>
    <dsp:sp modelId="{1F7B3843-2D73-4EBC-8296-37EB672DF6AE}">
      <dsp:nvSpPr>
        <dsp:cNvPr id="0" name=""/>
        <dsp:cNvSpPr/>
      </dsp:nvSpPr>
      <dsp:spPr>
        <a:xfrm>
          <a:off x="3967795" y="2345073"/>
          <a:ext cx="1768303" cy="20803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39415-C4D9-4B9A-843D-3C504C65930D}">
      <dsp:nvSpPr>
        <dsp:cNvPr id="0" name=""/>
        <dsp:cNvSpPr/>
      </dsp:nvSpPr>
      <dsp:spPr>
        <a:xfrm>
          <a:off x="4056210" y="2428287"/>
          <a:ext cx="1591473" cy="1352232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7954" r="12996" b="18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C71A2-3C47-48C8-8FFD-8891EB4F593C}">
      <dsp:nvSpPr>
        <dsp:cNvPr id="0" name=""/>
        <dsp:cNvSpPr/>
      </dsp:nvSpPr>
      <dsp:spPr>
        <a:xfrm>
          <a:off x="4056210" y="3780520"/>
          <a:ext cx="1591473" cy="56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800" kern="1200" dirty="0"/>
            <a:t>ТҮ -</a:t>
          </a:r>
          <a:r>
            <a:rPr lang="mn-MN" sz="1800" b="1" kern="1200" dirty="0"/>
            <a:t>3</a:t>
          </a:r>
          <a:endParaRPr lang="en-US" sz="1800" b="1" kern="1200" dirty="0"/>
        </a:p>
      </dsp:txBody>
      <dsp:txXfrm>
        <a:off x="4056210" y="3780520"/>
        <a:ext cx="1591473" cy="561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AD2CB-78B0-4FEF-B775-819EE58BE051}">
      <dsp:nvSpPr>
        <dsp:cNvPr id="0" name=""/>
        <dsp:cNvSpPr/>
      </dsp:nvSpPr>
      <dsp:spPr>
        <a:xfrm>
          <a:off x="0" y="434912"/>
          <a:ext cx="3370563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940" tIns="541528" rIns="32894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2600" kern="1200" dirty="0"/>
            <a:t>Хураагчаар -</a:t>
          </a:r>
          <a:r>
            <a:rPr lang="mn-MN" sz="2600" b="1" kern="1200" dirty="0"/>
            <a:t>3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2600" b="0" kern="1200" dirty="0"/>
            <a:t>Жижүүрээр – </a:t>
          </a:r>
          <a:r>
            <a:rPr lang="mn-MN" sz="2600" b="1" kern="1200" dirty="0"/>
            <a:t>1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2600" b="0" kern="1200" dirty="0"/>
            <a:t>Үйлчлэгчээр - </a:t>
          </a:r>
          <a:r>
            <a:rPr lang="mn-MN" sz="2600" b="1" kern="1200" dirty="0"/>
            <a:t>1</a:t>
          </a:r>
        </a:p>
      </dsp:txBody>
      <dsp:txXfrm>
        <a:off x="0" y="434912"/>
        <a:ext cx="3370563" cy="1842750"/>
      </dsp:txXfrm>
    </dsp:sp>
    <dsp:sp modelId="{864BD237-1115-4493-A2EA-07F90F6BAF54}">
      <dsp:nvSpPr>
        <dsp:cNvPr id="0" name=""/>
        <dsp:cNvSpPr/>
      </dsp:nvSpPr>
      <dsp:spPr>
        <a:xfrm>
          <a:off x="211915" y="51152"/>
          <a:ext cx="2966821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39" tIns="0" rIns="11213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600" kern="1200" dirty="0"/>
            <a:t>Томилогдсон</a:t>
          </a:r>
        </a:p>
      </dsp:txBody>
      <dsp:txXfrm>
        <a:off x="249382" y="88619"/>
        <a:ext cx="2891887" cy="692586"/>
      </dsp:txXfrm>
    </dsp:sp>
    <dsp:sp modelId="{AC8E51C2-26A9-46F0-9D93-46024BFDFC41}">
      <dsp:nvSpPr>
        <dsp:cNvPr id="0" name=""/>
        <dsp:cNvSpPr/>
      </dsp:nvSpPr>
      <dsp:spPr>
        <a:xfrm>
          <a:off x="0" y="2801822"/>
          <a:ext cx="3370563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940" tIns="541528" rIns="32894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2600" kern="1200" dirty="0"/>
            <a:t>Хураагчаас – </a:t>
          </a:r>
          <a:r>
            <a:rPr lang="mn-MN" sz="2600" b="1" kern="1200" dirty="0"/>
            <a:t>1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2600" b="0" kern="1200" dirty="0"/>
            <a:t>Тэтгэвэрт -</a:t>
          </a:r>
          <a:r>
            <a:rPr lang="mn-MN" sz="2600" b="1" kern="1200" dirty="0"/>
            <a:t>1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2600" b="0" kern="1200" dirty="0"/>
            <a:t>Үйлчлэгчээс </a:t>
          </a:r>
          <a:r>
            <a:rPr lang="mn-MN" sz="2600" b="1" kern="1200" dirty="0"/>
            <a:t>- 1</a:t>
          </a:r>
        </a:p>
      </dsp:txBody>
      <dsp:txXfrm>
        <a:off x="0" y="2801822"/>
        <a:ext cx="3370563" cy="1842750"/>
      </dsp:txXfrm>
    </dsp:sp>
    <dsp:sp modelId="{C1057B6C-9966-40B5-8CEF-3855CE0A125A}">
      <dsp:nvSpPr>
        <dsp:cNvPr id="0" name=""/>
        <dsp:cNvSpPr/>
      </dsp:nvSpPr>
      <dsp:spPr>
        <a:xfrm>
          <a:off x="211915" y="2418062"/>
          <a:ext cx="2966821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39" tIns="0" rIns="11213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600" kern="1200" dirty="0"/>
            <a:t>Чөлөөлөгдсөн</a:t>
          </a:r>
        </a:p>
      </dsp:txBody>
      <dsp:txXfrm>
        <a:off x="249382" y="2455529"/>
        <a:ext cx="2891887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E51C2-26A9-46F0-9D93-46024BFDFC41}">
      <dsp:nvSpPr>
        <dsp:cNvPr id="0" name=""/>
        <dsp:cNvSpPr/>
      </dsp:nvSpPr>
      <dsp:spPr>
        <a:xfrm>
          <a:off x="0" y="410756"/>
          <a:ext cx="3536112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940" tIns="562356" rIns="32894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2700" kern="1200" dirty="0"/>
            <a:t>Өөрийн хүсэлтээр – </a:t>
          </a:r>
          <a:r>
            <a:rPr lang="mn-MN" sz="2700" b="1" kern="1200" dirty="0"/>
            <a:t>1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2700" b="0" kern="1200" dirty="0"/>
            <a:t>Тэтгэвэрт -</a:t>
          </a:r>
          <a:r>
            <a:rPr lang="mn-MN" sz="2700" b="1" kern="1200" dirty="0"/>
            <a:t>1</a:t>
          </a:r>
        </a:p>
      </dsp:txBody>
      <dsp:txXfrm>
        <a:off x="0" y="410756"/>
        <a:ext cx="3536112" cy="1871100"/>
      </dsp:txXfrm>
    </dsp:sp>
    <dsp:sp modelId="{C1057B6C-9966-40B5-8CEF-3855CE0A125A}">
      <dsp:nvSpPr>
        <dsp:cNvPr id="0" name=""/>
        <dsp:cNvSpPr/>
      </dsp:nvSpPr>
      <dsp:spPr>
        <a:xfrm>
          <a:off x="211915" y="12236"/>
          <a:ext cx="2966821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139" tIns="0" rIns="11213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700" kern="1200" dirty="0"/>
            <a:t>Чөлөөлөгдсөн</a:t>
          </a:r>
        </a:p>
      </dsp:txBody>
      <dsp:txXfrm>
        <a:off x="250823" y="51144"/>
        <a:ext cx="2889005" cy="71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46201-3BAC-4DBB-897C-36DFE7788D29}">
      <dsp:nvSpPr>
        <dsp:cNvPr id="0" name=""/>
        <dsp:cNvSpPr/>
      </dsp:nvSpPr>
      <dsp:spPr>
        <a:xfrm>
          <a:off x="0" y="80670"/>
          <a:ext cx="22317608" cy="1878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5200" kern="1200" dirty="0"/>
            <a:t>ЗГ, Нийслэл, Дүүргийн 2016-2020 оны мөрийн хөтөлбөрийн биелэлт</a:t>
          </a:r>
        </a:p>
      </dsp:txBody>
      <dsp:txXfrm>
        <a:off x="91698" y="172368"/>
        <a:ext cx="22134212" cy="1695039"/>
      </dsp:txXfrm>
    </dsp:sp>
    <dsp:sp modelId="{34F3FDA7-10D7-4B2B-B90F-532CBE83A947}">
      <dsp:nvSpPr>
        <dsp:cNvPr id="0" name=""/>
        <dsp:cNvSpPr/>
      </dsp:nvSpPr>
      <dsp:spPr>
        <a:xfrm>
          <a:off x="0" y="2108865"/>
          <a:ext cx="22317608" cy="1878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5200" kern="1200" dirty="0"/>
            <a:t>Нийслэл, дүүргийн эдийн засаг, нийгмийг хөгжүүлэх 2020 оны үндсэн чиглэлийн биелэлт, 2021 оны төслийн санал</a:t>
          </a:r>
        </a:p>
      </dsp:txBody>
      <dsp:txXfrm>
        <a:off x="91698" y="2200563"/>
        <a:ext cx="22134212" cy="1695039"/>
      </dsp:txXfrm>
    </dsp:sp>
    <dsp:sp modelId="{1850B669-8A7B-46CD-AE80-C2141B620433}">
      <dsp:nvSpPr>
        <dsp:cNvPr id="0" name=""/>
        <dsp:cNvSpPr/>
      </dsp:nvSpPr>
      <dsp:spPr>
        <a:xfrm>
          <a:off x="0" y="4137060"/>
          <a:ext cx="22317608" cy="1878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5200" kern="1200" dirty="0"/>
            <a:t>ТЕГ-ын А тушаалын хэрэгжилт, тогтоол шийдвэрийн биелэлт гаргав.</a:t>
          </a:r>
        </a:p>
      </dsp:txBody>
      <dsp:txXfrm>
        <a:off x="91698" y="4228758"/>
        <a:ext cx="22134212" cy="1695039"/>
      </dsp:txXfrm>
    </dsp:sp>
    <dsp:sp modelId="{D8E576E2-FA83-4470-96E6-A4AD3ABBF08F}">
      <dsp:nvSpPr>
        <dsp:cNvPr id="0" name=""/>
        <dsp:cNvSpPr/>
      </dsp:nvSpPr>
      <dsp:spPr>
        <a:xfrm>
          <a:off x="0" y="6165256"/>
          <a:ext cx="22317608" cy="1878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Х</a:t>
          </a:r>
          <a:r>
            <a:rPr lang="mn-MN" sz="5200" kern="1200" dirty="0"/>
            <a:t>элтсийн 2020 оны гүйцэтгэлийн төлөвлөгөө, гүйцэтгэлийн төлөвлөгөөний хагас,  бүтэн жилийн биелэлт</a:t>
          </a:r>
        </a:p>
      </dsp:txBody>
      <dsp:txXfrm>
        <a:off x="91698" y="6256954"/>
        <a:ext cx="22134212" cy="1695039"/>
      </dsp:txXfrm>
    </dsp:sp>
    <dsp:sp modelId="{12A64D47-75FD-4763-A97D-7E2FE11334DA}">
      <dsp:nvSpPr>
        <dsp:cNvPr id="0" name=""/>
        <dsp:cNvSpPr/>
      </dsp:nvSpPr>
      <dsp:spPr>
        <a:xfrm>
          <a:off x="0" y="8193451"/>
          <a:ext cx="22317608" cy="1878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5200" kern="1200" dirty="0"/>
            <a:t>Албан хаагчдын 2020 оны улирлын гүйцэтгэлийн төлөвлөгөөг батлан, сар, улирлын гүйцэтгэлийн төлөвлөгөөний биелэлтийг гаргуулан үнэлж, нэгтгэв</a:t>
          </a:r>
        </a:p>
      </dsp:txBody>
      <dsp:txXfrm>
        <a:off x="91698" y="8285149"/>
        <a:ext cx="22134212" cy="16950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7154-21C2-485A-A084-A5ECD39F7440}">
      <dsp:nvSpPr>
        <dsp:cNvPr id="0" name=""/>
        <dsp:cNvSpPr/>
      </dsp:nvSpPr>
      <dsp:spPr>
        <a:xfrm>
          <a:off x="7038" y="1125302"/>
          <a:ext cx="6862865" cy="270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4700" kern="1200" dirty="0"/>
            <a:t>Сүлжээний найдвартай ажиллагааг хангах хүрээнд</a:t>
          </a:r>
        </a:p>
      </dsp:txBody>
      <dsp:txXfrm>
        <a:off x="7038" y="1125302"/>
        <a:ext cx="6862865" cy="2707096"/>
      </dsp:txXfrm>
    </dsp:sp>
    <dsp:sp modelId="{9C639C68-957F-48BA-898C-23CB4EA74ABB}">
      <dsp:nvSpPr>
        <dsp:cNvPr id="0" name=""/>
        <dsp:cNvSpPr/>
      </dsp:nvSpPr>
      <dsp:spPr>
        <a:xfrm>
          <a:off x="7038" y="3832399"/>
          <a:ext cx="6862865" cy="6708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mn-MN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 err="1"/>
            <a:t>Trendmicro</a:t>
          </a:r>
          <a:r>
            <a:rPr lang="en-US" sz="4000" kern="1200" dirty="0"/>
            <a:t>  </a:t>
          </a:r>
          <a:r>
            <a:rPr lang="mn-MN" sz="4000" kern="1200" dirty="0"/>
            <a:t>вирусны программын лицензийг сунгав.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Fortinet FG-80E </a:t>
          </a:r>
          <a:r>
            <a:rPr lang="mn-MN" sz="4000" kern="1200" dirty="0"/>
            <a:t>тоног төхөөрөмжийг суурилуулж, тохиргоог хийв.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000" kern="1200" dirty="0"/>
            <a:t>Сүлжээний зохион байгуулалт, сүлжээний төхөөрөмж, утсыг зохион байгуулах ажлыг хийж гүйцэтгэсэн.</a:t>
          </a:r>
        </a:p>
      </dsp:txBody>
      <dsp:txXfrm>
        <a:off x="7038" y="3832399"/>
        <a:ext cx="6862865" cy="6708779"/>
      </dsp:txXfrm>
    </dsp:sp>
    <dsp:sp modelId="{6EB8BECC-0E20-48F8-B9A4-35D791F423D5}">
      <dsp:nvSpPr>
        <dsp:cNvPr id="0" name=""/>
        <dsp:cNvSpPr/>
      </dsp:nvSpPr>
      <dsp:spPr>
        <a:xfrm>
          <a:off x="7830705" y="1125302"/>
          <a:ext cx="6862865" cy="270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4700" kern="1200" dirty="0"/>
            <a:t>Компьютерийн найдвартай ажиллагааг хангах хүрээнд</a:t>
          </a:r>
        </a:p>
      </dsp:txBody>
      <dsp:txXfrm>
        <a:off x="7830705" y="1125302"/>
        <a:ext cx="6862865" cy="2707096"/>
      </dsp:txXfrm>
    </dsp:sp>
    <dsp:sp modelId="{79D67424-7401-4D3E-A996-A83E7C0A132C}">
      <dsp:nvSpPr>
        <dsp:cNvPr id="0" name=""/>
        <dsp:cNvSpPr/>
      </dsp:nvSpPr>
      <dsp:spPr>
        <a:xfrm>
          <a:off x="7830705" y="3832399"/>
          <a:ext cx="6862865" cy="6708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000" kern="1200" dirty="0"/>
            <a:t>Шинээр ирсэн </a:t>
          </a:r>
          <a:r>
            <a:rPr lang="mn-MN" sz="4000" b="1" kern="1200" dirty="0"/>
            <a:t>18</a:t>
          </a:r>
          <a:r>
            <a:rPr lang="mn-MN" sz="4000" kern="1200" dirty="0"/>
            <a:t> компьтерт албан хаагчдын файлыг хуулж, ажилд бэлтгэв.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000" b="1" kern="1200" dirty="0"/>
            <a:t>4</a:t>
          </a:r>
          <a:r>
            <a:rPr lang="mn-MN" sz="4000" kern="1200" dirty="0"/>
            <a:t> принтерийг сүлжээнд холбож, таниулав.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000" kern="1200" dirty="0"/>
            <a:t>Эх хавтангийн чип шатсан 1 компьютерийг засварлуулав.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000" kern="1200" dirty="0"/>
            <a:t>Албан хаагчдад тухай бүрт дэмжлэг үзүүлэв.</a:t>
          </a:r>
        </a:p>
      </dsp:txBody>
      <dsp:txXfrm>
        <a:off x="7830705" y="3832399"/>
        <a:ext cx="6862865" cy="6708779"/>
      </dsp:txXfrm>
    </dsp:sp>
    <dsp:sp modelId="{4C99A2F0-FD24-4BD7-B157-D763A5252803}">
      <dsp:nvSpPr>
        <dsp:cNvPr id="0" name=""/>
        <dsp:cNvSpPr/>
      </dsp:nvSpPr>
      <dsp:spPr>
        <a:xfrm>
          <a:off x="15654371" y="1125302"/>
          <a:ext cx="6862865" cy="2707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4700" kern="1200" dirty="0"/>
            <a:t>Бусад ажлын талаар</a:t>
          </a:r>
        </a:p>
      </dsp:txBody>
      <dsp:txXfrm>
        <a:off x="15654371" y="1125302"/>
        <a:ext cx="6862865" cy="2707096"/>
      </dsp:txXfrm>
    </dsp:sp>
    <dsp:sp modelId="{0BC2735E-41A8-449B-854C-07CB7E62DD8E}">
      <dsp:nvSpPr>
        <dsp:cNvPr id="0" name=""/>
        <dsp:cNvSpPr/>
      </dsp:nvSpPr>
      <dsp:spPr>
        <a:xfrm>
          <a:off x="15654371" y="3832399"/>
          <a:ext cx="6862865" cy="6708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Тоног төхөөрөмжийн судалгааг шинэчлэв. Судалгаагаар суурийн компьютер - </a:t>
          </a:r>
          <a:r>
            <a:rPr lang="mn-MN" sz="4000" b="1" kern="1200" dirty="0">
              <a:solidFill>
                <a:schemeClr val="accent1"/>
              </a:solidFill>
              <a:latin typeface="Mogul Futuris"/>
              <a:ea typeface="+mn-ea"/>
              <a:cs typeface="+mn-cs"/>
            </a:rPr>
            <a:t>22</a:t>
          </a: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, зөөврийн компьютер - </a:t>
          </a:r>
          <a:r>
            <a:rPr lang="mn-MN" sz="4000" b="1" kern="1200" dirty="0">
              <a:solidFill>
                <a:schemeClr val="accent1"/>
              </a:solidFill>
              <a:latin typeface="Mogul Futuris"/>
              <a:ea typeface="+mn-ea"/>
              <a:cs typeface="+mn-cs"/>
            </a:rPr>
            <a:t>4</a:t>
          </a: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, сервер -</a:t>
          </a:r>
          <a:r>
            <a:rPr lang="mn-MN" sz="4000" b="1" kern="1200" dirty="0">
              <a:solidFill>
                <a:schemeClr val="accent1"/>
              </a:solidFill>
              <a:latin typeface="Mogul Futuris"/>
              <a:ea typeface="+mn-ea"/>
              <a:cs typeface="+mn-cs"/>
            </a:rPr>
            <a:t>1</a:t>
          </a: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, бусад тоног төхөөрөмж -</a:t>
          </a:r>
          <a:r>
            <a:rPr lang="mn-MN" sz="4000" b="1" kern="1200" dirty="0">
              <a:solidFill>
                <a:schemeClr val="accent1"/>
              </a:solidFill>
              <a:latin typeface="Mogul Futuris"/>
              <a:ea typeface="+mn-ea"/>
              <a:cs typeface="+mn-cs"/>
            </a:rPr>
            <a:t>18</a:t>
          </a: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 байна. 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Албан хаагчдад </a:t>
          </a:r>
          <a:r>
            <a:rPr lang="en-US" sz="4000" b="1" kern="1200" dirty="0">
              <a:solidFill>
                <a:schemeClr val="accent1"/>
              </a:solidFill>
              <a:latin typeface="Mogul Futuris"/>
              <a:ea typeface="+mn-ea"/>
              <a:cs typeface="+mn-cs"/>
            </a:rPr>
            <a:t>@nad.ub.gov.mn-</a:t>
          </a:r>
          <a:r>
            <a:rPr lang="mn-MN" sz="4000" kern="1200" dirty="0">
              <a:solidFill>
                <a:srgbClr val="212121">
                  <a:hueOff val="0"/>
                  <a:satOff val="0"/>
                  <a:lumOff val="0"/>
                  <a:alphaOff val="0"/>
                </a:srgbClr>
              </a:solidFill>
              <a:latin typeface="Mogul Futuris"/>
              <a:ea typeface="+mn-ea"/>
              <a:cs typeface="+mn-cs"/>
            </a:rPr>
            <a:t>тэй албаны цахим шуудангийн хаяг нээв.</a:t>
          </a:r>
        </a:p>
      </dsp:txBody>
      <dsp:txXfrm>
        <a:off x="15654371" y="3832399"/>
        <a:ext cx="6862865" cy="6708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7154-21C2-485A-A084-A5ECD39F7440}">
      <dsp:nvSpPr>
        <dsp:cNvPr id="0" name=""/>
        <dsp:cNvSpPr/>
      </dsp:nvSpPr>
      <dsp:spPr>
        <a:xfrm>
          <a:off x="109" y="1450247"/>
          <a:ext cx="10525259" cy="216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6500" kern="1200" dirty="0"/>
            <a:t>Бусад нэгжид дэмжлэг үзүүлэх чиглэлээр</a:t>
          </a:r>
        </a:p>
      </dsp:txBody>
      <dsp:txXfrm>
        <a:off x="109" y="1450247"/>
        <a:ext cx="10525259" cy="2164262"/>
      </dsp:txXfrm>
    </dsp:sp>
    <dsp:sp modelId="{9C639C68-957F-48BA-898C-23CB4EA74ABB}">
      <dsp:nvSpPr>
        <dsp:cNvPr id="0" name=""/>
        <dsp:cNvSpPr/>
      </dsp:nvSpPr>
      <dsp:spPr>
        <a:xfrm>
          <a:off x="109" y="3614509"/>
          <a:ext cx="10525259" cy="66017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Б</a:t>
          </a:r>
          <a:r>
            <a:rPr lang="mn-MN" sz="4800" kern="1200" dirty="0"/>
            <a:t>рошур </a:t>
          </a:r>
          <a:r>
            <a:rPr lang="mn-MN" sz="4800" b="1" kern="1200" dirty="0">
              <a:solidFill>
                <a:schemeClr val="accent1"/>
              </a:solidFill>
            </a:rPr>
            <a:t>1</a:t>
          </a:r>
          <a:r>
            <a:rPr lang="mn-MN" sz="4800" kern="1200" dirty="0"/>
            <a:t> 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800" kern="1200" dirty="0"/>
            <a:t>Анонс </a:t>
          </a:r>
          <a:r>
            <a:rPr lang="mn-MN" sz="4800" b="1" kern="1200" dirty="0">
              <a:solidFill>
                <a:schemeClr val="accent1"/>
              </a:solidFill>
            </a:rPr>
            <a:t>23</a:t>
          </a:r>
          <a:endParaRPr lang="mn-MN" sz="48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800" kern="1200" dirty="0"/>
            <a:t>Урилга, мэндчилгээ, өргөмжлөл - </a:t>
          </a:r>
          <a:r>
            <a:rPr lang="mn-MN" sz="4800" b="1" kern="1200" dirty="0">
              <a:solidFill>
                <a:schemeClr val="accent1"/>
              </a:solidFill>
            </a:rPr>
            <a:t>8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800" kern="1200" dirty="0"/>
            <a:t>Фэйсбүүкэд тавих сурталчилгаа – </a:t>
          </a:r>
          <a:r>
            <a:rPr lang="mn-MN" sz="4800" b="1" kern="1200" dirty="0">
              <a:solidFill>
                <a:schemeClr val="accent1"/>
              </a:solidFill>
            </a:rPr>
            <a:t>240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800" kern="1200" dirty="0"/>
            <a:t>Албан хаагчдын цээж зургийг шинэчилсэн.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800" kern="1200" dirty="0"/>
            <a:t>Харандааны адал явдал нэвтрүүлгийг монтажлав.</a:t>
          </a:r>
        </a:p>
      </dsp:txBody>
      <dsp:txXfrm>
        <a:off x="109" y="3614509"/>
        <a:ext cx="10525259" cy="6601724"/>
      </dsp:txXfrm>
    </dsp:sp>
    <dsp:sp modelId="{6EB8BECC-0E20-48F8-B9A4-35D791F423D5}">
      <dsp:nvSpPr>
        <dsp:cNvPr id="0" name=""/>
        <dsp:cNvSpPr/>
      </dsp:nvSpPr>
      <dsp:spPr>
        <a:xfrm>
          <a:off x="11998906" y="1450247"/>
          <a:ext cx="10525259" cy="2164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6500" kern="1200" dirty="0"/>
            <a:t>Бусад ажлын талаар</a:t>
          </a:r>
        </a:p>
      </dsp:txBody>
      <dsp:txXfrm>
        <a:off x="11998906" y="1450247"/>
        <a:ext cx="10525259" cy="2164262"/>
      </dsp:txXfrm>
    </dsp:sp>
    <dsp:sp modelId="{79D67424-7401-4D3E-A996-A83E7C0A132C}">
      <dsp:nvSpPr>
        <dsp:cNvPr id="0" name=""/>
        <dsp:cNvSpPr/>
      </dsp:nvSpPr>
      <dsp:spPr>
        <a:xfrm>
          <a:off x="11998906" y="3614509"/>
          <a:ext cx="10525259" cy="66017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800" kern="1200" dirty="0"/>
            <a:t>2019 онд </a:t>
          </a:r>
          <a:r>
            <a:rPr lang="en-US" sz="4800" kern="1200" dirty="0" err="1"/>
            <a:t>Taxact</a:t>
          </a:r>
          <a:r>
            <a:rPr lang="mn-MN" sz="4800" kern="1200" dirty="0"/>
            <a:t>, </a:t>
          </a:r>
          <a:r>
            <a:rPr lang="en-US" sz="4800" kern="1200" dirty="0"/>
            <a:t>Taxpayment </a:t>
          </a:r>
          <a:r>
            <a:rPr lang="mn-MN" sz="4800" kern="1200" dirty="0"/>
            <a:t>программын шинэчлэлтийг </a:t>
          </a:r>
          <a:r>
            <a:rPr lang="mn-MN" sz="4800" b="1" kern="1200" dirty="0"/>
            <a:t>2</a:t>
          </a:r>
          <a:r>
            <a:rPr lang="mn-MN" sz="4800" kern="1200" dirty="0"/>
            <a:t> удаа хийв, </a:t>
          </a:r>
          <a:r>
            <a:rPr lang="en-US" sz="4800" kern="1200" dirty="0"/>
            <a:t>TAIS-</a:t>
          </a:r>
          <a:r>
            <a:rPr lang="mn-MN" sz="4800" kern="1200" dirty="0"/>
            <a:t>н шинэчлэлтэй холбоотой </a:t>
          </a:r>
          <a:r>
            <a:rPr lang="en-US" sz="4800" kern="1200" dirty="0"/>
            <a:t>nalaikh.bat</a:t>
          </a:r>
          <a:r>
            <a:rPr lang="mn-MN" sz="4800" kern="1200" dirty="0"/>
            <a:t> файлыг</a:t>
          </a:r>
          <a:r>
            <a:rPr lang="en-US" sz="4800" kern="1200" dirty="0"/>
            <a:t> </a:t>
          </a:r>
          <a:r>
            <a:rPr lang="mn-MN" sz="4800" kern="1200" dirty="0"/>
            <a:t>ажилтнуудын компьютерт шинэчлэн суулгав.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4800" kern="1200" dirty="0"/>
            <a:t>Татварын цахим системийн шинэчлэлт, өөрчлөлтөд тухай бүр санал өгсөн.</a:t>
          </a:r>
        </a:p>
      </dsp:txBody>
      <dsp:txXfrm>
        <a:off x="11998906" y="3614509"/>
        <a:ext cx="10525259" cy="6601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4CE40-942E-46DF-9050-42611EAA6609}">
      <dsp:nvSpPr>
        <dsp:cNvPr id="0" name=""/>
        <dsp:cNvSpPr/>
      </dsp:nvSpPr>
      <dsp:spPr>
        <a:xfrm>
          <a:off x="0" y="0"/>
          <a:ext cx="21106079" cy="723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4000" b="1" kern="1200" dirty="0"/>
            <a:t>ТОНОГ, ТӨХӨӨРӨМЖ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1"/>
              </a:solidFill>
            </a:rPr>
            <a:t>11</a:t>
          </a:r>
          <a:r>
            <a:rPr lang="en-US" sz="3600" b="0" kern="1200" dirty="0"/>
            <a:t> </a:t>
          </a:r>
          <a:r>
            <a:rPr lang="mn-MN" sz="3600" b="0" kern="1200" dirty="0"/>
            <a:t>нэр төрлийн компьютер, принтер, тоног төхөөрөмж: Үүнд: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b="0" kern="1200" dirty="0"/>
            <a:t>- </a:t>
          </a:r>
          <a:r>
            <a:rPr lang="en-US" sz="3600" b="0" kern="1200" dirty="0"/>
            <a:t>Dell </a:t>
          </a:r>
          <a:r>
            <a:rPr lang="en-US" sz="3600" b="0" kern="1200" dirty="0" err="1"/>
            <a:t>optiplex</a:t>
          </a:r>
          <a:r>
            <a:rPr lang="en-US" sz="3600" b="0" kern="1200" dirty="0"/>
            <a:t> 7470AIO </a:t>
          </a:r>
          <a:r>
            <a:rPr lang="mn-MN" sz="3600" b="0" kern="1200" dirty="0"/>
            <a:t>ком -</a:t>
          </a:r>
          <a:r>
            <a:rPr lang="mn-MN" sz="3600" b="1" kern="1200" dirty="0">
              <a:solidFill>
                <a:schemeClr val="accent1"/>
              </a:solidFill>
            </a:rPr>
            <a:t>18ш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b="0" kern="1200" dirty="0"/>
            <a:t>- </a:t>
          </a:r>
          <a:r>
            <a:rPr lang="en-US" sz="3600" b="0" kern="1200" dirty="0"/>
            <a:t>Dell latitude 5400 CTO </a:t>
          </a:r>
          <a:r>
            <a:rPr lang="mn-MN" sz="3600" b="0" kern="1200" dirty="0"/>
            <a:t>зөөврийн ком – </a:t>
          </a:r>
          <a:r>
            <a:rPr lang="mn-MN" sz="3600" b="1" kern="1200" dirty="0">
              <a:solidFill>
                <a:schemeClr val="accent1"/>
              </a:solidFill>
            </a:rPr>
            <a:t>1ш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b="0" kern="1200" dirty="0"/>
            <a:t>- </a:t>
          </a:r>
          <a:r>
            <a:rPr lang="en-US" sz="3600" b="0" kern="1200" dirty="0"/>
            <a:t>Fortnite </a:t>
          </a:r>
          <a:r>
            <a:rPr lang="mn-MN" sz="3600" b="0" kern="1200" dirty="0"/>
            <a:t>сүлжээний төхөөрөмж – </a:t>
          </a:r>
          <a:r>
            <a:rPr lang="mn-MN" sz="3600" b="1" kern="1200" dirty="0">
              <a:solidFill>
                <a:schemeClr val="accent1"/>
              </a:solidFill>
            </a:rPr>
            <a:t>1ш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b="0" kern="1200" dirty="0"/>
            <a:t>- </a:t>
          </a:r>
          <a:r>
            <a:rPr lang="en-US" sz="3600" b="0" kern="1200" dirty="0"/>
            <a:t>Epson L5190 </a:t>
          </a:r>
          <a:r>
            <a:rPr lang="mn-MN" sz="3600" b="0" kern="1200" dirty="0"/>
            <a:t>өнгөт принтер – </a:t>
          </a:r>
          <a:r>
            <a:rPr lang="mn-MN" sz="3600" b="1" kern="1200" dirty="0">
              <a:solidFill>
                <a:schemeClr val="accent1"/>
              </a:solidFill>
            </a:rPr>
            <a:t>1ш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b="0" kern="1200" dirty="0"/>
            <a:t>- </a:t>
          </a:r>
          <a:r>
            <a:rPr lang="en-US" sz="3600" b="0" kern="1200" dirty="0"/>
            <a:t>Epson Workforce DS-780n </a:t>
          </a:r>
          <a:r>
            <a:rPr lang="mn-MN" sz="3600" b="0" kern="1200" dirty="0"/>
            <a:t>сканнер </a:t>
          </a:r>
          <a:r>
            <a:rPr lang="mn-MN" sz="3600" b="1" kern="1200" dirty="0"/>
            <a:t>– </a:t>
          </a:r>
          <a:r>
            <a:rPr lang="mn-MN" sz="3600" b="1" kern="1200" dirty="0">
              <a:solidFill>
                <a:schemeClr val="accent1"/>
              </a:solidFill>
            </a:rPr>
            <a:t>1ш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b="0" kern="1200" dirty="0"/>
            <a:t>- </a:t>
          </a:r>
          <a:r>
            <a:rPr lang="en-US" sz="3600" b="0" kern="1200" dirty="0"/>
            <a:t>Canon </a:t>
          </a:r>
          <a:r>
            <a:rPr lang="en-US" sz="3600" b="0" kern="1200" dirty="0" err="1"/>
            <a:t>imageCLASS</a:t>
          </a:r>
          <a:r>
            <a:rPr lang="en-US" sz="3600" b="0" kern="1200" dirty="0"/>
            <a:t> MF645Cx </a:t>
          </a:r>
          <a:r>
            <a:rPr lang="mn-MN" sz="3600" b="0" kern="1200" dirty="0"/>
            <a:t>принтер </a:t>
          </a:r>
          <a:r>
            <a:rPr lang="mn-MN" sz="3600" b="1" kern="1200" dirty="0"/>
            <a:t>– </a:t>
          </a:r>
          <a:r>
            <a:rPr lang="mn-MN" sz="3600" b="1" kern="1200" dirty="0">
              <a:solidFill>
                <a:schemeClr val="accent1"/>
              </a:solidFill>
            </a:rPr>
            <a:t>6ш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5400" b="0" kern="1200" dirty="0"/>
            <a:t> ТЕГ-аас </a:t>
          </a:r>
          <a:r>
            <a:rPr lang="mn-MN" sz="5400" b="1" kern="1200" dirty="0">
              <a:solidFill>
                <a:schemeClr val="accent1"/>
              </a:solidFill>
            </a:rPr>
            <a:t>76,161.7</a:t>
          </a:r>
          <a:r>
            <a:rPr lang="mn-MN" sz="5400" b="0" kern="1200" dirty="0"/>
            <a:t> мян.төг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Nissan </a:t>
          </a:r>
          <a:r>
            <a:rPr lang="en-US" sz="3600" b="1" kern="1200" dirty="0" err="1"/>
            <a:t>Teana</a:t>
          </a:r>
          <a:r>
            <a:rPr lang="en-US" sz="3600" b="1" kern="1200" dirty="0"/>
            <a:t> </a:t>
          </a:r>
          <a:r>
            <a:rPr lang="mn-MN" sz="3600" b="0" kern="1200" dirty="0"/>
            <a:t>Автомашин ТЕГ-аас баланс хооронд шилжиж ирсэн.</a:t>
          </a:r>
        </a:p>
      </dsp:txBody>
      <dsp:txXfrm>
        <a:off x="4423081" y="0"/>
        <a:ext cx="16682997" cy="7239038"/>
      </dsp:txXfrm>
    </dsp:sp>
    <dsp:sp modelId="{7ECD1A37-1C48-42D7-AB3E-A491828D0310}">
      <dsp:nvSpPr>
        <dsp:cNvPr id="0" name=""/>
        <dsp:cNvSpPr/>
      </dsp:nvSpPr>
      <dsp:spPr>
        <a:xfrm>
          <a:off x="201865" y="1380968"/>
          <a:ext cx="4221215" cy="44771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6CC3C-AB90-4A16-8533-5C09FA356632}">
      <dsp:nvSpPr>
        <dsp:cNvPr id="0" name=""/>
        <dsp:cNvSpPr/>
      </dsp:nvSpPr>
      <dsp:spPr>
        <a:xfrm>
          <a:off x="0" y="7440904"/>
          <a:ext cx="21106079" cy="3101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4000" b="1" kern="1200" dirty="0"/>
            <a:t>АКТЛАХ ХӨРӨНГӨ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4000" b="0" kern="1200" dirty="0"/>
            <a:t>Төрийн өмчийн бодлого зохицуулалтын  газрын 2020.12.02-ны А/1/2104 дугаар албан бичгээр </a:t>
          </a:r>
          <a:r>
            <a:rPr lang="mn-MN" sz="4000" b="1" kern="1200" dirty="0">
              <a:solidFill>
                <a:schemeClr val="accent1"/>
              </a:solidFill>
            </a:rPr>
            <a:t>16</a:t>
          </a:r>
          <a:r>
            <a:rPr lang="mn-MN" sz="4000" b="0" kern="1200" dirty="0"/>
            <a:t> нэр төрлийн </a:t>
          </a:r>
          <a:r>
            <a:rPr lang="mn-MN" sz="4000" b="1" kern="1200" dirty="0">
              <a:solidFill>
                <a:schemeClr val="accent1"/>
              </a:solidFill>
            </a:rPr>
            <a:t>10,911.7</a:t>
          </a:r>
          <a:r>
            <a:rPr lang="mn-MN" sz="4000" b="1" kern="1200" dirty="0"/>
            <a:t> </a:t>
          </a:r>
          <a:r>
            <a:rPr lang="mn-MN" sz="4000" b="0" kern="1200" dirty="0"/>
            <a:t>мян.төг-ийн балансыг үнэтэй эд хөрөнгийг актлах зөвшөөрлийн дагуу хөрөнгөөс хассан.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n-MN" sz="4000" b="0" kern="1200" dirty="0"/>
        </a:p>
      </dsp:txBody>
      <dsp:txXfrm>
        <a:off x="4423081" y="7440904"/>
        <a:ext cx="16682997" cy="3101078"/>
      </dsp:txXfrm>
    </dsp:sp>
    <dsp:sp modelId="{606A6E58-DE27-4638-ABBD-204C5D73CE3B}">
      <dsp:nvSpPr>
        <dsp:cNvPr id="0" name=""/>
        <dsp:cNvSpPr/>
      </dsp:nvSpPr>
      <dsp:spPr>
        <a:xfrm>
          <a:off x="201865" y="8183981"/>
          <a:ext cx="4221215" cy="16149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46BC5-A61B-434C-A76D-18E804A0FE58}">
      <dsp:nvSpPr>
        <dsp:cNvPr id="0" name=""/>
        <dsp:cNvSpPr/>
      </dsp:nvSpPr>
      <dsp:spPr>
        <a:xfrm>
          <a:off x="0" y="91100"/>
          <a:ext cx="10598988" cy="800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kern="1200" dirty="0"/>
            <a:t>Татварын ажилтны өдөр</a:t>
          </a:r>
        </a:p>
      </dsp:txBody>
      <dsp:txXfrm>
        <a:off x="39066" y="130166"/>
        <a:ext cx="10520856" cy="722147"/>
      </dsp:txXfrm>
    </dsp:sp>
    <dsp:sp modelId="{E88CB91A-A5AB-43E1-9404-09BE919576CD}">
      <dsp:nvSpPr>
        <dsp:cNvPr id="0" name=""/>
        <dsp:cNvSpPr/>
      </dsp:nvSpPr>
      <dsp:spPr>
        <a:xfrm>
          <a:off x="0" y="891380"/>
          <a:ext cx="10598988" cy="1751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18" tIns="45720" rIns="256032" bIns="4572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i="0" u="none" kern="1200" dirty="0"/>
            <a:t>1,</a:t>
          </a:r>
          <a:r>
            <a:rPr lang="mn-MN" sz="2800" b="1" i="0" u="none" kern="1200" dirty="0"/>
            <a:t>776</a:t>
          </a:r>
          <a:r>
            <a:rPr lang="en-US" sz="2800" b="1" i="0" u="none" kern="1200" dirty="0"/>
            <a:t>,600.00</a:t>
          </a:r>
          <a:r>
            <a:rPr lang="en-US" sz="2800" b="0" i="0" u="none" kern="1200" dirty="0"/>
            <a:t> </a:t>
          </a:r>
          <a:r>
            <a:rPr lang="mn-MN" sz="2800" kern="1200" dirty="0"/>
            <a:t> төгрөг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2800" kern="1200" dirty="0"/>
            <a:t>Бэлэг дурсгал/Үнэмлэхний хавтас/-</a:t>
          </a:r>
          <a:r>
            <a:rPr lang="mn-MN" sz="2800" kern="1200" dirty="0">
              <a:solidFill>
                <a:schemeClr val="accent2"/>
              </a:solidFill>
            </a:rPr>
            <a:t>410,000.00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2800" kern="1200" dirty="0"/>
            <a:t>Тэмцээн уралдааны шагнал – </a:t>
          </a:r>
          <a:r>
            <a:rPr lang="mn-MN" sz="2800" kern="1200" dirty="0">
              <a:solidFill>
                <a:schemeClr val="accent2"/>
              </a:solidFill>
            </a:rPr>
            <a:t>150,000.00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2800" kern="1200" dirty="0"/>
            <a:t>Хүлээн авалт, байр, хоол – </a:t>
          </a:r>
          <a:r>
            <a:rPr lang="mn-MN" sz="2800" kern="1200" dirty="0">
              <a:solidFill>
                <a:schemeClr val="accent2"/>
              </a:solidFill>
            </a:rPr>
            <a:t>1,216,600.00</a:t>
          </a:r>
        </a:p>
      </dsp:txBody>
      <dsp:txXfrm>
        <a:off x="0" y="891380"/>
        <a:ext cx="10598988" cy="1751220"/>
      </dsp:txXfrm>
    </dsp:sp>
    <dsp:sp modelId="{5B07FDE8-C070-4B80-9C1B-52DFC6E819A3}">
      <dsp:nvSpPr>
        <dsp:cNvPr id="0" name=""/>
        <dsp:cNvSpPr/>
      </dsp:nvSpPr>
      <dsp:spPr>
        <a:xfrm>
          <a:off x="0" y="2642600"/>
          <a:ext cx="10598988" cy="800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kern="1200" dirty="0"/>
            <a:t>Төрсөн өдөр</a:t>
          </a:r>
        </a:p>
      </dsp:txBody>
      <dsp:txXfrm>
        <a:off x="39066" y="2681666"/>
        <a:ext cx="10520856" cy="722147"/>
      </dsp:txXfrm>
    </dsp:sp>
    <dsp:sp modelId="{934DD0AC-66BF-4630-AF42-C8973F56FEE8}">
      <dsp:nvSpPr>
        <dsp:cNvPr id="0" name=""/>
        <dsp:cNvSpPr/>
      </dsp:nvSpPr>
      <dsp:spPr>
        <a:xfrm>
          <a:off x="0" y="3442880"/>
          <a:ext cx="10598988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18" tIns="45720" rIns="256032" bIns="4572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2800" b="1" kern="1200" dirty="0"/>
            <a:t>720,000</a:t>
          </a:r>
          <a:r>
            <a:rPr lang="mn-MN" sz="2800" b="0" kern="1200" dirty="0"/>
            <a:t> төгрөг</a:t>
          </a:r>
          <a:endParaRPr lang="mn-MN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2800" kern="1200" dirty="0">
              <a:solidFill>
                <a:schemeClr val="accent2"/>
              </a:solidFill>
            </a:rPr>
            <a:t>24</a:t>
          </a:r>
          <a:r>
            <a:rPr lang="mn-MN" sz="2800" kern="1200" dirty="0"/>
            <a:t> албан хаагчийн төрсөн өдөрт тус бүр </a:t>
          </a:r>
          <a:r>
            <a:rPr lang="mn-MN" sz="2800" kern="1200" dirty="0">
              <a:solidFill>
                <a:schemeClr val="accent2"/>
              </a:solidFill>
            </a:rPr>
            <a:t>30,000</a:t>
          </a:r>
          <a:r>
            <a:rPr lang="mn-MN" sz="2800" kern="1200" dirty="0"/>
            <a:t> төг зарцуулсан. Ковидтой холбоотой 2020 онд </a:t>
          </a:r>
          <a:r>
            <a:rPr lang="mn-MN" sz="2800" kern="1200" dirty="0">
              <a:solidFill>
                <a:schemeClr val="accent2"/>
              </a:solidFill>
            </a:rPr>
            <a:t>6</a:t>
          </a:r>
          <a:r>
            <a:rPr lang="mn-MN" sz="2800" kern="1200" dirty="0"/>
            <a:t> хүний төрсөн өдөрт бэлэг авагдаагүй байна.</a:t>
          </a:r>
        </a:p>
      </dsp:txBody>
      <dsp:txXfrm>
        <a:off x="0" y="3442880"/>
        <a:ext cx="10598988" cy="1564920"/>
      </dsp:txXfrm>
    </dsp:sp>
    <dsp:sp modelId="{547D9CD7-B09D-449F-B57E-403CD816AB36}">
      <dsp:nvSpPr>
        <dsp:cNvPr id="0" name=""/>
        <dsp:cNvSpPr/>
      </dsp:nvSpPr>
      <dsp:spPr>
        <a:xfrm>
          <a:off x="0" y="5007800"/>
          <a:ext cx="10598988" cy="800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kern="1200" dirty="0"/>
            <a:t>Эмнэлэг эргэлт</a:t>
          </a:r>
        </a:p>
      </dsp:txBody>
      <dsp:txXfrm>
        <a:off x="39066" y="5046866"/>
        <a:ext cx="10520856" cy="722147"/>
      </dsp:txXfrm>
    </dsp:sp>
    <dsp:sp modelId="{826B4474-1E1B-4CBB-8D44-6F2EB437FCC9}">
      <dsp:nvSpPr>
        <dsp:cNvPr id="0" name=""/>
        <dsp:cNvSpPr/>
      </dsp:nvSpPr>
      <dsp:spPr>
        <a:xfrm>
          <a:off x="0" y="5808080"/>
          <a:ext cx="10598988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18" tIns="45720" rIns="256032" bIns="4572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2800" b="1" kern="1200" dirty="0"/>
            <a:t>520,000</a:t>
          </a:r>
          <a:r>
            <a:rPr lang="mn-MN" sz="2800" kern="1200" dirty="0"/>
            <a:t> төгрөг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2800" kern="1200" dirty="0">
              <a:solidFill>
                <a:schemeClr val="accent2"/>
              </a:solidFill>
            </a:rPr>
            <a:t>17</a:t>
          </a:r>
          <a:r>
            <a:rPr lang="mn-MN" sz="2800" kern="1200" dirty="0"/>
            <a:t>  ажилтан, ахмад ажилтныг эмнэлэгт хэвтэж эмчүүлэхэд нэг бүрт </a:t>
          </a:r>
          <a:r>
            <a:rPr lang="mn-MN" sz="2800" kern="1200" dirty="0">
              <a:solidFill>
                <a:schemeClr val="accent2"/>
              </a:solidFill>
            </a:rPr>
            <a:t>30,000</a:t>
          </a:r>
          <a:r>
            <a:rPr lang="mn-MN" sz="2800" kern="1200" dirty="0"/>
            <a:t> төгрөгөөр тооцон эргэсэн.</a:t>
          </a:r>
        </a:p>
      </dsp:txBody>
      <dsp:txXfrm>
        <a:off x="0" y="5808080"/>
        <a:ext cx="10598988" cy="1229580"/>
      </dsp:txXfrm>
    </dsp:sp>
    <dsp:sp modelId="{6E3B3806-400C-467F-8BFB-EFE5D61E31EE}">
      <dsp:nvSpPr>
        <dsp:cNvPr id="0" name=""/>
        <dsp:cNvSpPr/>
      </dsp:nvSpPr>
      <dsp:spPr>
        <a:xfrm>
          <a:off x="0" y="7037660"/>
          <a:ext cx="10598988" cy="800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kern="1200" dirty="0"/>
            <a:t>Шинэ хүүхэд</a:t>
          </a:r>
        </a:p>
      </dsp:txBody>
      <dsp:txXfrm>
        <a:off x="39066" y="7076726"/>
        <a:ext cx="10520856" cy="722147"/>
      </dsp:txXfrm>
    </dsp:sp>
    <dsp:sp modelId="{A76A8552-9A49-49B5-A66B-5E4A3B3E830B}">
      <dsp:nvSpPr>
        <dsp:cNvPr id="0" name=""/>
        <dsp:cNvSpPr/>
      </dsp:nvSpPr>
      <dsp:spPr>
        <a:xfrm>
          <a:off x="0" y="7837940"/>
          <a:ext cx="10598988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18" tIns="45720" rIns="256032" bIns="4572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2800" b="1" kern="1200" dirty="0"/>
            <a:t>400,000</a:t>
          </a:r>
          <a:r>
            <a:rPr lang="mn-MN" sz="2800" kern="1200" dirty="0"/>
            <a:t> төгрөг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2800" kern="1200" dirty="0">
              <a:solidFill>
                <a:schemeClr val="accent2"/>
              </a:solidFill>
            </a:rPr>
            <a:t>Т.Ботагөз, О.Хаш-Эрдэнэ </a:t>
          </a:r>
          <a:r>
            <a:rPr lang="mn-MN" sz="2800" kern="1200" dirty="0"/>
            <a:t>нар шинэ хүүхэдтэй болсонд баяр хүргэж, эргэв.</a:t>
          </a:r>
        </a:p>
      </dsp:txBody>
      <dsp:txXfrm>
        <a:off x="0" y="7837940"/>
        <a:ext cx="10598988" cy="1229580"/>
      </dsp:txXfrm>
    </dsp:sp>
    <dsp:sp modelId="{111A4B91-84B1-4431-83F0-9CF5A222117C}">
      <dsp:nvSpPr>
        <dsp:cNvPr id="0" name=""/>
        <dsp:cNvSpPr/>
      </dsp:nvSpPr>
      <dsp:spPr>
        <a:xfrm>
          <a:off x="0" y="9067520"/>
          <a:ext cx="10598988" cy="800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600" kern="1200" dirty="0"/>
            <a:t>Шилжүүлэг, данс хөтөлсөн</a:t>
          </a:r>
        </a:p>
      </dsp:txBody>
      <dsp:txXfrm>
        <a:off x="39066" y="9106586"/>
        <a:ext cx="10520856" cy="722147"/>
      </dsp:txXfrm>
    </dsp:sp>
    <dsp:sp modelId="{DED63239-9198-4416-BF9D-6EDC28706050}">
      <dsp:nvSpPr>
        <dsp:cNvPr id="0" name=""/>
        <dsp:cNvSpPr/>
      </dsp:nvSpPr>
      <dsp:spPr>
        <a:xfrm>
          <a:off x="0" y="9867800"/>
          <a:ext cx="10598988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18" tIns="45720" rIns="256032" bIns="4572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2800" b="1" kern="1200" dirty="0"/>
            <a:t>10,367.39</a:t>
          </a:r>
          <a:r>
            <a:rPr lang="mn-MN" sz="2800" kern="1200" dirty="0"/>
            <a:t> төгрөг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mn-MN" sz="2800" kern="1200" dirty="0"/>
            <a:t>Банкны шилжүүлэг, данс хөтөлсний хураамж, татвар</a:t>
          </a:r>
        </a:p>
      </dsp:txBody>
      <dsp:txXfrm>
        <a:off x="0" y="9867800"/>
        <a:ext cx="10598988" cy="87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495" cy="503067"/>
          </a:xfrm>
          <a:prstGeom prst="rect">
            <a:avLst/>
          </a:prstGeom>
        </p:spPr>
        <p:txBody>
          <a:bodyPr vert="horz" lIns="93777" tIns="46889" rIns="93777" bIns="46889" rtlCol="0"/>
          <a:lstStyle>
            <a:lvl1pPr algn="l">
              <a:defRPr sz="1300"/>
            </a:lvl1pPr>
          </a:lstStyle>
          <a:p>
            <a:endParaRPr lang="mn-M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11" y="2"/>
            <a:ext cx="2985495" cy="503067"/>
          </a:xfrm>
          <a:prstGeom prst="rect">
            <a:avLst/>
          </a:prstGeom>
        </p:spPr>
        <p:txBody>
          <a:bodyPr vert="horz" lIns="93777" tIns="46889" rIns="93777" bIns="46889" rtlCol="0"/>
          <a:lstStyle>
            <a:lvl1pPr algn="r">
              <a:defRPr sz="1300"/>
            </a:lvl1pPr>
          </a:lstStyle>
          <a:p>
            <a:fld id="{D3C3DCE3-88A7-435C-8457-3A7D5474BF2C}" type="datetimeFigureOut">
              <a:rPr lang="mn-MN" smtClean="0"/>
              <a:pPr/>
              <a:t>2021/04/01</a:t>
            </a:fld>
            <a:endParaRPr lang="mn-M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7" tIns="46889" rIns="93777" bIns="46889" rtlCol="0" anchor="ctr"/>
          <a:lstStyle/>
          <a:p>
            <a:endParaRPr lang="mn-M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41" y="4821929"/>
            <a:ext cx="5509283" cy="3945834"/>
          </a:xfrm>
          <a:prstGeom prst="rect">
            <a:avLst/>
          </a:prstGeom>
        </p:spPr>
        <p:txBody>
          <a:bodyPr vert="horz" lIns="93777" tIns="46889" rIns="93777" bIns="468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7233"/>
            <a:ext cx="2985495" cy="503067"/>
          </a:xfrm>
          <a:prstGeom prst="rect">
            <a:avLst/>
          </a:prstGeom>
        </p:spPr>
        <p:txBody>
          <a:bodyPr vert="horz" lIns="93777" tIns="46889" rIns="93777" bIns="46889" rtlCol="0" anchor="b"/>
          <a:lstStyle>
            <a:lvl1pPr algn="l">
              <a:defRPr sz="1300"/>
            </a:lvl1pPr>
          </a:lstStyle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11" y="9517233"/>
            <a:ext cx="2985495" cy="503067"/>
          </a:xfrm>
          <a:prstGeom prst="rect">
            <a:avLst/>
          </a:prstGeom>
        </p:spPr>
        <p:txBody>
          <a:bodyPr vert="horz" lIns="93777" tIns="46889" rIns="93777" bIns="46889" rtlCol="0" anchor="b"/>
          <a:lstStyle>
            <a:lvl1pPr algn="r">
              <a:defRPr sz="1300"/>
            </a:lvl1pPr>
          </a:lstStyle>
          <a:p>
            <a:fld id="{567CBDE8-63D6-4D4E-897D-1667AC0C222C}" type="slidenum">
              <a:rPr lang="mn-MN" smtClean="0"/>
              <a:pPr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55878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CBDE8-63D6-4D4E-897D-1667AC0C222C}" type="slidenum">
              <a:rPr lang="mn-MN" smtClean="0"/>
              <a:pPr/>
              <a:t>4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99392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E258-B812-427D-A135-DB415515D4B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5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E258-B812-427D-A135-DB415515D4B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8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E258-B812-427D-A135-DB415515D4B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6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E258-B812-427D-A135-DB415515D4B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5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E258-B812-427D-A135-DB415515D4B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13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E258-B812-427D-A135-DB415515D4B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45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CBDE8-63D6-4D4E-897D-1667AC0C222C}" type="slidenum">
              <a:rPr lang="mn-MN" smtClean="0"/>
              <a:pPr/>
              <a:t>51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47007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CBDE8-63D6-4D4E-897D-1667AC0C222C}" type="slidenum">
              <a:rPr lang="mn-MN" smtClean="0"/>
              <a:pPr/>
              <a:t>52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97243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55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6046985" y="2621581"/>
            <a:ext cx="3979581" cy="4594262"/>
          </a:xfrm>
          <a:custGeom>
            <a:avLst/>
            <a:gdLst>
              <a:gd name="connsiteX0" fmla="*/ 1989049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9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9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9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348570" y="2621581"/>
            <a:ext cx="3979581" cy="4594262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4790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49147" y="2783812"/>
            <a:ext cx="3529091" cy="4074188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416875" y="2783812"/>
            <a:ext cx="3529091" cy="4074188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8199420" y="2783812"/>
            <a:ext cx="3529091" cy="4074188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419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30021" y="3043694"/>
            <a:ext cx="3021687" cy="3488412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30021" y="8984120"/>
            <a:ext cx="3021687" cy="3488412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28435" y="3043694"/>
            <a:ext cx="3021687" cy="3488412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728435" y="8984120"/>
            <a:ext cx="3021687" cy="3488412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285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02431" y="3243087"/>
            <a:ext cx="3443415" cy="3975278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33388" y="3243087"/>
            <a:ext cx="3443415" cy="3975278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3400847" y="3243087"/>
            <a:ext cx="3443415" cy="3975278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231804" y="3243087"/>
            <a:ext cx="3443415" cy="3975278"/>
          </a:xfrm>
          <a:custGeom>
            <a:avLst/>
            <a:gdLst>
              <a:gd name="connsiteX0" fmla="*/ 1989048 w 3980617"/>
              <a:gd name="connsiteY0" fmla="*/ 0 h 4594261"/>
              <a:gd name="connsiteX1" fmla="*/ 3980617 w 3980617"/>
              <a:gd name="connsiteY1" fmla="*/ 1147935 h 4594261"/>
              <a:gd name="connsiteX2" fmla="*/ 3980617 w 3980617"/>
              <a:gd name="connsiteY2" fmla="*/ 3443804 h 4594261"/>
              <a:gd name="connsiteX3" fmla="*/ 1989048 w 3980617"/>
              <a:gd name="connsiteY3" fmla="*/ 4594261 h 4594261"/>
              <a:gd name="connsiteX4" fmla="*/ 0 w 3980617"/>
              <a:gd name="connsiteY4" fmla="*/ 3443804 h 4594261"/>
              <a:gd name="connsiteX5" fmla="*/ 0 w 3980617"/>
              <a:gd name="connsiteY5" fmla="*/ 1147935 h 459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0617" h="4594261">
                <a:moveTo>
                  <a:pt x="1989048" y="0"/>
                </a:moveTo>
                <a:lnTo>
                  <a:pt x="3980617" y="1147935"/>
                </a:lnTo>
                <a:lnTo>
                  <a:pt x="3980617" y="3443804"/>
                </a:lnTo>
                <a:lnTo>
                  <a:pt x="1989048" y="4594261"/>
                </a:lnTo>
                <a:lnTo>
                  <a:pt x="0" y="3443804"/>
                </a:lnTo>
                <a:lnTo>
                  <a:pt x="0" y="11479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77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17976212" y="4203372"/>
            <a:ext cx="5369373" cy="4656204"/>
          </a:xfrm>
          <a:custGeom>
            <a:avLst/>
            <a:gdLst>
              <a:gd name="connsiteX0" fmla="*/ 1343204 w 5370772"/>
              <a:gd name="connsiteY0" fmla="*/ 0 h 4656203"/>
              <a:gd name="connsiteX1" fmla="*/ 4027568 w 5370772"/>
              <a:gd name="connsiteY1" fmla="*/ 0 h 4656203"/>
              <a:gd name="connsiteX2" fmla="*/ 5370772 w 5370772"/>
              <a:gd name="connsiteY2" fmla="*/ 2328102 h 4656203"/>
              <a:gd name="connsiteX3" fmla="*/ 4027568 w 5370772"/>
              <a:gd name="connsiteY3" fmla="*/ 4656203 h 4656203"/>
              <a:gd name="connsiteX4" fmla="*/ 1343204 w 5370772"/>
              <a:gd name="connsiteY4" fmla="*/ 4656203 h 4656203"/>
              <a:gd name="connsiteX5" fmla="*/ 0 w 5370772"/>
              <a:gd name="connsiteY5" fmla="*/ 2328102 h 465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0772" h="4656203">
                <a:moveTo>
                  <a:pt x="1343204" y="0"/>
                </a:moveTo>
                <a:lnTo>
                  <a:pt x="4027568" y="0"/>
                </a:lnTo>
                <a:lnTo>
                  <a:pt x="5370772" y="2328102"/>
                </a:lnTo>
                <a:lnTo>
                  <a:pt x="4027568" y="4656203"/>
                </a:lnTo>
                <a:lnTo>
                  <a:pt x="1343204" y="4656203"/>
                </a:lnTo>
                <a:lnTo>
                  <a:pt x="0" y="2328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3726100" y="6636517"/>
            <a:ext cx="5387461" cy="4674298"/>
          </a:xfrm>
          <a:custGeom>
            <a:avLst/>
            <a:gdLst>
              <a:gd name="connsiteX0" fmla="*/ 1365124 w 5388863"/>
              <a:gd name="connsiteY0" fmla="*/ 0 h 4674297"/>
              <a:gd name="connsiteX1" fmla="*/ 4050347 w 5388863"/>
              <a:gd name="connsiteY1" fmla="*/ 0 h 4674297"/>
              <a:gd name="connsiteX2" fmla="*/ 5388863 w 5388863"/>
              <a:gd name="connsiteY2" fmla="*/ 2327943 h 4674297"/>
              <a:gd name="connsiteX3" fmla="*/ 4050347 w 5388863"/>
              <a:gd name="connsiteY3" fmla="*/ 4674297 h 4674297"/>
              <a:gd name="connsiteX4" fmla="*/ 1365124 w 5388863"/>
              <a:gd name="connsiteY4" fmla="*/ 4674297 h 4674297"/>
              <a:gd name="connsiteX5" fmla="*/ 0 w 5388863"/>
              <a:gd name="connsiteY5" fmla="*/ 2327943 h 467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8863" h="4674297">
                <a:moveTo>
                  <a:pt x="1365124" y="0"/>
                </a:moveTo>
                <a:lnTo>
                  <a:pt x="4050347" y="0"/>
                </a:lnTo>
                <a:lnTo>
                  <a:pt x="5388863" y="2327943"/>
                </a:lnTo>
                <a:lnTo>
                  <a:pt x="4050347" y="4674297"/>
                </a:lnTo>
                <a:lnTo>
                  <a:pt x="1365124" y="4674297"/>
                </a:lnTo>
                <a:lnTo>
                  <a:pt x="0" y="23279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9503115" y="4203372"/>
            <a:ext cx="5369373" cy="4656204"/>
          </a:xfrm>
          <a:custGeom>
            <a:avLst/>
            <a:gdLst>
              <a:gd name="connsiteX0" fmla="*/ 1342693 w 5370772"/>
              <a:gd name="connsiteY0" fmla="*/ 0 h 4656203"/>
              <a:gd name="connsiteX1" fmla="*/ 4028079 w 5370772"/>
              <a:gd name="connsiteY1" fmla="*/ 0 h 4656203"/>
              <a:gd name="connsiteX2" fmla="*/ 5370772 w 5370772"/>
              <a:gd name="connsiteY2" fmla="*/ 2328102 h 4656203"/>
              <a:gd name="connsiteX3" fmla="*/ 4028079 w 5370772"/>
              <a:gd name="connsiteY3" fmla="*/ 4656203 h 4656203"/>
              <a:gd name="connsiteX4" fmla="*/ 1342693 w 5370772"/>
              <a:gd name="connsiteY4" fmla="*/ 4656203 h 4656203"/>
              <a:gd name="connsiteX5" fmla="*/ 0 w 5370772"/>
              <a:gd name="connsiteY5" fmla="*/ 2328102 h 465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0772" h="4656203">
                <a:moveTo>
                  <a:pt x="1342693" y="0"/>
                </a:moveTo>
                <a:lnTo>
                  <a:pt x="4028079" y="0"/>
                </a:lnTo>
                <a:lnTo>
                  <a:pt x="5370772" y="2328102"/>
                </a:lnTo>
                <a:lnTo>
                  <a:pt x="4028079" y="4656203"/>
                </a:lnTo>
                <a:lnTo>
                  <a:pt x="1342693" y="4656203"/>
                </a:lnTo>
                <a:lnTo>
                  <a:pt x="0" y="2328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280135" y="6636517"/>
            <a:ext cx="5369373" cy="4674298"/>
          </a:xfrm>
          <a:custGeom>
            <a:avLst/>
            <a:gdLst>
              <a:gd name="connsiteX0" fmla="*/ 1342693 w 5370771"/>
              <a:gd name="connsiteY0" fmla="*/ 0 h 4674297"/>
              <a:gd name="connsiteX1" fmla="*/ 4028078 w 5370771"/>
              <a:gd name="connsiteY1" fmla="*/ 0 h 4674297"/>
              <a:gd name="connsiteX2" fmla="*/ 5370771 w 5370771"/>
              <a:gd name="connsiteY2" fmla="*/ 2327943 h 4674297"/>
              <a:gd name="connsiteX3" fmla="*/ 4028078 w 5370771"/>
              <a:gd name="connsiteY3" fmla="*/ 4674297 h 4674297"/>
              <a:gd name="connsiteX4" fmla="*/ 1342693 w 5370771"/>
              <a:gd name="connsiteY4" fmla="*/ 4674297 h 4674297"/>
              <a:gd name="connsiteX5" fmla="*/ 0 w 5370771"/>
              <a:gd name="connsiteY5" fmla="*/ 2327943 h 467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0771" h="4674297">
                <a:moveTo>
                  <a:pt x="1342693" y="0"/>
                </a:moveTo>
                <a:lnTo>
                  <a:pt x="4028078" y="0"/>
                </a:lnTo>
                <a:lnTo>
                  <a:pt x="5370771" y="2327943"/>
                </a:lnTo>
                <a:lnTo>
                  <a:pt x="4028078" y="4674297"/>
                </a:lnTo>
                <a:lnTo>
                  <a:pt x="1342693" y="4674297"/>
                </a:lnTo>
                <a:lnTo>
                  <a:pt x="0" y="23279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030020" y="4203372"/>
            <a:ext cx="5369373" cy="4656204"/>
          </a:xfrm>
          <a:custGeom>
            <a:avLst/>
            <a:gdLst>
              <a:gd name="connsiteX0" fmla="*/ 1343205 w 5370772"/>
              <a:gd name="connsiteY0" fmla="*/ 0 h 4656203"/>
              <a:gd name="connsiteX1" fmla="*/ 4031663 w 5370772"/>
              <a:gd name="connsiteY1" fmla="*/ 0 h 4656203"/>
              <a:gd name="connsiteX2" fmla="*/ 5370772 w 5370772"/>
              <a:gd name="connsiteY2" fmla="*/ 2328102 h 4656203"/>
              <a:gd name="connsiteX3" fmla="*/ 4031663 w 5370772"/>
              <a:gd name="connsiteY3" fmla="*/ 4656203 h 4656203"/>
              <a:gd name="connsiteX4" fmla="*/ 1343205 w 5370772"/>
              <a:gd name="connsiteY4" fmla="*/ 4656203 h 4656203"/>
              <a:gd name="connsiteX5" fmla="*/ 0 w 5370772"/>
              <a:gd name="connsiteY5" fmla="*/ 2328102 h 465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0772" h="4656203">
                <a:moveTo>
                  <a:pt x="1343205" y="0"/>
                </a:moveTo>
                <a:lnTo>
                  <a:pt x="4031663" y="0"/>
                </a:lnTo>
                <a:lnTo>
                  <a:pt x="5370772" y="2328102"/>
                </a:lnTo>
                <a:lnTo>
                  <a:pt x="4031663" y="4656203"/>
                </a:lnTo>
                <a:lnTo>
                  <a:pt x="1343205" y="4656203"/>
                </a:lnTo>
                <a:lnTo>
                  <a:pt x="0" y="2328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796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17" grpId="0"/>
      <p:bldP spid="15" grpId="0"/>
      <p:bldP spid="1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21" y="869668"/>
            <a:ext cx="11698415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73902" y="693174"/>
            <a:ext cx="1803750" cy="106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728435" y="0"/>
            <a:ext cx="11649216" cy="13716000"/>
          </a:xfrm>
          <a:custGeom>
            <a:avLst/>
            <a:gdLst>
              <a:gd name="connsiteX0" fmla="*/ 5926600 w 11652250"/>
              <a:gd name="connsiteY0" fmla="*/ 0 h 13716000"/>
              <a:gd name="connsiteX1" fmla="*/ 5930350 w 11652250"/>
              <a:gd name="connsiteY1" fmla="*/ 2165 h 13716000"/>
              <a:gd name="connsiteX2" fmla="*/ 5930350 w 11652250"/>
              <a:gd name="connsiteY2" fmla="*/ 17 h 13716000"/>
              <a:gd name="connsiteX3" fmla="*/ 11652250 w 11652250"/>
              <a:gd name="connsiteY3" fmla="*/ 17 h 13716000"/>
              <a:gd name="connsiteX4" fmla="*/ 11652250 w 11652250"/>
              <a:gd name="connsiteY4" fmla="*/ 13716000 h 13716000"/>
              <a:gd name="connsiteX5" fmla="*/ 5930350 w 11652250"/>
              <a:gd name="connsiteY5" fmla="*/ 13716000 h 13716000"/>
              <a:gd name="connsiteX6" fmla="*/ 5930350 w 11652250"/>
              <a:gd name="connsiteY6" fmla="*/ 13706318 h 13716000"/>
              <a:gd name="connsiteX7" fmla="*/ 5926600 w 11652250"/>
              <a:gd name="connsiteY7" fmla="*/ 13708500 h 13716000"/>
              <a:gd name="connsiteX8" fmla="*/ 0 w 11652250"/>
              <a:gd name="connsiteY8" fmla="*/ 10238290 h 13716000"/>
              <a:gd name="connsiteX9" fmla="*/ 0 w 11652250"/>
              <a:gd name="connsiteY9" fmla="*/ 34102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2250" h="13716000">
                <a:moveTo>
                  <a:pt x="5926600" y="0"/>
                </a:moveTo>
                <a:lnTo>
                  <a:pt x="5930350" y="2165"/>
                </a:lnTo>
                <a:lnTo>
                  <a:pt x="5930350" y="17"/>
                </a:lnTo>
                <a:lnTo>
                  <a:pt x="11652250" y="17"/>
                </a:lnTo>
                <a:lnTo>
                  <a:pt x="11652250" y="13716000"/>
                </a:lnTo>
                <a:lnTo>
                  <a:pt x="5930350" y="13716000"/>
                </a:lnTo>
                <a:lnTo>
                  <a:pt x="5930350" y="13706318"/>
                </a:lnTo>
                <a:lnTo>
                  <a:pt x="5926600" y="13708500"/>
                </a:lnTo>
                <a:lnTo>
                  <a:pt x="0" y="10238290"/>
                </a:lnTo>
                <a:lnTo>
                  <a:pt x="0" y="3410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Freeform 4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197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866631" y="3"/>
            <a:ext cx="10511020" cy="10274146"/>
          </a:xfrm>
          <a:custGeom>
            <a:avLst/>
            <a:gdLst>
              <a:gd name="connsiteX0" fmla="*/ 0 w 10513758"/>
              <a:gd name="connsiteY0" fmla="*/ 0 h 10274146"/>
              <a:gd name="connsiteX1" fmla="*/ 10513758 w 10513758"/>
              <a:gd name="connsiteY1" fmla="*/ 0 h 10274146"/>
              <a:gd name="connsiteX2" fmla="*/ 10513758 w 10513758"/>
              <a:gd name="connsiteY2" fmla="*/ 1171583 h 10274146"/>
              <a:gd name="connsiteX3" fmla="*/ 10513758 w 10513758"/>
              <a:gd name="connsiteY3" fmla="*/ 5810864 h 10274146"/>
              <a:gd name="connsiteX4" fmla="*/ 10513758 w 10513758"/>
              <a:gd name="connsiteY4" fmla="*/ 7235517 h 10274146"/>
              <a:gd name="connsiteX5" fmla="*/ 5253550 w 10513758"/>
              <a:gd name="connsiteY5" fmla="*/ 10274146 h 10274146"/>
              <a:gd name="connsiteX6" fmla="*/ 0 w 10513758"/>
              <a:gd name="connsiteY6" fmla="*/ 7235517 h 10274146"/>
              <a:gd name="connsiteX7" fmla="*/ 0 w 10513758"/>
              <a:gd name="connsiteY7" fmla="*/ 5810864 h 10274146"/>
              <a:gd name="connsiteX8" fmla="*/ 0 w 10513758"/>
              <a:gd name="connsiteY8" fmla="*/ 1171583 h 102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3758" h="10274146">
                <a:moveTo>
                  <a:pt x="0" y="0"/>
                </a:moveTo>
                <a:lnTo>
                  <a:pt x="10513758" y="0"/>
                </a:lnTo>
                <a:lnTo>
                  <a:pt x="10513758" y="1171583"/>
                </a:lnTo>
                <a:lnTo>
                  <a:pt x="10513758" y="5810864"/>
                </a:lnTo>
                <a:lnTo>
                  <a:pt x="10513758" y="7235517"/>
                </a:lnTo>
                <a:lnTo>
                  <a:pt x="5253550" y="10274146"/>
                </a:lnTo>
                <a:lnTo>
                  <a:pt x="0" y="7235517"/>
                </a:lnTo>
                <a:lnTo>
                  <a:pt x="0" y="5810864"/>
                </a:lnTo>
                <a:lnTo>
                  <a:pt x="0" y="11715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23" y="869668"/>
            <a:ext cx="11698415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84119" y="766916"/>
            <a:ext cx="239353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/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58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8434" y="869668"/>
            <a:ext cx="10619198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11649216" cy="13716000"/>
          </a:xfrm>
          <a:custGeom>
            <a:avLst/>
            <a:gdLst>
              <a:gd name="connsiteX0" fmla="*/ 0 w 11652249"/>
              <a:gd name="connsiteY0" fmla="*/ 0 h 13716000"/>
              <a:gd name="connsiteX1" fmla="*/ 5706489 w 11652249"/>
              <a:gd name="connsiteY1" fmla="*/ 0 h 13716000"/>
              <a:gd name="connsiteX2" fmla="*/ 5710251 w 11652249"/>
              <a:gd name="connsiteY2" fmla="*/ 0 h 13716000"/>
              <a:gd name="connsiteX3" fmla="*/ 5710251 w 11652249"/>
              <a:gd name="connsiteY3" fmla="*/ 2169 h 13716000"/>
              <a:gd name="connsiteX4" fmla="*/ 11652249 w 11652249"/>
              <a:gd name="connsiteY4" fmla="*/ 3427119 h 13716000"/>
              <a:gd name="connsiteX5" fmla="*/ 11652249 w 11652249"/>
              <a:gd name="connsiteY5" fmla="*/ 10281352 h 13716000"/>
              <a:gd name="connsiteX6" fmla="*/ 5710251 w 11652249"/>
              <a:gd name="connsiteY6" fmla="*/ 13713827 h 13716000"/>
              <a:gd name="connsiteX7" fmla="*/ 5710251 w 11652249"/>
              <a:gd name="connsiteY7" fmla="*/ 13716000 h 13716000"/>
              <a:gd name="connsiteX8" fmla="*/ 5706489 w 11652249"/>
              <a:gd name="connsiteY8" fmla="*/ 13716000 h 13716000"/>
              <a:gd name="connsiteX9" fmla="*/ 0 w 11652249"/>
              <a:gd name="connsiteY9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2249" h="13716000">
                <a:moveTo>
                  <a:pt x="0" y="0"/>
                </a:moveTo>
                <a:lnTo>
                  <a:pt x="5706489" y="0"/>
                </a:lnTo>
                <a:lnTo>
                  <a:pt x="5710251" y="0"/>
                </a:lnTo>
                <a:lnTo>
                  <a:pt x="5710251" y="2169"/>
                </a:lnTo>
                <a:lnTo>
                  <a:pt x="11652249" y="3427119"/>
                </a:lnTo>
                <a:lnTo>
                  <a:pt x="11652249" y="10281352"/>
                </a:lnTo>
                <a:lnTo>
                  <a:pt x="5710251" y="13713827"/>
                </a:lnTo>
                <a:lnTo>
                  <a:pt x="5710251" y="13716000"/>
                </a:lnTo>
                <a:lnTo>
                  <a:pt x="5706489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458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8434" y="869668"/>
            <a:ext cx="10619198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" y="3"/>
            <a:ext cx="10511020" cy="10274146"/>
          </a:xfrm>
          <a:custGeom>
            <a:avLst/>
            <a:gdLst>
              <a:gd name="connsiteX0" fmla="*/ 0 w 10513758"/>
              <a:gd name="connsiteY0" fmla="*/ 0 h 10274146"/>
              <a:gd name="connsiteX1" fmla="*/ 10513758 w 10513758"/>
              <a:gd name="connsiteY1" fmla="*/ 0 h 10274146"/>
              <a:gd name="connsiteX2" fmla="*/ 10513758 w 10513758"/>
              <a:gd name="connsiteY2" fmla="*/ 1171583 h 10274146"/>
              <a:gd name="connsiteX3" fmla="*/ 10513758 w 10513758"/>
              <a:gd name="connsiteY3" fmla="*/ 5810864 h 10274146"/>
              <a:gd name="connsiteX4" fmla="*/ 10513758 w 10513758"/>
              <a:gd name="connsiteY4" fmla="*/ 7235517 h 10274146"/>
              <a:gd name="connsiteX5" fmla="*/ 5253550 w 10513758"/>
              <a:gd name="connsiteY5" fmla="*/ 10274146 h 10274146"/>
              <a:gd name="connsiteX6" fmla="*/ 0 w 10513758"/>
              <a:gd name="connsiteY6" fmla="*/ 7235517 h 10274146"/>
              <a:gd name="connsiteX7" fmla="*/ 0 w 10513758"/>
              <a:gd name="connsiteY7" fmla="*/ 5810864 h 10274146"/>
              <a:gd name="connsiteX8" fmla="*/ 0 w 10513758"/>
              <a:gd name="connsiteY8" fmla="*/ 1171583 h 102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3758" h="10274146">
                <a:moveTo>
                  <a:pt x="0" y="0"/>
                </a:moveTo>
                <a:lnTo>
                  <a:pt x="10513758" y="0"/>
                </a:lnTo>
                <a:lnTo>
                  <a:pt x="10513758" y="1171583"/>
                </a:lnTo>
                <a:lnTo>
                  <a:pt x="10513758" y="5810864"/>
                </a:lnTo>
                <a:lnTo>
                  <a:pt x="10513758" y="7235517"/>
                </a:lnTo>
                <a:lnTo>
                  <a:pt x="5253550" y="10274146"/>
                </a:lnTo>
                <a:lnTo>
                  <a:pt x="0" y="7235517"/>
                </a:lnTo>
                <a:lnTo>
                  <a:pt x="0" y="5810864"/>
                </a:lnTo>
                <a:lnTo>
                  <a:pt x="0" y="11715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755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21" y="869668"/>
            <a:ext cx="10619196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728435" y="2"/>
            <a:ext cx="11649216" cy="13716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74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8"/>
          <p:cNvSpPr>
            <a:spLocks noGrp="1"/>
          </p:cNvSpPr>
          <p:nvPr>
            <p:ph type="pic" sz="quarter" idx="10"/>
          </p:nvPr>
        </p:nvSpPr>
        <p:spPr>
          <a:xfrm>
            <a:off x="11664811" y="0"/>
            <a:ext cx="12712841" cy="13158788"/>
          </a:xfrm>
          <a:custGeom>
            <a:avLst/>
            <a:gdLst>
              <a:gd name="connsiteX0" fmla="*/ 12716151 w 12716151"/>
              <a:gd name="connsiteY0" fmla="*/ 7348804 h 13158788"/>
              <a:gd name="connsiteX1" fmla="*/ 12716151 w 12716151"/>
              <a:gd name="connsiteY1" fmla="*/ 9986433 h 13158788"/>
              <a:gd name="connsiteX2" fmla="*/ 7220945 w 12716151"/>
              <a:gd name="connsiteY2" fmla="*/ 13158788 h 13158788"/>
              <a:gd name="connsiteX3" fmla="*/ 7064819 w 12716151"/>
              <a:gd name="connsiteY3" fmla="*/ 13158788 h 13158788"/>
              <a:gd name="connsiteX4" fmla="*/ 6001987 w 12716151"/>
              <a:gd name="connsiteY4" fmla="*/ 12545047 h 13158788"/>
              <a:gd name="connsiteX5" fmla="*/ 6000877 w 12716151"/>
              <a:gd name="connsiteY5" fmla="*/ 11225869 h 13158788"/>
              <a:gd name="connsiteX6" fmla="*/ 12716151 w 12716151"/>
              <a:gd name="connsiteY6" fmla="*/ 4577117 h 13158788"/>
              <a:gd name="connsiteX7" fmla="*/ 12716151 w 12716151"/>
              <a:gd name="connsiteY7" fmla="*/ 7214813 h 13158788"/>
              <a:gd name="connsiteX8" fmla="*/ 5942697 w 12716151"/>
              <a:gd name="connsiteY8" fmla="*/ 11125096 h 13158788"/>
              <a:gd name="connsiteX9" fmla="*/ 4801816 w 12716151"/>
              <a:gd name="connsiteY9" fmla="*/ 10466282 h 13158788"/>
              <a:gd name="connsiteX10" fmla="*/ 4800702 w 12716151"/>
              <a:gd name="connsiteY10" fmla="*/ 9147103 h 13158788"/>
              <a:gd name="connsiteX11" fmla="*/ 12716151 w 12716151"/>
              <a:gd name="connsiteY11" fmla="*/ 1805432 h 13158788"/>
              <a:gd name="connsiteX12" fmla="*/ 12716151 w 12716151"/>
              <a:gd name="connsiteY12" fmla="*/ 4443194 h 13158788"/>
              <a:gd name="connsiteX13" fmla="*/ 4742522 w 12716151"/>
              <a:gd name="connsiteY13" fmla="*/ 9046331 h 13158788"/>
              <a:gd name="connsiteX14" fmla="*/ 3601640 w 12716151"/>
              <a:gd name="connsiteY14" fmla="*/ 8387517 h 13158788"/>
              <a:gd name="connsiteX15" fmla="*/ 3600527 w 12716151"/>
              <a:gd name="connsiteY15" fmla="*/ 7068340 h 13158788"/>
              <a:gd name="connsiteX16" fmla="*/ 11042547 w 12716151"/>
              <a:gd name="connsiteY16" fmla="*/ 0 h 13158788"/>
              <a:gd name="connsiteX17" fmla="*/ 12716151 w 12716151"/>
              <a:gd name="connsiteY17" fmla="*/ 0 h 13158788"/>
              <a:gd name="connsiteX18" fmla="*/ 12716151 w 12716151"/>
              <a:gd name="connsiteY18" fmla="*/ 1671573 h 13158788"/>
              <a:gd name="connsiteX19" fmla="*/ 3542345 w 12716151"/>
              <a:gd name="connsiteY19" fmla="*/ 6967567 h 13158788"/>
              <a:gd name="connsiteX20" fmla="*/ 2401462 w 12716151"/>
              <a:gd name="connsiteY20" fmla="*/ 6308753 h 13158788"/>
              <a:gd name="connsiteX21" fmla="*/ 2400351 w 12716151"/>
              <a:gd name="connsiteY21" fmla="*/ 4989574 h 13158788"/>
              <a:gd name="connsiteX22" fmla="*/ 6241847 w 12716151"/>
              <a:gd name="connsiteY22" fmla="*/ 0 h 13158788"/>
              <a:gd name="connsiteX23" fmla="*/ 10810633 w 12716151"/>
              <a:gd name="connsiteY23" fmla="*/ 0 h 13158788"/>
              <a:gd name="connsiteX24" fmla="*/ 2342171 w 12716151"/>
              <a:gd name="connsiteY24" fmla="*/ 4888803 h 13158788"/>
              <a:gd name="connsiteX25" fmla="*/ 1201289 w 12716151"/>
              <a:gd name="connsiteY25" fmla="*/ 4229989 h 13158788"/>
              <a:gd name="connsiteX26" fmla="*/ 1200177 w 12716151"/>
              <a:gd name="connsiteY26" fmla="*/ 2910811 h 13158788"/>
              <a:gd name="connsiteX27" fmla="*/ 1441145 w 12716151"/>
              <a:gd name="connsiteY27" fmla="*/ 0 h 13158788"/>
              <a:gd name="connsiteX28" fmla="*/ 6009587 w 12716151"/>
              <a:gd name="connsiteY28" fmla="*/ 0 h 13158788"/>
              <a:gd name="connsiteX29" fmla="*/ 1141996 w 12716151"/>
              <a:gd name="connsiteY29" fmla="*/ 2810037 h 13158788"/>
              <a:gd name="connsiteX30" fmla="*/ 1115 w 12716151"/>
              <a:gd name="connsiteY30" fmla="*/ 2151224 h 13158788"/>
              <a:gd name="connsiteX31" fmla="*/ 0 w 12716151"/>
              <a:gd name="connsiteY31" fmla="*/ 832045 h 1315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716151" h="13158788">
                <a:moveTo>
                  <a:pt x="12716151" y="7348804"/>
                </a:moveTo>
                <a:lnTo>
                  <a:pt x="12716151" y="9986433"/>
                </a:lnTo>
                <a:lnTo>
                  <a:pt x="7220945" y="13158788"/>
                </a:lnTo>
                <a:lnTo>
                  <a:pt x="7064819" y="13158788"/>
                </a:lnTo>
                <a:lnTo>
                  <a:pt x="6001987" y="12545047"/>
                </a:lnTo>
                <a:lnTo>
                  <a:pt x="6000877" y="11225869"/>
                </a:lnTo>
                <a:close/>
                <a:moveTo>
                  <a:pt x="12716151" y="4577117"/>
                </a:moveTo>
                <a:lnTo>
                  <a:pt x="12716151" y="7214813"/>
                </a:lnTo>
                <a:lnTo>
                  <a:pt x="5942697" y="11125096"/>
                </a:lnTo>
                <a:lnTo>
                  <a:pt x="4801816" y="10466282"/>
                </a:lnTo>
                <a:lnTo>
                  <a:pt x="4800702" y="9147103"/>
                </a:lnTo>
                <a:close/>
                <a:moveTo>
                  <a:pt x="12716151" y="1805432"/>
                </a:moveTo>
                <a:lnTo>
                  <a:pt x="12716151" y="4443194"/>
                </a:lnTo>
                <a:lnTo>
                  <a:pt x="4742522" y="9046331"/>
                </a:lnTo>
                <a:lnTo>
                  <a:pt x="3601640" y="8387517"/>
                </a:lnTo>
                <a:lnTo>
                  <a:pt x="3600527" y="7068340"/>
                </a:lnTo>
                <a:close/>
                <a:moveTo>
                  <a:pt x="11042547" y="0"/>
                </a:moveTo>
                <a:lnTo>
                  <a:pt x="12716151" y="0"/>
                </a:lnTo>
                <a:lnTo>
                  <a:pt x="12716151" y="1671573"/>
                </a:lnTo>
                <a:lnTo>
                  <a:pt x="3542345" y="6967567"/>
                </a:lnTo>
                <a:lnTo>
                  <a:pt x="2401462" y="6308753"/>
                </a:lnTo>
                <a:lnTo>
                  <a:pt x="2400351" y="4989574"/>
                </a:lnTo>
                <a:close/>
                <a:moveTo>
                  <a:pt x="6241847" y="0"/>
                </a:moveTo>
                <a:lnTo>
                  <a:pt x="10810633" y="0"/>
                </a:lnTo>
                <a:lnTo>
                  <a:pt x="2342171" y="4888803"/>
                </a:lnTo>
                <a:lnTo>
                  <a:pt x="1201289" y="4229989"/>
                </a:lnTo>
                <a:lnTo>
                  <a:pt x="1200177" y="2910811"/>
                </a:lnTo>
                <a:close/>
                <a:moveTo>
                  <a:pt x="1441145" y="0"/>
                </a:moveTo>
                <a:lnTo>
                  <a:pt x="6009587" y="0"/>
                </a:lnTo>
                <a:lnTo>
                  <a:pt x="1141996" y="2810037"/>
                </a:lnTo>
                <a:lnTo>
                  <a:pt x="1115" y="2151224"/>
                </a:lnTo>
                <a:lnTo>
                  <a:pt x="0" y="8320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21" y="5856189"/>
            <a:ext cx="10619196" cy="2003625"/>
          </a:xfrm>
        </p:spPr>
        <p:txBody>
          <a:bodyPr/>
          <a:lstStyle>
            <a:lvl1pPr>
              <a:defRPr sz="69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2"/>
            <a:ext cx="11649216" cy="13716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8435" y="869668"/>
            <a:ext cx="10619196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2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805159" y="2357440"/>
            <a:ext cx="15572494" cy="5265972"/>
          </a:xfrm>
          <a:custGeom>
            <a:avLst/>
            <a:gdLst>
              <a:gd name="connsiteX0" fmla="*/ 15576549 w 15576549"/>
              <a:gd name="connsiteY0" fmla="*/ 0 h 5265972"/>
              <a:gd name="connsiteX1" fmla="*/ 15576549 w 15576549"/>
              <a:gd name="connsiteY1" fmla="*/ 5265972 h 5265972"/>
              <a:gd name="connsiteX2" fmla="*/ 1518363 w 15576549"/>
              <a:gd name="connsiteY2" fmla="*/ 5265392 h 5265972"/>
              <a:gd name="connsiteX3" fmla="*/ 0 w 15576549"/>
              <a:gd name="connsiteY3" fmla="*/ 2635011 h 5265972"/>
              <a:gd name="connsiteX4" fmla="*/ 1518363 w 15576549"/>
              <a:gd name="connsiteY4" fmla="*/ 1 h 526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6549" h="5265972">
                <a:moveTo>
                  <a:pt x="15576549" y="0"/>
                </a:moveTo>
                <a:lnTo>
                  <a:pt x="15576549" y="5265972"/>
                </a:lnTo>
                <a:lnTo>
                  <a:pt x="1518363" y="5265392"/>
                </a:lnTo>
                <a:lnTo>
                  <a:pt x="0" y="2635011"/>
                </a:lnTo>
                <a:lnTo>
                  <a:pt x="1518363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805159" y="7892816"/>
            <a:ext cx="15572494" cy="5265972"/>
          </a:xfrm>
          <a:custGeom>
            <a:avLst/>
            <a:gdLst>
              <a:gd name="connsiteX0" fmla="*/ 15576549 w 15576549"/>
              <a:gd name="connsiteY0" fmla="*/ 0 h 5265972"/>
              <a:gd name="connsiteX1" fmla="*/ 15576549 w 15576549"/>
              <a:gd name="connsiteY1" fmla="*/ 5265972 h 5265972"/>
              <a:gd name="connsiteX2" fmla="*/ 1518363 w 15576549"/>
              <a:gd name="connsiteY2" fmla="*/ 5265392 h 5265972"/>
              <a:gd name="connsiteX3" fmla="*/ 0 w 15576549"/>
              <a:gd name="connsiteY3" fmla="*/ 2635011 h 5265972"/>
              <a:gd name="connsiteX4" fmla="*/ 1518363 w 15576549"/>
              <a:gd name="connsiteY4" fmla="*/ 1 h 526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6549" h="5265972">
                <a:moveTo>
                  <a:pt x="15576549" y="0"/>
                </a:moveTo>
                <a:lnTo>
                  <a:pt x="15576549" y="5265972"/>
                </a:lnTo>
                <a:lnTo>
                  <a:pt x="1518363" y="5265392"/>
                </a:lnTo>
                <a:lnTo>
                  <a:pt x="0" y="2635011"/>
                </a:lnTo>
                <a:lnTo>
                  <a:pt x="1518363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463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" y="7891089"/>
            <a:ext cx="11649216" cy="5265810"/>
          </a:xfrm>
          <a:custGeom>
            <a:avLst/>
            <a:gdLst>
              <a:gd name="connsiteX0" fmla="*/ 0 w 11652250"/>
              <a:gd name="connsiteY0" fmla="*/ 0 h 5265809"/>
              <a:gd name="connsiteX1" fmla="*/ 10133887 w 11652250"/>
              <a:gd name="connsiteY1" fmla="*/ 0 h 5265809"/>
              <a:gd name="connsiteX2" fmla="*/ 11652250 w 11652250"/>
              <a:gd name="connsiteY2" fmla="*/ 2635009 h 5265809"/>
              <a:gd name="connsiteX3" fmla="*/ 10133887 w 11652250"/>
              <a:gd name="connsiteY3" fmla="*/ 5265390 h 5265809"/>
              <a:gd name="connsiteX4" fmla="*/ 0 w 11652250"/>
              <a:gd name="connsiteY4" fmla="*/ 5265809 h 52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2250" h="5265809">
                <a:moveTo>
                  <a:pt x="0" y="0"/>
                </a:moveTo>
                <a:lnTo>
                  <a:pt x="10133887" y="0"/>
                </a:lnTo>
                <a:lnTo>
                  <a:pt x="11652250" y="2635009"/>
                </a:lnTo>
                <a:lnTo>
                  <a:pt x="10133887" y="5265390"/>
                </a:lnTo>
                <a:lnTo>
                  <a:pt x="0" y="52658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2728435" y="2357443"/>
            <a:ext cx="11649216" cy="5265810"/>
          </a:xfrm>
          <a:custGeom>
            <a:avLst/>
            <a:gdLst>
              <a:gd name="connsiteX0" fmla="*/ 11652250 w 11652250"/>
              <a:gd name="connsiteY0" fmla="*/ 0 h 5265809"/>
              <a:gd name="connsiteX1" fmla="*/ 11652250 w 11652250"/>
              <a:gd name="connsiteY1" fmla="*/ 5265809 h 5265809"/>
              <a:gd name="connsiteX2" fmla="*/ 1518363 w 11652250"/>
              <a:gd name="connsiteY2" fmla="*/ 5265391 h 5265809"/>
              <a:gd name="connsiteX3" fmla="*/ 0 w 11652250"/>
              <a:gd name="connsiteY3" fmla="*/ 2635010 h 5265809"/>
              <a:gd name="connsiteX4" fmla="*/ 1518363 w 11652250"/>
              <a:gd name="connsiteY4" fmla="*/ 0 h 52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2250" h="5265809">
                <a:moveTo>
                  <a:pt x="11652250" y="0"/>
                </a:moveTo>
                <a:lnTo>
                  <a:pt x="11652250" y="5265809"/>
                </a:lnTo>
                <a:lnTo>
                  <a:pt x="1518363" y="5265391"/>
                </a:lnTo>
                <a:lnTo>
                  <a:pt x="0" y="2635010"/>
                </a:lnTo>
                <a:lnTo>
                  <a:pt x="1518363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668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21" y="869668"/>
            <a:ext cx="10619196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11839886" y="0"/>
            <a:ext cx="12537766" cy="13716000"/>
          </a:xfrm>
          <a:custGeom>
            <a:avLst/>
            <a:gdLst>
              <a:gd name="connsiteX0" fmla="*/ 2519362 w 5761036"/>
              <a:gd name="connsiteY0" fmla="*/ 4860924 h 6300787"/>
              <a:gd name="connsiteX1" fmla="*/ 5761035 w 5761036"/>
              <a:gd name="connsiteY1" fmla="*/ 4860924 h 6300787"/>
              <a:gd name="connsiteX2" fmla="*/ 5761035 w 5761036"/>
              <a:gd name="connsiteY2" fmla="*/ 6300787 h 6300787"/>
              <a:gd name="connsiteX3" fmla="*/ 2519362 w 5761036"/>
              <a:gd name="connsiteY3" fmla="*/ 6300787 h 6300787"/>
              <a:gd name="connsiteX4" fmla="*/ 3 w 5761036"/>
              <a:gd name="connsiteY4" fmla="*/ 4860924 h 6300787"/>
              <a:gd name="connsiteX5" fmla="*/ 2341563 w 5761036"/>
              <a:gd name="connsiteY5" fmla="*/ 4860924 h 6300787"/>
              <a:gd name="connsiteX6" fmla="*/ 2341563 w 5761036"/>
              <a:gd name="connsiteY6" fmla="*/ 6300787 h 6300787"/>
              <a:gd name="connsiteX7" fmla="*/ 3 w 5761036"/>
              <a:gd name="connsiteY7" fmla="*/ 6300787 h 6300787"/>
              <a:gd name="connsiteX8" fmla="*/ 2519362 w 5761036"/>
              <a:gd name="connsiteY8" fmla="*/ 2700338 h 6300787"/>
              <a:gd name="connsiteX9" fmla="*/ 5761035 w 5761036"/>
              <a:gd name="connsiteY9" fmla="*/ 2700338 h 6300787"/>
              <a:gd name="connsiteX10" fmla="*/ 5761035 w 5761036"/>
              <a:gd name="connsiteY10" fmla="*/ 4681538 h 6300787"/>
              <a:gd name="connsiteX11" fmla="*/ 2519362 w 5761036"/>
              <a:gd name="connsiteY11" fmla="*/ 4681538 h 6300787"/>
              <a:gd name="connsiteX12" fmla="*/ 4498975 w 5761036"/>
              <a:gd name="connsiteY12" fmla="*/ 1 h 6300787"/>
              <a:gd name="connsiteX13" fmla="*/ 5761036 w 5761036"/>
              <a:gd name="connsiteY13" fmla="*/ 1 h 6300787"/>
              <a:gd name="connsiteX14" fmla="*/ 5761036 w 5761036"/>
              <a:gd name="connsiteY14" fmla="*/ 2520951 h 6300787"/>
              <a:gd name="connsiteX15" fmla="*/ 4498975 w 5761036"/>
              <a:gd name="connsiteY15" fmla="*/ 2520951 h 6300787"/>
              <a:gd name="connsiteX16" fmla="*/ 2519363 w 5761036"/>
              <a:gd name="connsiteY16" fmla="*/ 1 h 6300787"/>
              <a:gd name="connsiteX17" fmla="*/ 4321175 w 5761036"/>
              <a:gd name="connsiteY17" fmla="*/ 1 h 6300787"/>
              <a:gd name="connsiteX18" fmla="*/ 4321175 w 5761036"/>
              <a:gd name="connsiteY18" fmla="*/ 2520951 h 6300787"/>
              <a:gd name="connsiteX19" fmla="*/ 2519363 w 5761036"/>
              <a:gd name="connsiteY19" fmla="*/ 2520951 h 6300787"/>
              <a:gd name="connsiteX20" fmla="*/ 0 w 5761036"/>
              <a:gd name="connsiteY20" fmla="*/ 0 h 6300787"/>
              <a:gd name="connsiteX21" fmla="*/ 2341562 w 5761036"/>
              <a:gd name="connsiteY21" fmla="*/ 0 h 6300787"/>
              <a:gd name="connsiteX22" fmla="*/ 2341562 w 5761036"/>
              <a:gd name="connsiteY22" fmla="*/ 4681538 h 6300787"/>
              <a:gd name="connsiteX23" fmla="*/ 0 w 5761036"/>
              <a:gd name="connsiteY23" fmla="*/ 4681538 h 630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61036" h="6300787">
                <a:moveTo>
                  <a:pt x="2519362" y="4860924"/>
                </a:moveTo>
                <a:lnTo>
                  <a:pt x="5761035" y="4860924"/>
                </a:lnTo>
                <a:lnTo>
                  <a:pt x="5761035" y="6300787"/>
                </a:lnTo>
                <a:lnTo>
                  <a:pt x="2519362" y="6300787"/>
                </a:lnTo>
                <a:close/>
                <a:moveTo>
                  <a:pt x="3" y="4860924"/>
                </a:moveTo>
                <a:lnTo>
                  <a:pt x="2341563" y="4860924"/>
                </a:lnTo>
                <a:lnTo>
                  <a:pt x="2341563" y="6300787"/>
                </a:lnTo>
                <a:lnTo>
                  <a:pt x="3" y="6300787"/>
                </a:lnTo>
                <a:close/>
                <a:moveTo>
                  <a:pt x="2519362" y="2700338"/>
                </a:moveTo>
                <a:lnTo>
                  <a:pt x="5761035" y="2700338"/>
                </a:lnTo>
                <a:lnTo>
                  <a:pt x="5761035" y="4681538"/>
                </a:lnTo>
                <a:lnTo>
                  <a:pt x="2519362" y="4681538"/>
                </a:lnTo>
                <a:close/>
                <a:moveTo>
                  <a:pt x="4498975" y="1"/>
                </a:moveTo>
                <a:lnTo>
                  <a:pt x="5761036" y="1"/>
                </a:lnTo>
                <a:lnTo>
                  <a:pt x="5761036" y="2520951"/>
                </a:lnTo>
                <a:lnTo>
                  <a:pt x="4498975" y="2520951"/>
                </a:lnTo>
                <a:close/>
                <a:moveTo>
                  <a:pt x="2519363" y="1"/>
                </a:moveTo>
                <a:lnTo>
                  <a:pt x="4321175" y="1"/>
                </a:lnTo>
                <a:lnTo>
                  <a:pt x="4321175" y="2520951"/>
                </a:lnTo>
                <a:lnTo>
                  <a:pt x="2519363" y="2520951"/>
                </a:lnTo>
                <a:close/>
                <a:moveTo>
                  <a:pt x="0" y="0"/>
                </a:moveTo>
                <a:lnTo>
                  <a:pt x="2341562" y="0"/>
                </a:lnTo>
                <a:lnTo>
                  <a:pt x="2341562" y="4681538"/>
                </a:lnTo>
                <a:lnTo>
                  <a:pt x="0" y="4681538"/>
                </a:lnTo>
                <a:close/>
              </a:path>
            </a:pathLst>
          </a:custGeom>
          <a:ln w="76200">
            <a:noFill/>
          </a:ln>
          <a:effectLst/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843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4572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2188825" y="4572000"/>
            <a:ext cx="12188825" cy="4572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9144000"/>
            <a:ext cx="12188825" cy="4572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51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9732320" y="8974933"/>
            <a:ext cx="3615310" cy="4182282"/>
          </a:xfrm>
          <a:custGeom>
            <a:avLst/>
            <a:gdLst>
              <a:gd name="connsiteX0" fmla="*/ 1808126 w 3616252"/>
              <a:gd name="connsiteY0" fmla="*/ 0 h 4182282"/>
              <a:gd name="connsiteX1" fmla="*/ 3616252 w 3616252"/>
              <a:gd name="connsiteY1" fmla="*/ 1058719 h 4182282"/>
              <a:gd name="connsiteX2" fmla="*/ 3616252 w 3616252"/>
              <a:gd name="connsiteY2" fmla="*/ 3141857 h 4182282"/>
              <a:gd name="connsiteX3" fmla="*/ 1808126 w 3616252"/>
              <a:gd name="connsiteY3" fmla="*/ 4182282 h 4182282"/>
              <a:gd name="connsiteX4" fmla="*/ 0 w 3616252"/>
              <a:gd name="connsiteY4" fmla="*/ 3141857 h 4182282"/>
              <a:gd name="connsiteX5" fmla="*/ 0 w 3616252"/>
              <a:gd name="connsiteY5" fmla="*/ 1058719 h 418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252" h="4182282">
                <a:moveTo>
                  <a:pt x="1808126" y="0"/>
                </a:moveTo>
                <a:lnTo>
                  <a:pt x="3616252" y="1058719"/>
                </a:lnTo>
                <a:lnTo>
                  <a:pt x="3616252" y="3141857"/>
                </a:lnTo>
                <a:lnTo>
                  <a:pt x="1808126" y="4182282"/>
                </a:lnTo>
                <a:lnTo>
                  <a:pt x="0" y="3141857"/>
                </a:lnTo>
                <a:lnTo>
                  <a:pt x="0" y="10587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7852781" y="5700054"/>
            <a:ext cx="3605211" cy="4162068"/>
          </a:xfrm>
          <a:custGeom>
            <a:avLst/>
            <a:gdLst>
              <a:gd name="connsiteX0" fmla="*/ 1801934 w 3606150"/>
              <a:gd name="connsiteY0" fmla="*/ 0 h 4162068"/>
              <a:gd name="connsiteX1" fmla="*/ 3606150 w 3606150"/>
              <a:gd name="connsiteY1" fmla="*/ 1039945 h 4162068"/>
              <a:gd name="connsiteX2" fmla="*/ 3606150 w 3606150"/>
              <a:gd name="connsiteY2" fmla="*/ 3119836 h 4162068"/>
              <a:gd name="connsiteX3" fmla="*/ 1801934 w 3606150"/>
              <a:gd name="connsiteY3" fmla="*/ 4162068 h 4162068"/>
              <a:gd name="connsiteX4" fmla="*/ 0 w 3606150"/>
              <a:gd name="connsiteY4" fmla="*/ 3119836 h 4162068"/>
              <a:gd name="connsiteX5" fmla="*/ 0 w 3606150"/>
              <a:gd name="connsiteY5" fmla="*/ 1039945 h 41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150" h="4162068">
                <a:moveTo>
                  <a:pt x="1801934" y="0"/>
                </a:moveTo>
                <a:lnTo>
                  <a:pt x="3606150" y="1039945"/>
                </a:lnTo>
                <a:lnTo>
                  <a:pt x="3606150" y="3119836"/>
                </a:lnTo>
                <a:lnTo>
                  <a:pt x="1801934" y="4162068"/>
                </a:lnTo>
                <a:lnTo>
                  <a:pt x="0" y="3119836"/>
                </a:lnTo>
                <a:lnTo>
                  <a:pt x="0" y="10399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9732320" y="2415066"/>
            <a:ext cx="3615310" cy="4182284"/>
          </a:xfrm>
          <a:custGeom>
            <a:avLst/>
            <a:gdLst>
              <a:gd name="connsiteX0" fmla="*/ 1824148 w 3616252"/>
              <a:gd name="connsiteY0" fmla="*/ 0 h 4182283"/>
              <a:gd name="connsiteX1" fmla="*/ 3616252 w 3616252"/>
              <a:gd name="connsiteY1" fmla="*/ 1040426 h 4182283"/>
              <a:gd name="connsiteX2" fmla="*/ 3616252 w 3616252"/>
              <a:gd name="connsiteY2" fmla="*/ 3123564 h 4182283"/>
              <a:gd name="connsiteX3" fmla="*/ 1808126 w 3616252"/>
              <a:gd name="connsiteY3" fmla="*/ 4182283 h 4182283"/>
              <a:gd name="connsiteX4" fmla="*/ 0 w 3616252"/>
              <a:gd name="connsiteY4" fmla="*/ 3123564 h 4182283"/>
              <a:gd name="connsiteX5" fmla="*/ 0 w 3616252"/>
              <a:gd name="connsiteY5" fmla="*/ 1040426 h 41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252" h="4182283">
                <a:moveTo>
                  <a:pt x="1824148" y="0"/>
                </a:moveTo>
                <a:lnTo>
                  <a:pt x="3616252" y="1040426"/>
                </a:lnTo>
                <a:lnTo>
                  <a:pt x="3616252" y="3123564"/>
                </a:lnTo>
                <a:lnTo>
                  <a:pt x="1808126" y="4182283"/>
                </a:lnTo>
                <a:lnTo>
                  <a:pt x="0" y="3123564"/>
                </a:lnTo>
                <a:lnTo>
                  <a:pt x="0" y="10404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030021" y="8974933"/>
            <a:ext cx="3615312" cy="4182282"/>
          </a:xfrm>
          <a:custGeom>
            <a:avLst/>
            <a:gdLst>
              <a:gd name="connsiteX0" fmla="*/ 1808127 w 3616253"/>
              <a:gd name="connsiteY0" fmla="*/ 0 h 4182282"/>
              <a:gd name="connsiteX1" fmla="*/ 3616253 w 3616253"/>
              <a:gd name="connsiteY1" fmla="*/ 1058719 h 4182282"/>
              <a:gd name="connsiteX2" fmla="*/ 3616253 w 3616253"/>
              <a:gd name="connsiteY2" fmla="*/ 3141857 h 4182282"/>
              <a:gd name="connsiteX3" fmla="*/ 1808127 w 3616253"/>
              <a:gd name="connsiteY3" fmla="*/ 4182282 h 4182282"/>
              <a:gd name="connsiteX4" fmla="*/ 0 w 3616253"/>
              <a:gd name="connsiteY4" fmla="*/ 3141857 h 4182282"/>
              <a:gd name="connsiteX5" fmla="*/ 0 w 3616253"/>
              <a:gd name="connsiteY5" fmla="*/ 1058719 h 418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253" h="4182282">
                <a:moveTo>
                  <a:pt x="1808127" y="0"/>
                </a:moveTo>
                <a:lnTo>
                  <a:pt x="3616253" y="1058719"/>
                </a:lnTo>
                <a:lnTo>
                  <a:pt x="3616253" y="3141857"/>
                </a:lnTo>
                <a:lnTo>
                  <a:pt x="1808127" y="4182282"/>
                </a:lnTo>
                <a:lnTo>
                  <a:pt x="0" y="3141857"/>
                </a:lnTo>
                <a:lnTo>
                  <a:pt x="0" y="10587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2919659" y="5700054"/>
            <a:ext cx="3605213" cy="4162068"/>
          </a:xfrm>
          <a:custGeom>
            <a:avLst/>
            <a:gdLst>
              <a:gd name="connsiteX0" fmla="*/ 1804218 w 3606151"/>
              <a:gd name="connsiteY0" fmla="*/ 0 h 4162068"/>
              <a:gd name="connsiteX1" fmla="*/ 3606151 w 3606151"/>
              <a:gd name="connsiteY1" fmla="*/ 1039945 h 4162068"/>
              <a:gd name="connsiteX2" fmla="*/ 3606151 w 3606151"/>
              <a:gd name="connsiteY2" fmla="*/ 3119836 h 4162068"/>
              <a:gd name="connsiteX3" fmla="*/ 1804218 w 3606151"/>
              <a:gd name="connsiteY3" fmla="*/ 4162068 h 4162068"/>
              <a:gd name="connsiteX4" fmla="*/ 0 w 3606151"/>
              <a:gd name="connsiteY4" fmla="*/ 3119836 h 4162068"/>
              <a:gd name="connsiteX5" fmla="*/ 0 w 3606151"/>
              <a:gd name="connsiteY5" fmla="*/ 1039945 h 41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151" h="4162068">
                <a:moveTo>
                  <a:pt x="1804218" y="0"/>
                </a:moveTo>
                <a:lnTo>
                  <a:pt x="3606151" y="1039945"/>
                </a:lnTo>
                <a:lnTo>
                  <a:pt x="3606151" y="3119836"/>
                </a:lnTo>
                <a:lnTo>
                  <a:pt x="1804218" y="4162068"/>
                </a:lnTo>
                <a:lnTo>
                  <a:pt x="0" y="3119836"/>
                </a:lnTo>
                <a:lnTo>
                  <a:pt x="0" y="10399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030021" y="2415066"/>
            <a:ext cx="3615312" cy="4182284"/>
          </a:xfrm>
          <a:custGeom>
            <a:avLst/>
            <a:gdLst>
              <a:gd name="connsiteX0" fmla="*/ 1792105 w 3616253"/>
              <a:gd name="connsiteY0" fmla="*/ 0 h 4182283"/>
              <a:gd name="connsiteX1" fmla="*/ 3616253 w 3616253"/>
              <a:gd name="connsiteY1" fmla="*/ 1040426 h 4182283"/>
              <a:gd name="connsiteX2" fmla="*/ 3616253 w 3616253"/>
              <a:gd name="connsiteY2" fmla="*/ 3123564 h 4182283"/>
              <a:gd name="connsiteX3" fmla="*/ 1808127 w 3616253"/>
              <a:gd name="connsiteY3" fmla="*/ 4182283 h 4182283"/>
              <a:gd name="connsiteX4" fmla="*/ 0 w 3616253"/>
              <a:gd name="connsiteY4" fmla="*/ 3123564 h 4182283"/>
              <a:gd name="connsiteX5" fmla="*/ 0 w 3616253"/>
              <a:gd name="connsiteY5" fmla="*/ 1040426 h 41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253" h="4182283">
                <a:moveTo>
                  <a:pt x="1792105" y="0"/>
                </a:moveTo>
                <a:lnTo>
                  <a:pt x="3616253" y="1040426"/>
                </a:lnTo>
                <a:lnTo>
                  <a:pt x="3616253" y="3123564"/>
                </a:lnTo>
                <a:lnTo>
                  <a:pt x="1808127" y="4182283"/>
                </a:lnTo>
                <a:lnTo>
                  <a:pt x="0" y="3123564"/>
                </a:lnTo>
                <a:lnTo>
                  <a:pt x="0" y="10404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106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19" grpId="0"/>
      <p:bldP spid="17" grpId="0"/>
      <p:bldP spid="15" grpId="0"/>
      <p:bldP spid="1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030020" y="3911601"/>
            <a:ext cx="6767225" cy="7828494"/>
          </a:xfrm>
          <a:custGeom>
            <a:avLst/>
            <a:gdLst>
              <a:gd name="connsiteX0" fmla="*/ 1792105 w 3616253"/>
              <a:gd name="connsiteY0" fmla="*/ 0 h 4182283"/>
              <a:gd name="connsiteX1" fmla="*/ 3616253 w 3616253"/>
              <a:gd name="connsiteY1" fmla="*/ 1040426 h 4182283"/>
              <a:gd name="connsiteX2" fmla="*/ 3616253 w 3616253"/>
              <a:gd name="connsiteY2" fmla="*/ 3123564 h 4182283"/>
              <a:gd name="connsiteX3" fmla="*/ 1808127 w 3616253"/>
              <a:gd name="connsiteY3" fmla="*/ 4182283 h 4182283"/>
              <a:gd name="connsiteX4" fmla="*/ 0 w 3616253"/>
              <a:gd name="connsiteY4" fmla="*/ 3123564 h 4182283"/>
              <a:gd name="connsiteX5" fmla="*/ 0 w 3616253"/>
              <a:gd name="connsiteY5" fmla="*/ 1040426 h 41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253" h="4182283">
                <a:moveTo>
                  <a:pt x="1792105" y="0"/>
                </a:moveTo>
                <a:lnTo>
                  <a:pt x="3616253" y="1040426"/>
                </a:lnTo>
                <a:lnTo>
                  <a:pt x="3616253" y="3123564"/>
                </a:lnTo>
                <a:lnTo>
                  <a:pt x="1808127" y="4182283"/>
                </a:lnTo>
                <a:lnTo>
                  <a:pt x="0" y="3123564"/>
                </a:lnTo>
                <a:lnTo>
                  <a:pt x="0" y="10404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169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580295" y="3911601"/>
            <a:ext cx="6767225" cy="7828494"/>
          </a:xfrm>
          <a:custGeom>
            <a:avLst/>
            <a:gdLst>
              <a:gd name="connsiteX0" fmla="*/ 1792105 w 3616253"/>
              <a:gd name="connsiteY0" fmla="*/ 0 h 4182283"/>
              <a:gd name="connsiteX1" fmla="*/ 3616253 w 3616253"/>
              <a:gd name="connsiteY1" fmla="*/ 1040426 h 4182283"/>
              <a:gd name="connsiteX2" fmla="*/ 3616253 w 3616253"/>
              <a:gd name="connsiteY2" fmla="*/ 3123564 h 4182283"/>
              <a:gd name="connsiteX3" fmla="*/ 1808127 w 3616253"/>
              <a:gd name="connsiteY3" fmla="*/ 4182283 h 4182283"/>
              <a:gd name="connsiteX4" fmla="*/ 0 w 3616253"/>
              <a:gd name="connsiteY4" fmla="*/ 3123564 h 4182283"/>
              <a:gd name="connsiteX5" fmla="*/ 0 w 3616253"/>
              <a:gd name="connsiteY5" fmla="*/ 1040426 h 41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253" h="4182283">
                <a:moveTo>
                  <a:pt x="1792105" y="0"/>
                </a:moveTo>
                <a:lnTo>
                  <a:pt x="3616253" y="1040426"/>
                </a:lnTo>
                <a:lnTo>
                  <a:pt x="3616253" y="3123564"/>
                </a:lnTo>
                <a:lnTo>
                  <a:pt x="1808127" y="4182283"/>
                </a:lnTo>
                <a:lnTo>
                  <a:pt x="0" y="3123564"/>
                </a:lnTo>
                <a:lnTo>
                  <a:pt x="0" y="10404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737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030020" y="4162743"/>
            <a:ext cx="7775139" cy="8994474"/>
          </a:xfrm>
          <a:custGeom>
            <a:avLst/>
            <a:gdLst>
              <a:gd name="connsiteX0" fmla="*/ 1808127 w 3616253"/>
              <a:gd name="connsiteY0" fmla="*/ 0 h 4182282"/>
              <a:gd name="connsiteX1" fmla="*/ 3616253 w 3616253"/>
              <a:gd name="connsiteY1" fmla="*/ 1058719 h 4182282"/>
              <a:gd name="connsiteX2" fmla="*/ 3616253 w 3616253"/>
              <a:gd name="connsiteY2" fmla="*/ 3141857 h 4182282"/>
              <a:gd name="connsiteX3" fmla="*/ 1808127 w 3616253"/>
              <a:gd name="connsiteY3" fmla="*/ 4182282 h 4182282"/>
              <a:gd name="connsiteX4" fmla="*/ 0 w 3616253"/>
              <a:gd name="connsiteY4" fmla="*/ 3141857 h 4182282"/>
              <a:gd name="connsiteX5" fmla="*/ 0 w 3616253"/>
              <a:gd name="connsiteY5" fmla="*/ 1058719 h 418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253" h="4182282">
                <a:moveTo>
                  <a:pt x="1808127" y="0"/>
                </a:moveTo>
                <a:lnTo>
                  <a:pt x="3616253" y="1058719"/>
                </a:lnTo>
                <a:lnTo>
                  <a:pt x="3616253" y="3141857"/>
                </a:lnTo>
                <a:lnTo>
                  <a:pt x="1808127" y="4182282"/>
                </a:lnTo>
                <a:lnTo>
                  <a:pt x="0" y="3141857"/>
                </a:lnTo>
                <a:lnTo>
                  <a:pt x="0" y="10587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0386220" y="5726586"/>
            <a:ext cx="3605213" cy="4162068"/>
          </a:xfrm>
          <a:custGeom>
            <a:avLst/>
            <a:gdLst>
              <a:gd name="connsiteX0" fmla="*/ 1804218 w 3606151"/>
              <a:gd name="connsiteY0" fmla="*/ 0 h 4162068"/>
              <a:gd name="connsiteX1" fmla="*/ 3606151 w 3606151"/>
              <a:gd name="connsiteY1" fmla="*/ 1039945 h 4162068"/>
              <a:gd name="connsiteX2" fmla="*/ 3606151 w 3606151"/>
              <a:gd name="connsiteY2" fmla="*/ 3119836 h 4162068"/>
              <a:gd name="connsiteX3" fmla="*/ 1804218 w 3606151"/>
              <a:gd name="connsiteY3" fmla="*/ 4162068 h 4162068"/>
              <a:gd name="connsiteX4" fmla="*/ 0 w 3606151"/>
              <a:gd name="connsiteY4" fmla="*/ 3119836 h 4162068"/>
              <a:gd name="connsiteX5" fmla="*/ 0 w 3606151"/>
              <a:gd name="connsiteY5" fmla="*/ 1039945 h 41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151" h="4162068">
                <a:moveTo>
                  <a:pt x="1804218" y="0"/>
                </a:moveTo>
                <a:lnTo>
                  <a:pt x="3606151" y="1039945"/>
                </a:lnTo>
                <a:lnTo>
                  <a:pt x="3606151" y="3119836"/>
                </a:lnTo>
                <a:lnTo>
                  <a:pt x="1804218" y="4162068"/>
                </a:lnTo>
                <a:lnTo>
                  <a:pt x="0" y="3119836"/>
                </a:lnTo>
                <a:lnTo>
                  <a:pt x="0" y="10399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8446340" y="2357438"/>
            <a:ext cx="3202878" cy="3705168"/>
          </a:xfrm>
          <a:custGeom>
            <a:avLst/>
            <a:gdLst>
              <a:gd name="connsiteX0" fmla="*/ 1792105 w 3616253"/>
              <a:gd name="connsiteY0" fmla="*/ 0 h 4182283"/>
              <a:gd name="connsiteX1" fmla="*/ 3616253 w 3616253"/>
              <a:gd name="connsiteY1" fmla="*/ 1040426 h 4182283"/>
              <a:gd name="connsiteX2" fmla="*/ 3616253 w 3616253"/>
              <a:gd name="connsiteY2" fmla="*/ 3123564 h 4182283"/>
              <a:gd name="connsiteX3" fmla="*/ 1808127 w 3616253"/>
              <a:gd name="connsiteY3" fmla="*/ 4182283 h 4182283"/>
              <a:gd name="connsiteX4" fmla="*/ 0 w 3616253"/>
              <a:gd name="connsiteY4" fmla="*/ 3123564 h 4182283"/>
              <a:gd name="connsiteX5" fmla="*/ 0 w 3616253"/>
              <a:gd name="connsiteY5" fmla="*/ 1040426 h 41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253" h="4182283">
                <a:moveTo>
                  <a:pt x="1792105" y="0"/>
                </a:moveTo>
                <a:lnTo>
                  <a:pt x="3616253" y="1040426"/>
                </a:lnTo>
                <a:lnTo>
                  <a:pt x="3616253" y="3123564"/>
                </a:lnTo>
                <a:lnTo>
                  <a:pt x="1808127" y="4182283"/>
                </a:lnTo>
                <a:lnTo>
                  <a:pt x="0" y="3123564"/>
                </a:lnTo>
                <a:lnTo>
                  <a:pt x="0" y="10404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728434" y="9453620"/>
            <a:ext cx="3202878" cy="3705168"/>
          </a:xfrm>
          <a:custGeom>
            <a:avLst/>
            <a:gdLst>
              <a:gd name="connsiteX0" fmla="*/ 1792105 w 3616253"/>
              <a:gd name="connsiteY0" fmla="*/ 0 h 4182283"/>
              <a:gd name="connsiteX1" fmla="*/ 3616253 w 3616253"/>
              <a:gd name="connsiteY1" fmla="*/ 1040426 h 4182283"/>
              <a:gd name="connsiteX2" fmla="*/ 3616253 w 3616253"/>
              <a:gd name="connsiteY2" fmla="*/ 3123564 h 4182283"/>
              <a:gd name="connsiteX3" fmla="*/ 1808127 w 3616253"/>
              <a:gd name="connsiteY3" fmla="*/ 4182283 h 4182283"/>
              <a:gd name="connsiteX4" fmla="*/ 0 w 3616253"/>
              <a:gd name="connsiteY4" fmla="*/ 3123564 h 4182283"/>
              <a:gd name="connsiteX5" fmla="*/ 0 w 3616253"/>
              <a:gd name="connsiteY5" fmla="*/ 1040426 h 41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253" h="4182283">
                <a:moveTo>
                  <a:pt x="1792105" y="0"/>
                </a:moveTo>
                <a:lnTo>
                  <a:pt x="3616253" y="1040426"/>
                </a:lnTo>
                <a:lnTo>
                  <a:pt x="3616253" y="3123564"/>
                </a:lnTo>
                <a:lnTo>
                  <a:pt x="1808127" y="4182283"/>
                </a:lnTo>
                <a:lnTo>
                  <a:pt x="0" y="3123564"/>
                </a:lnTo>
                <a:lnTo>
                  <a:pt x="0" y="10404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5572493" y="2360765"/>
            <a:ext cx="7775139" cy="8994474"/>
          </a:xfrm>
          <a:custGeom>
            <a:avLst/>
            <a:gdLst>
              <a:gd name="connsiteX0" fmla="*/ 1808127 w 3616253"/>
              <a:gd name="connsiteY0" fmla="*/ 0 h 4182282"/>
              <a:gd name="connsiteX1" fmla="*/ 3616253 w 3616253"/>
              <a:gd name="connsiteY1" fmla="*/ 1058719 h 4182282"/>
              <a:gd name="connsiteX2" fmla="*/ 3616253 w 3616253"/>
              <a:gd name="connsiteY2" fmla="*/ 3141857 h 4182282"/>
              <a:gd name="connsiteX3" fmla="*/ 1808127 w 3616253"/>
              <a:gd name="connsiteY3" fmla="*/ 4182282 h 4182282"/>
              <a:gd name="connsiteX4" fmla="*/ 0 w 3616253"/>
              <a:gd name="connsiteY4" fmla="*/ 3141857 h 4182282"/>
              <a:gd name="connsiteX5" fmla="*/ 0 w 3616253"/>
              <a:gd name="connsiteY5" fmla="*/ 1058719 h 418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253" h="4182282">
                <a:moveTo>
                  <a:pt x="1808127" y="0"/>
                </a:moveTo>
                <a:lnTo>
                  <a:pt x="3616253" y="1058719"/>
                </a:lnTo>
                <a:lnTo>
                  <a:pt x="3616253" y="3141857"/>
                </a:lnTo>
                <a:lnTo>
                  <a:pt x="1808127" y="4182282"/>
                </a:lnTo>
                <a:lnTo>
                  <a:pt x="0" y="3141857"/>
                </a:lnTo>
                <a:lnTo>
                  <a:pt x="0" y="10587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796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stimon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030020" y="3056296"/>
            <a:ext cx="3605213" cy="4162068"/>
          </a:xfrm>
          <a:custGeom>
            <a:avLst/>
            <a:gdLst>
              <a:gd name="connsiteX0" fmla="*/ 1804218 w 3606151"/>
              <a:gd name="connsiteY0" fmla="*/ 0 h 4162068"/>
              <a:gd name="connsiteX1" fmla="*/ 3606151 w 3606151"/>
              <a:gd name="connsiteY1" fmla="*/ 1039945 h 4162068"/>
              <a:gd name="connsiteX2" fmla="*/ 3606151 w 3606151"/>
              <a:gd name="connsiteY2" fmla="*/ 3119836 h 4162068"/>
              <a:gd name="connsiteX3" fmla="*/ 1804218 w 3606151"/>
              <a:gd name="connsiteY3" fmla="*/ 4162068 h 4162068"/>
              <a:gd name="connsiteX4" fmla="*/ 0 w 3606151"/>
              <a:gd name="connsiteY4" fmla="*/ 3119836 h 4162068"/>
              <a:gd name="connsiteX5" fmla="*/ 0 w 3606151"/>
              <a:gd name="connsiteY5" fmla="*/ 1039945 h 41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151" h="4162068">
                <a:moveTo>
                  <a:pt x="1804218" y="0"/>
                </a:moveTo>
                <a:lnTo>
                  <a:pt x="3606151" y="1039945"/>
                </a:lnTo>
                <a:lnTo>
                  <a:pt x="3606151" y="3119836"/>
                </a:lnTo>
                <a:lnTo>
                  <a:pt x="1804218" y="4162068"/>
                </a:lnTo>
                <a:lnTo>
                  <a:pt x="0" y="3119836"/>
                </a:lnTo>
                <a:lnTo>
                  <a:pt x="0" y="10399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2728434" y="3056296"/>
            <a:ext cx="3605213" cy="4162068"/>
          </a:xfrm>
          <a:custGeom>
            <a:avLst/>
            <a:gdLst>
              <a:gd name="connsiteX0" fmla="*/ 1804218 w 3606151"/>
              <a:gd name="connsiteY0" fmla="*/ 0 h 4162068"/>
              <a:gd name="connsiteX1" fmla="*/ 3606151 w 3606151"/>
              <a:gd name="connsiteY1" fmla="*/ 1039945 h 4162068"/>
              <a:gd name="connsiteX2" fmla="*/ 3606151 w 3606151"/>
              <a:gd name="connsiteY2" fmla="*/ 3119836 h 4162068"/>
              <a:gd name="connsiteX3" fmla="*/ 1804218 w 3606151"/>
              <a:gd name="connsiteY3" fmla="*/ 4162068 h 4162068"/>
              <a:gd name="connsiteX4" fmla="*/ 0 w 3606151"/>
              <a:gd name="connsiteY4" fmla="*/ 3119836 h 4162068"/>
              <a:gd name="connsiteX5" fmla="*/ 0 w 3606151"/>
              <a:gd name="connsiteY5" fmla="*/ 1039945 h 41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151" h="4162068">
                <a:moveTo>
                  <a:pt x="1804218" y="0"/>
                </a:moveTo>
                <a:lnTo>
                  <a:pt x="3606151" y="1039945"/>
                </a:lnTo>
                <a:lnTo>
                  <a:pt x="3606151" y="3119836"/>
                </a:lnTo>
                <a:lnTo>
                  <a:pt x="1804218" y="4162068"/>
                </a:lnTo>
                <a:lnTo>
                  <a:pt x="0" y="3119836"/>
                </a:lnTo>
                <a:lnTo>
                  <a:pt x="0" y="10399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094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557213"/>
            <a:ext cx="12712841" cy="13158790"/>
          </a:xfrm>
          <a:custGeom>
            <a:avLst/>
            <a:gdLst>
              <a:gd name="connsiteX0" fmla="*/ 11574155 w 12716151"/>
              <a:gd name="connsiteY0" fmla="*/ 10348751 h 13158789"/>
              <a:gd name="connsiteX1" fmla="*/ 12715037 w 12716151"/>
              <a:gd name="connsiteY1" fmla="*/ 11007564 h 13158789"/>
              <a:gd name="connsiteX2" fmla="*/ 12716151 w 12716151"/>
              <a:gd name="connsiteY2" fmla="*/ 12326743 h 13158789"/>
              <a:gd name="connsiteX3" fmla="*/ 11275006 w 12716151"/>
              <a:gd name="connsiteY3" fmla="*/ 13158788 h 13158789"/>
              <a:gd name="connsiteX4" fmla="*/ 6706564 w 12716151"/>
              <a:gd name="connsiteY4" fmla="*/ 13158789 h 13158789"/>
              <a:gd name="connsiteX5" fmla="*/ 10373980 w 12716151"/>
              <a:gd name="connsiteY5" fmla="*/ 8269986 h 13158789"/>
              <a:gd name="connsiteX6" fmla="*/ 11514862 w 12716151"/>
              <a:gd name="connsiteY6" fmla="*/ 8928799 h 13158789"/>
              <a:gd name="connsiteX7" fmla="*/ 11515974 w 12716151"/>
              <a:gd name="connsiteY7" fmla="*/ 10247978 h 13158789"/>
              <a:gd name="connsiteX8" fmla="*/ 6474304 w 12716151"/>
              <a:gd name="connsiteY8" fmla="*/ 13158788 h 13158789"/>
              <a:gd name="connsiteX9" fmla="*/ 1905519 w 12716151"/>
              <a:gd name="connsiteY9" fmla="*/ 13158788 h 13158789"/>
              <a:gd name="connsiteX10" fmla="*/ 9173806 w 12716151"/>
              <a:gd name="connsiteY10" fmla="*/ 6191221 h 13158789"/>
              <a:gd name="connsiteX11" fmla="*/ 10314689 w 12716151"/>
              <a:gd name="connsiteY11" fmla="*/ 6850036 h 13158789"/>
              <a:gd name="connsiteX12" fmla="*/ 10315800 w 12716151"/>
              <a:gd name="connsiteY12" fmla="*/ 8169215 h 13158789"/>
              <a:gd name="connsiteX13" fmla="*/ 1673605 w 12716151"/>
              <a:gd name="connsiteY13" fmla="*/ 13158788 h 13158789"/>
              <a:gd name="connsiteX14" fmla="*/ 1 w 12716151"/>
              <a:gd name="connsiteY14" fmla="*/ 13158788 h 13158789"/>
              <a:gd name="connsiteX15" fmla="*/ 1 w 12716151"/>
              <a:gd name="connsiteY15" fmla="*/ 11487215 h 13158789"/>
              <a:gd name="connsiteX16" fmla="*/ 7973629 w 12716151"/>
              <a:gd name="connsiteY16" fmla="*/ 4112458 h 13158789"/>
              <a:gd name="connsiteX17" fmla="*/ 9114511 w 12716151"/>
              <a:gd name="connsiteY17" fmla="*/ 4771271 h 13158789"/>
              <a:gd name="connsiteX18" fmla="*/ 9115624 w 12716151"/>
              <a:gd name="connsiteY18" fmla="*/ 6090449 h 13158789"/>
              <a:gd name="connsiteX19" fmla="*/ 0 w 12716151"/>
              <a:gd name="connsiteY19" fmla="*/ 11353357 h 13158789"/>
              <a:gd name="connsiteX20" fmla="*/ 0 w 12716151"/>
              <a:gd name="connsiteY20" fmla="*/ 8715595 h 13158789"/>
              <a:gd name="connsiteX21" fmla="*/ 6773455 w 12716151"/>
              <a:gd name="connsiteY21" fmla="*/ 2033693 h 13158789"/>
              <a:gd name="connsiteX22" fmla="*/ 7914335 w 12716151"/>
              <a:gd name="connsiteY22" fmla="*/ 2692506 h 13158789"/>
              <a:gd name="connsiteX23" fmla="*/ 7915449 w 12716151"/>
              <a:gd name="connsiteY23" fmla="*/ 4011685 h 13158789"/>
              <a:gd name="connsiteX24" fmla="*/ 1 w 12716151"/>
              <a:gd name="connsiteY24" fmla="*/ 8581671 h 13158789"/>
              <a:gd name="connsiteX25" fmla="*/ 0 w 12716151"/>
              <a:gd name="connsiteY25" fmla="*/ 5943976 h 13158789"/>
              <a:gd name="connsiteX26" fmla="*/ 5651333 w 12716151"/>
              <a:gd name="connsiteY26" fmla="*/ 0 h 13158789"/>
              <a:gd name="connsiteX27" fmla="*/ 6714165 w 12716151"/>
              <a:gd name="connsiteY27" fmla="*/ 613742 h 13158789"/>
              <a:gd name="connsiteX28" fmla="*/ 6715274 w 12716151"/>
              <a:gd name="connsiteY28" fmla="*/ 1932920 h 13158789"/>
              <a:gd name="connsiteX29" fmla="*/ 0 w 12716151"/>
              <a:gd name="connsiteY29" fmla="*/ 5809985 h 13158789"/>
              <a:gd name="connsiteX30" fmla="*/ 1 w 12716151"/>
              <a:gd name="connsiteY30" fmla="*/ 3172355 h 13158789"/>
              <a:gd name="connsiteX31" fmla="*/ 5495205 w 12716151"/>
              <a:gd name="connsiteY31" fmla="*/ 1 h 1315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716151" h="13158789">
                <a:moveTo>
                  <a:pt x="11574155" y="10348751"/>
                </a:moveTo>
                <a:lnTo>
                  <a:pt x="12715037" y="11007564"/>
                </a:lnTo>
                <a:lnTo>
                  <a:pt x="12716151" y="12326743"/>
                </a:lnTo>
                <a:lnTo>
                  <a:pt x="11275006" y="13158788"/>
                </a:lnTo>
                <a:lnTo>
                  <a:pt x="6706564" y="13158789"/>
                </a:lnTo>
                <a:close/>
                <a:moveTo>
                  <a:pt x="10373980" y="8269986"/>
                </a:moveTo>
                <a:lnTo>
                  <a:pt x="11514862" y="8928799"/>
                </a:lnTo>
                <a:lnTo>
                  <a:pt x="11515974" y="10247978"/>
                </a:lnTo>
                <a:lnTo>
                  <a:pt x="6474304" y="13158788"/>
                </a:lnTo>
                <a:lnTo>
                  <a:pt x="1905519" y="13158788"/>
                </a:lnTo>
                <a:close/>
                <a:moveTo>
                  <a:pt x="9173806" y="6191221"/>
                </a:moveTo>
                <a:lnTo>
                  <a:pt x="10314689" y="6850036"/>
                </a:lnTo>
                <a:lnTo>
                  <a:pt x="10315800" y="8169215"/>
                </a:lnTo>
                <a:lnTo>
                  <a:pt x="1673605" y="13158788"/>
                </a:lnTo>
                <a:lnTo>
                  <a:pt x="1" y="13158788"/>
                </a:lnTo>
                <a:lnTo>
                  <a:pt x="1" y="11487215"/>
                </a:lnTo>
                <a:close/>
                <a:moveTo>
                  <a:pt x="7973629" y="4112458"/>
                </a:moveTo>
                <a:lnTo>
                  <a:pt x="9114511" y="4771271"/>
                </a:lnTo>
                <a:lnTo>
                  <a:pt x="9115624" y="6090449"/>
                </a:lnTo>
                <a:lnTo>
                  <a:pt x="0" y="11353357"/>
                </a:lnTo>
                <a:lnTo>
                  <a:pt x="0" y="8715595"/>
                </a:lnTo>
                <a:close/>
                <a:moveTo>
                  <a:pt x="6773455" y="2033693"/>
                </a:moveTo>
                <a:lnTo>
                  <a:pt x="7914335" y="2692506"/>
                </a:lnTo>
                <a:lnTo>
                  <a:pt x="7915449" y="4011685"/>
                </a:lnTo>
                <a:lnTo>
                  <a:pt x="1" y="8581671"/>
                </a:lnTo>
                <a:lnTo>
                  <a:pt x="0" y="5943976"/>
                </a:lnTo>
                <a:close/>
                <a:moveTo>
                  <a:pt x="5651333" y="0"/>
                </a:moveTo>
                <a:lnTo>
                  <a:pt x="6714165" y="613742"/>
                </a:lnTo>
                <a:lnTo>
                  <a:pt x="6715274" y="1932920"/>
                </a:lnTo>
                <a:lnTo>
                  <a:pt x="0" y="5809985"/>
                </a:lnTo>
                <a:lnTo>
                  <a:pt x="1" y="3172355"/>
                </a:lnTo>
                <a:lnTo>
                  <a:pt x="5495205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8435" y="5856189"/>
            <a:ext cx="10619196" cy="2003625"/>
          </a:xfrm>
        </p:spPr>
        <p:txBody>
          <a:bodyPr/>
          <a:lstStyle>
            <a:lvl1pPr>
              <a:defRPr sz="69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1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stimon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2793909" y="3118060"/>
            <a:ext cx="3239562" cy="3739940"/>
          </a:xfrm>
          <a:custGeom>
            <a:avLst/>
            <a:gdLst>
              <a:gd name="connsiteX0" fmla="*/ 1804218 w 3606151"/>
              <a:gd name="connsiteY0" fmla="*/ 0 h 4162068"/>
              <a:gd name="connsiteX1" fmla="*/ 3606151 w 3606151"/>
              <a:gd name="connsiteY1" fmla="*/ 1039945 h 4162068"/>
              <a:gd name="connsiteX2" fmla="*/ 3606151 w 3606151"/>
              <a:gd name="connsiteY2" fmla="*/ 3119836 h 4162068"/>
              <a:gd name="connsiteX3" fmla="*/ 1804218 w 3606151"/>
              <a:gd name="connsiteY3" fmla="*/ 4162068 h 4162068"/>
              <a:gd name="connsiteX4" fmla="*/ 0 w 3606151"/>
              <a:gd name="connsiteY4" fmla="*/ 3119836 h 4162068"/>
              <a:gd name="connsiteX5" fmla="*/ 0 w 3606151"/>
              <a:gd name="connsiteY5" fmla="*/ 1039945 h 41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151" h="4162068">
                <a:moveTo>
                  <a:pt x="1804218" y="0"/>
                </a:moveTo>
                <a:lnTo>
                  <a:pt x="3606151" y="1039945"/>
                </a:lnTo>
                <a:lnTo>
                  <a:pt x="3606151" y="3119836"/>
                </a:lnTo>
                <a:lnTo>
                  <a:pt x="1804218" y="4162068"/>
                </a:lnTo>
                <a:lnTo>
                  <a:pt x="0" y="3119836"/>
                </a:lnTo>
                <a:lnTo>
                  <a:pt x="0" y="10399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569046" y="3118060"/>
            <a:ext cx="3239562" cy="3739940"/>
          </a:xfrm>
          <a:custGeom>
            <a:avLst/>
            <a:gdLst>
              <a:gd name="connsiteX0" fmla="*/ 1804218 w 3606151"/>
              <a:gd name="connsiteY0" fmla="*/ 0 h 4162068"/>
              <a:gd name="connsiteX1" fmla="*/ 3606151 w 3606151"/>
              <a:gd name="connsiteY1" fmla="*/ 1039945 h 4162068"/>
              <a:gd name="connsiteX2" fmla="*/ 3606151 w 3606151"/>
              <a:gd name="connsiteY2" fmla="*/ 3119836 h 4162068"/>
              <a:gd name="connsiteX3" fmla="*/ 1804218 w 3606151"/>
              <a:gd name="connsiteY3" fmla="*/ 4162068 h 4162068"/>
              <a:gd name="connsiteX4" fmla="*/ 0 w 3606151"/>
              <a:gd name="connsiteY4" fmla="*/ 3119836 h 4162068"/>
              <a:gd name="connsiteX5" fmla="*/ 0 w 3606151"/>
              <a:gd name="connsiteY5" fmla="*/ 1039945 h 41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151" h="4162068">
                <a:moveTo>
                  <a:pt x="1804218" y="0"/>
                </a:moveTo>
                <a:lnTo>
                  <a:pt x="3606151" y="1039945"/>
                </a:lnTo>
                <a:lnTo>
                  <a:pt x="3606151" y="3119836"/>
                </a:lnTo>
                <a:lnTo>
                  <a:pt x="1804218" y="4162068"/>
                </a:lnTo>
                <a:lnTo>
                  <a:pt x="0" y="3119836"/>
                </a:lnTo>
                <a:lnTo>
                  <a:pt x="0" y="10399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18344183" y="3118060"/>
            <a:ext cx="3239562" cy="3739940"/>
          </a:xfrm>
          <a:custGeom>
            <a:avLst/>
            <a:gdLst>
              <a:gd name="connsiteX0" fmla="*/ 1804218 w 3606151"/>
              <a:gd name="connsiteY0" fmla="*/ 0 h 4162068"/>
              <a:gd name="connsiteX1" fmla="*/ 3606151 w 3606151"/>
              <a:gd name="connsiteY1" fmla="*/ 1039945 h 4162068"/>
              <a:gd name="connsiteX2" fmla="*/ 3606151 w 3606151"/>
              <a:gd name="connsiteY2" fmla="*/ 3119836 h 4162068"/>
              <a:gd name="connsiteX3" fmla="*/ 1804218 w 3606151"/>
              <a:gd name="connsiteY3" fmla="*/ 4162068 h 4162068"/>
              <a:gd name="connsiteX4" fmla="*/ 0 w 3606151"/>
              <a:gd name="connsiteY4" fmla="*/ 3119836 h 4162068"/>
              <a:gd name="connsiteX5" fmla="*/ 0 w 3606151"/>
              <a:gd name="connsiteY5" fmla="*/ 1039945 h 416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151" h="4162068">
                <a:moveTo>
                  <a:pt x="1804218" y="0"/>
                </a:moveTo>
                <a:lnTo>
                  <a:pt x="3606151" y="1039945"/>
                </a:lnTo>
                <a:lnTo>
                  <a:pt x="3606151" y="3119836"/>
                </a:lnTo>
                <a:lnTo>
                  <a:pt x="1804218" y="4162068"/>
                </a:lnTo>
                <a:lnTo>
                  <a:pt x="0" y="3119836"/>
                </a:lnTo>
                <a:lnTo>
                  <a:pt x="0" y="10399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12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77650" cy="1371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197"/>
          </a:p>
        </p:txBody>
      </p:sp>
    </p:spTree>
    <p:extLst>
      <p:ext uri="{BB962C8B-B14F-4D97-AF65-F5344CB8AC3E}">
        <p14:creationId xmlns:p14="http://schemas.microsoft.com/office/powerpoint/2010/main" val="3902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19D7-39C2-46DC-9422-E9E33555A290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9BD0-1E43-4BF1-AA70-30F185963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77650" cy="13716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5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47DC7-1632-4076-8D33-8A958F336EE2}"/>
              </a:ext>
            </a:extLst>
          </p:cNvPr>
          <p:cNvSpPr/>
          <p:nvPr userDrawn="1"/>
        </p:nvSpPr>
        <p:spPr>
          <a:xfrm>
            <a:off x="609865" y="704202"/>
            <a:ext cx="45719" cy="918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CDE57603-9DE8-4F2B-855C-1D9D768B6402}"/>
              </a:ext>
            </a:extLst>
          </p:cNvPr>
          <p:cNvSpPr/>
          <p:nvPr userDrawn="1"/>
        </p:nvSpPr>
        <p:spPr>
          <a:xfrm rot="5400000">
            <a:off x="-425648" y="901249"/>
            <a:ext cx="1343420" cy="517526"/>
          </a:xfrm>
          <a:prstGeom prst="trapezoid">
            <a:avLst>
              <a:gd name="adj" fmla="val 390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" y="2357439"/>
            <a:ext cx="24377650" cy="594042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629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24377650" cy="829786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12013851" y="6969090"/>
            <a:ext cx="5495339" cy="4783956"/>
          </a:xfrm>
          <a:custGeom>
            <a:avLst/>
            <a:gdLst>
              <a:gd name="connsiteX0" fmla="*/ 1372620 w 5496769"/>
              <a:gd name="connsiteY0" fmla="*/ 0 h 4783955"/>
              <a:gd name="connsiteX1" fmla="*/ 4122053 w 5496769"/>
              <a:gd name="connsiteY1" fmla="*/ 0 h 4783955"/>
              <a:gd name="connsiteX2" fmla="*/ 5496769 w 5496769"/>
              <a:gd name="connsiteY2" fmla="*/ 2403492 h 4783955"/>
              <a:gd name="connsiteX3" fmla="*/ 4122053 w 5496769"/>
              <a:gd name="connsiteY3" fmla="*/ 4783955 h 4783955"/>
              <a:gd name="connsiteX4" fmla="*/ 1372620 w 5496769"/>
              <a:gd name="connsiteY4" fmla="*/ 4783955 h 4783955"/>
              <a:gd name="connsiteX5" fmla="*/ 0 w 5496769"/>
              <a:gd name="connsiteY5" fmla="*/ 2403492 h 47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769" h="4783955">
                <a:moveTo>
                  <a:pt x="1372620" y="0"/>
                </a:moveTo>
                <a:lnTo>
                  <a:pt x="4122053" y="0"/>
                </a:lnTo>
                <a:lnTo>
                  <a:pt x="5496769" y="2403492"/>
                </a:lnTo>
                <a:lnTo>
                  <a:pt x="4122053" y="4783955"/>
                </a:lnTo>
                <a:lnTo>
                  <a:pt x="1372620" y="4783955"/>
                </a:lnTo>
                <a:lnTo>
                  <a:pt x="0" y="24034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6"/>
          </p:nvPr>
        </p:nvSpPr>
        <p:spPr>
          <a:xfrm>
            <a:off x="16335904" y="9487087"/>
            <a:ext cx="5523099" cy="4765438"/>
          </a:xfrm>
          <a:custGeom>
            <a:avLst/>
            <a:gdLst>
              <a:gd name="connsiteX0" fmla="*/ 1375892 w 5524538"/>
              <a:gd name="connsiteY0" fmla="*/ 0 h 4765438"/>
              <a:gd name="connsiteX1" fmla="*/ 4127674 w 5524538"/>
              <a:gd name="connsiteY1" fmla="*/ 0 h 4765438"/>
              <a:gd name="connsiteX2" fmla="*/ 5524538 w 5524538"/>
              <a:gd name="connsiteY2" fmla="*/ 2380624 h 4765438"/>
              <a:gd name="connsiteX3" fmla="*/ 4127674 w 5524538"/>
              <a:gd name="connsiteY3" fmla="*/ 4765438 h 4765438"/>
              <a:gd name="connsiteX4" fmla="*/ 1375892 w 5524538"/>
              <a:gd name="connsiteY4" fmla="*/ 4765438 h 4765438"/>
              <a:gd name="connsiteX5" fmla="*/ 0 w 5524538"/>
              <a:gd name="connsiteY5" fmla="*/ 2380624 h 476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4538" h="4765438">
                <a:moveTo>
                  <a:pt x="1375892" y="0"/>
                </a:moveTo>
                <a:lnTo>
                  <a:pt x="4127674" y="0"/>
                </a:lnTo>
                <a:lnTo>
                  <a:pt x="5524538" y="2380624"/>
                </a:lnTo>
                <a:lnTo>
                  <a:pt x="4127674" y="4765438"/>
                </a:lnTo>
                <a:lnTo>
                  <a:pt x="1375892" y="4765438"/>
                </a:lnTo>
                <a:lnTo>
                  <a:pt x="0" y="2380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5"/>
          </p:nvPr>
        </p:nvSpPr>
        <p:spPr>
          <a:xfrm>
            <a:off x="16335904" y="4469609"/>
            <a:ext cx="5523099" cy="4765438"/>
          </a:xfrm>
          <a:custGeom>
            <a:avLst/>
            <a:gdLst>
              <a:gd name="connsiteX0" fmla="*/ 1375892 w 5524538"/>
              <a:gd name="connsiteY0" fmla="*/ 0 h 4765437"/>
              <a:gd name="connsiteX1" fmla="*/ 4127674 w 5524538"/>
              <a:gd name="connsiteY1" fmla="*/ 0 h 4765437"/>
              <a:gd name="connsiteX2" fmla="*/ 5524538 w 5524538"/>
              <a:gd name="connsiteY2" fmla="*/ 2382718 h 4765437"/>
              <a:gd name="connsiteX3" fmla="*/ 4127674 w 5524538"/>
              <a:gd name="connsiteY3" fmla="*/ 4765437 h 4765437"/>
              <a:gd name="connsiteX4" fmla="*/ 1375892 w 5524538"/>
              <a:gd name="connsiteY4" fmla="*/ 4765437 h 4765437"/>
              <a:gd name="connsiteX5" fmla="*/ 0 w 5524538"/>
              <a:gd name="connsiteY5" fmla="*/ 2382718 h 476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4538" h="4765437">
                <a:moveTo>
                  <a:pt x="1375892" y="0"/>
                </a:moveTo>
                <a:lnTo>
                  <a:pt x="4127674" y="0"/>
                </a:lnTo>
                <a:lnTo>
                  <a:pt x="5524538" y="2382718"/>
                </a:lnTo>
                <a:lnTo>
                  <a:pt x="4127674" y="4765437"/>
                </a:lnTo>
                <a:lnTo>
                  <a:pt x="1375892" y="4765437"/>
                </a:lnTo>
                <a:lnTo>
                  <a:pt x="0" y="23827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20676467" y="6969090"/>
            <a:ext cx="5495339" cy="4783956"/>
          </a:xfrm>
          <a:custGeom>
            <a:avLst/>
            <a:gdLst>
              <a:gd name="connsiteX0" fmla="*/ 1374194 w 5496770"/>
              <a:gd name="connsiteY0" fmla="*/ 0 h 4783955"/>
              <a:gd name="connsiteX1" fmla="*/ 4122578 w 5496770"/>
              <a:gd name="connsiteY1" fmla="*/ 0 h 4783955"/>
              <a:gd name="connsiteX2" fmla="*/ 5496770 w 5496770"/>
              <a:gd name="connsiteY2" fmla="*/ 2403492 h 4783955"/>
              <a:gd name="connsiteX3" fmla="*/ 4122578 w 5496770"/>
              <a:gd name="connsiteY3" fmla="*/ 4783955 h 4783955"/>
              <a:gd name="connsiteX4" fmla="*/ 1374194 w 5496770"/>
              <a:gd name="connsiteY4" fmla="*/ 4783955 h 4783955"/>
              <a:gd name="connsiteX5" fmla="*/ 0 w 5496770"/>
              <a:gd name="connsiteY5" fmla="*/ 2403492 h 47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770" h="4783955">
                <a:moveTo>
                  <a:pt x="1374194" y="0"/>
                </a:moveTo>
                <a:lnTo>
                  <a:pt x="4122578" y="0"/>
                </a:lnTo>
                <a:lnTo>
                  <a:pt x="5496770" y="2403492"/>
                </a:lnTo>
                <a:lnTo>
                  <a:pt x="4122578" y="4783955"/>
                </a:lnTo>
                <a:lnTo>
                  <a:pt x="1374194" y="4783955"/>
                </a:lnTo>
                <a:lnTo>
                  <a:pt x="0" y="24034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20676467" y="1951608"/>
            <a:ext cx="5495339" cy="4783956"/>
          </a:xfrm>
          <a:custGeom>
            <a:avLst/>
            <a:gdLst>
              <a:gd name="connsiteX0" fmla="*/ 1374194 w 5496770"/>
              <a:gd name="connsiteY0" fmla="*/ 0 h 4783955"/>
              <a:gd name="connsiteX1" fmla="*/ 4122578 w 5496770"/>
              <a:gd name="connsiteY1" fmla="*/ 0 h 4783955"/>
              <a:gd name="connsiteX2" fmla="*/ 5496770 w 5496770"/>
              <a:gd name="connsiteY2" fmla="*/ 2382557 h 4783955"/>
              <a:gd name="connsiteX3" fmla="*/ 4122578 w 5496770"/>
              <a:gd name="connsiteY3" fmla="*/ 4783955 h 4783955"/>
              <a:gd name="connsiteX4" fmla="*/ 1374194 w 5496770"/>
              <a:gd name="connsiteY4" fmla="*/ 4783955 h 4783955"/>
              <a:gd name="connsiteX5" fmla="*/ 0 w 5496770"/>
              <a:gd name="connsiteY5" fmla="*/ 2382557 h 47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770" h="4783955">
                <a:moveTo>
                  <a:pt x="1374194" y="0"/>
                </a:moveTo>
                <a:lnTo>
                  <a:pt x="4122578" y="0"/>
                </a:lnTo>
                <a:lnTo>
                  <a:pt x="5496770" y="2382557"/>
                </a:lnTo>
                <a:lnTo>
                  <a:pt x="4122578" y="4783955"/>
                </a:lnTo>
                <a:lnTo>
                  <a:pt x="1374194" y="4783955"/>
                </a:lnTo>
                <a:lnTo>
                  <a:pt x="0" y="23825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16335904" y="-538620"/>
            <a:ext cx="5523099" cy="4765440"/>
          </a:xfrm>
          <a:custGeom>
            <a:avLst/>
            <a:gdLst>
              <a:gd name="connsiteX0" fmla="*/ 1375892 w 5524538"/>
              <a:gd name="connsiteY0" fmla="*/ 0 h 4765439"/>
              <a:gd name="connsiteX1" fmla="*/ 4127674 w 5524538"/>
              <a:gd name="connsiteY1" fmla="*/ 0 h 4765439"/>
              <a:gd name="connsiteX2" fmla="*/ 5524538 w 5524538"/>
              <a:gd name="connsiteY2" fmla="*/ 2382720 h 4765439"/>
              <a:gd name="connsiteX3" fmla="*/ 4127674 w 5524538"/>
              <a:gd name="connsiteY3" fmla="*/ 4765439 h 4765439"/>
              <a:gd name="connsiteX4" fmla="*/ 1375892 w 5524538"/>
              <a:gd name="connsiteY4" fmla="*/ 4765439 h 4765439"/>
              <a:gd name="connsiteX5" fmla="*/ 0 w 5524538"/>
              <a:gd name="connsiteY5" fmla="*/ 2382720 h 476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4538" h="4765439">
                <a:moveTo>
                  <a:pt x="1375892" y="0"/>
                </a:moveTo>
                <a:lnTo>
                  <a:pt x="4127674" y="0"/>
                </a:lnTo>
                <a:lnTo>
                  <a:pt x="5524538" y="2382720"/>
                </a:lnTo>
                <a:lnTo>
                  <a:pt x="4127674" y="4765439"/>
                </a:lnTo>
                <a:lnTo>
                  <a:pt x="1375892" y="4765439"/>
                </a:lnTo>
                <a:lnTo>
                  <a:pt x="0" y="23827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12013851" y="1951608"/>
            <a:ext cx="5495339" cy="4783956"/>
          </a:xfrm>
          <a:custGeom>
            <a:avLst/>
            <a:gdLst>
              <a:gd name="connsiteX0" fmla="*/ 1372620 w 5496769"/>
              <a:gd name="connsiteY0" fmla="*/ 0 h 4783955"/>
              <a:gd name="connsiteX1" fmla="*/ 4122053 w 5496769"/>
              <a:gd name="connsiteY1" fmla="*/ 0 h 4783955"/>
              <a:gd name="connsiteX2" fmla="*/ 5496769 w 5496769"/>
              <a:gd name="connsiteY2" fmla="*/ 2382557 h 4783955"/>
              <a:gd name="connsiteX3" fmla="*/ 4122053 w 5496769"/>
              <a:gd name="connsiteY3" fmla="*/ 4783955 h 4783955"/>
              <a:gd name="connsiteX4" fmla="*/ 1372620 w 5496769"/>
              <a:gd name="connsiteY4" fmla="*/ 4783955 h 4783955"/>
              <a:gd name="connsiteX5" fmla="*/ 0 w 5496769"/>
              <a:gd name="connsiteY5" fmla="*/ 2382557 h 47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769" h="4783955">
                <a:moveTo>
                  <a:pt x="1372620" y="0"/>
                </a:moveTo>
                <a:lnTo>
                  <a:pt x="4122053" y="0"/>
                </a:lnTo>
                <a:lnTo>
                  <a:pt x="5496769" y="2382557"/>
                </a:lnTo>
                <a:lnTo>
                  <a:pt x="4122053" y="4783955"/>
                </a:lnTo>
                <a:lnTo>
                  <a:pt x="1372620" y="4783955"/>
                </a:lnTo>
                <a:lnTo>
                  <a:pt x="0" y="23825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21" y="869668"/>
            <a:ext cx="10574863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81938" y="5029200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504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5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6" grpId="0"/>
      <p:bldP spid="34" grpId="0"/>
      <p:bldP spid="32" grpId="0"/>
      <p:bldP spid="30" grpId="0"/>
      <p:bldP spid="28" grpId="0"/>
      <p:bldP spid="2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357439"/>
            <a:ext cx="8841661" cy="10801350"/>
          </a:xfrm>
          <a:custGeom>
            <a:avLst/>
            <a:gdLst>
              <a:gd name="connsiteX0" fmla="*/ 0 w 8843963"/>
              <a:gd name="connsiteY0" fmla="*/ 0 h 10801350"/>
              <a:gd name="connsiteX1" fmla="*/ 5740090 w 8843963"/>
              <a:gd name="connsiteY1" fmla="*/ 0 h 10801350"/>
              <a:gd name="connsiteX2" fmla="*/ 8843963 w 8843963"/>
              <a:gd name="connsiteY2" fmla="*/ 5379405 h 10801350"/>
              <a:gd name="connsiteX3" fmla="*/ 5740090 w 8843963"/>
              <a:gd name="connsiteY3" fmla="*/ 10801350 h 10801350"/>
              <a:gd name="connsiteX4" fmla="*/ 0 w 8843963"/>
              <a:gd name="connsiteY4" fmla="*/ 10801350 h 1080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3963" h="10801350">
                <a:moveTo>
                  <a:pt x="0" y="0"/>
                </a:moveTo>
                <a:lnTo>
                  <a:pt x="5740090" y="0"/>
                </a:lnTo>
                <a:lnTo>
                  <a:pt x="8843963" y="5379405"/>
                </a:lnTo>
                <a:lnTo>
                  <a:pt x="5740090" y="10801350"/>
                </a:lnTo>
                <a:lnTo>
                  <a:pt x="0" y="10801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Freeform 4"/>
          <p:cNvSpPr>
            <a:spLocks noChangeArrowheads="1"/>
          </p:cNvSpPr>
          <p:nvPr/>
        </p:nvSpPr>
        <p:spPr bwMode="auto">
          <a:xfrm>
            <a:off x="0" y="444228"/>
            <a:ext cx="670489" cy="1551768"/>
          </a:xfrm>
          <a:custGeom>
            <a:avLst/>
            <a:gdLst>
              <a:gd name="connsiteX0" fmla="*/ 0 w 670664"/>
              <a:gd name="connsiteY0" fmla="*/ 0 h 1551767"/>
              <a:gd name="connsiteX1" fmla="*/ 670664 w 670664"/>
              <a:gd name="connsiteY1" fmla="*/ 392696 h 1551767"/>
              <a:gd name="connsiteX2" fmla="*/ 670664 w 670664"/>
              <a:gd name="connsiteY2" fmla="*/ 1165008 h 1551767"/>
              <a:gd name="connsiteX3" fmla="*/ 0 w 670664"/>
              <a:gd name="connsiteY3" fmla="*/ 1551767 h 155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664" h="1551767">
                <a:moveTo>
                  <a:pt x="0" y="0"/>
                </a:moveTo>
                <a:lnTo>
                  <a:pt x="670664" y="392696"/>
                </a:lnTo>
                <a:lnTo>
                  <a:pt x="670664" y="1165008"/>
                </a:lnTo>
                <a:lnTo>
                  <a:pt x="0" y="1551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610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0021" y="869670"/>
            <a:ext cx="19705625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21" y="2357439"/>
            <a:ext cx="22317611" cy="1080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0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660" r:id="rId31"/>
    <p:sldLayoutId id="2147483744" r:id="rId32"/>
    <p:sldLayoutId id="2147483745" r:id="rId33"/>
  </p:sldLayoutIdLst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7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0" userDrawn="1">
          <p15:clr>
            <a:srgbClr val="F26B43"/>
          </p15:clr>
        </p15:guide>
        <p15:guide id="2" pos="14676" userDrawn="1">
          <p15:clr>
            <a:srgbClr val="F26B43"/>
          </p15:clr>
        </p15:guide>
        <p15:guide id="3" pos="1298" userDrawn="1">
          <p15:clr>
            <a:srgbClr val="F26B43"/>
          </p15:clr>
        </p15:guide>
        <p15:guide id="4" pos="29414" userDrawn="1">
          <p15:clr>
            <a:srgbClr val="F26B43"/>
          </p15:clr>
        </p15:guide>
        <p15:guide id="5" orient="horz" pos="702" userDrawn="1">
          <p15:clr>
            <a:srgbClr val="F26B43"/>
          </p15:clr>
        </p15:guide>
        <p15:guide id="6" orient="horz" pos="16578" userDrawn="1">
          <p15:clr>
            <a:srgbClr val="F26B43"/>
          </p15:clr>
        </p15:guide>
        <p15:guide id="7" orient="horz" pos="2970" userDrawn="1">
          <p15:clr>
            <a:srgbClr val="F26B43"/>
          </p15:clr>
        </p15:guide>
        <p15:guide id="8" pos="16036" userDrawn="1">
          <p15:clr>
            <a:srgbClr val="F26B43"/>
          </p15:clr>
        </p15:guide>
        <p15:guide id="9" pos="7330" userDrawn="1">
          <p15:clr>
            <a:srgbClr val="F26B43"/>
          </p15:clr>
        </p15:guide>
        <p15:guide id="10" pos="8644" userDrawn="1">
          <p15:clr>
            <a:srgbClr val="F26B43"/>
          </p15:clr>
        </p15:guide>
        <p15:guide id="11" pos="22068" userDrawn="1">
          <p15:clr>
            <a:srgbClr val="F26B43"/>
          </p15:clr>
        </p15:guide>
        <p15:guide id="12" pos="23382" userDrawn="1">
          <p15:clr>
            <a:srgbClr val="F26B43"/>
          </p15:clr>
        </p15:guide>
        <p15:guide id="13" pos="9823" userDrawn="1">
          <p15:clr>
            <a:srgbClr val="F26B43"/>
          </p15:clr>
        </p15:guide>
        <p15:guide id="14" pos="11093" userDrawn="1">
          <p15:clr>
            <a:srgbClr val="F26B43"/>
          </p15:clr>
        </p15:guide>
        <p15:guide id="15" pos="20889" userDrawn="1">
          <p15:clr>
            <a:srgbClr val="F26B43"/>
          </p15:clr>
        </p15:guide>
        <p15:guide id="16" pos="19619" userDrawn="1">
          <p15:clr>
            <a:srgbClr val="F26B43"/>
          </p15:clr>
        </p15:guide>
        <p15:guide id="17" orient="horz" pos="9094" userDrawn="1">
          <p15:clr>
            <a:srgbClr val="F26B43"/>
          </p15:clr>
        </p15:guide>
        <p15:guide id="18" orient="horz" pos="104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reet with cars parked on the side and a buildin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C2DF319D-4D0C-471E-8EEB-D866A034CA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>
        <p:nvSpPr>
          <p:cNvPr id="23" name="Parallelogram 22">
            <a:extLst>
              <a:ext uri="{FF2B5EF4-FFF2-40B4-BE49-F238E27FC236}">
                <a16:creationId xmlns:a16="http://schemas.microsoft.com/office/drawing/2014/main" id="{342A4E86-690D-4570-8B8D-414255325529}"/>
              </a:ext>
            </a:extLst>
          </p:cNvPr>
          <p:cNvSpPr/>
          <p:nvPr/>
        </p:nvSpPr>
        <p:spPr>
          <a:xfrm>
            <a:off x="418011" y="0"/>
            <a:ext cx="23487018" cy="13716000"/>
          </a:xfrm>
          <a:prstGeom prst="parallelogram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2BA3C5C6-1090-4AB1-A795-7A8D83F028D4}"/>
              </a:ext>
            </a:extLst>
          </p:cNvPr>
          <p:cNvSpPr/>
          <p:nvPr/>
        </p:nvSpPr>
        <p:spPr>
          <a:xfrm>
            <a:off x="1859548" y="0"/>
            <a:ext cx="19680841" cy="13716000"/>
          </a:xfrm>
          <a:prstGeom prst="parallelogram">
            <a:avLst>
              <a:gd name="adj" fmla="val 2478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D8512422-3E5E-475B-AF0E-AE3D8401E4D5}"/>
              </a:ext>
            </a:extLst>
          </p:cNvPr>
          <p:cNvSpPr/>
          <p:nvPr/>
        </p:nvSpPr>
        <p:spPr>
          <a:xfrm>
            <a:off x="3442850" y="0"/>
            <a:ext cx="17042215" cy="13716000"/>
          </a:xfrm>
          <a:prstGeom prst="parallelogram">
            <a:avLst>
              <a:gd name="adj" fmla="val 2349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BDAE3BE4-E98B-4CCD-8152-DB222F67EBF0}"/>
              </a:ext>
            </a:extLst>
          </p:cNvPr>
          <p:cNvSpPr/>
          <p:nvPr/>
        </p:nvSpPr>
        <p:spPr>
          <a:xfrm>
            <a:off x="4572000" y="0"/>
            <a:ext cx="15045681" cy="13716000"/>
          </a:xfrm>
          <a:prstGeom prst="parallelogram">
            <a:avLst>
              <a:gd name="adj" fmla="val 28108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5"/>
          <p:cNvSpPr txBox="1">
            <a:spLocks/>
          </p:cNvSpPr>
          <p:nvPr/>
        </p:nvSpPr>
        <p:spPr>
          <a:xfrm>
            <a:off x="3442850" y="7876627"/>
            <a:ext cx="17015824" cy="2596115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6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ТАЙЛАН</a:t>
            </a:r>
            <a:endParaRPr lang="en-US" sz="16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9814" y="12296420"/>
            <a:ext cx="5381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300" dirty="0"/>
              <a:t>2021.01</a:t>
            </a:r>
            <a:r>
              <a:rPr lang="mn-MN" sz="5400" spc="300" dirty="0"/>
              <a:t>.</a:t>
            </a:r>
            <a:r>
              <a:rPr lang="en-US" sz="5400" spc="300" dirty="0"/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0929" y="6454795"/>
            <a:ext cx="16619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300" dirty="0">
                <a:solidFill>
                  <a:schemeClr val="accent1"/>
                </a:solidFill>
              </a:rPr>
              <a:t>2020 </a:t>
            </a:r>
            <a:r>
              <a:rPr lang="mn-MN" sz="8000" spc="300" dirty="0">
                <a:solidFill>
                  <a:schemeClr val="accent1"/>
                </a:solidFill>
              </a:rPr>
              <a:t>ОНЫ ҮЙЛ АЖИЛЛАГААНЫ </a:t>
            </a:r>
            <a:endParaRPr lang="en-US" sz="8000" spc="300" dirty="0">
              <a:solidFill>
                <a:schemeClr val="accent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338D77-C28D-4304-9481-219A3344D4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1498" y="3338856"/>
            <a:ext cx="4598529" cy="1089575"/>
          </a:xfrm>
          <a:prstGeom prst="rect">
            <a:avLst/>
          </a:prstGeo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ACB9435-C382-4B95-AA73-1F2AA686C37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75" b="-2833"/>
          <a:stretch/>
        </p:blipFill>
        <p:spPr>
          <a:xfrm>
            <a:off x="10593603" y="312608"/>
            <a:ext cx="2714319" cy="2926639"/>
          </a:xfrm>
        </p:spPr>
      </p:pic>
    </p:spTree>
    <p:extLst>
      <p:ext uri="{BB962C8B-B14F-4D97-AF65-F5344CB8AC3E}">
        <p14:creationId xmlns:p14="http://schemas.microsoft.com/office/powerpoint/2010/main" val="16342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375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5" grpId="0" animBg="1"/>
      <p:bldP spid="24" grpId="0" animBg="1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343371"/>
            <a:ext cx="22524276" cy="1754326"/>
          </a:xfrm>
        </p:spPr>
        <p:txBody>
          <a:bodyPr/>
          <a:lstStyle/>
          <a:p>
            <a:r>
              <a:rPr lang="mn-MN" sz="7200" dirty="0"/>
              <a:t>ХУУЛИЙН ЭТГЭЭДИЙН БҮРТГЭЛ</a:t>
            </a:r>
            <a:br>
              <a:rPr lang="mn-MN" sz="7200" dirty="0"/>
            </a:br>
            <a:r>
              <a:rPr lang="mn-MN" sz="4800" dirty="0">
                <a:solidFill>
                  <a:schemeClr val="accent1"/>
                </a:solidFill>
              </a:rPr>
              <a:t>/ Өсөлт, бууралт хариуцлагын хэлбэрээр/</a:t>
            </a:r>
            <a:endParaRPr lang="en-US" sz="7200" b="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818B8-4A3E-4616-B7D7-1953380CD464}"/>
              </a:ext>
            </a:extLst>
          </p:cNvPr>
          <p:cNvSpPr/>
          <p:nvPr/>
        </p:nvSpPr>
        <p:spPr>
          <a:xfrm>
            <a:off x="1030021" y="2335456"/>
            <a:ext cx="22317076" cy="138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3600" dirty="0"/>
              <a:t>Дээрхээс харахад оны эхэнд </a:t>
            </a:r>
            <a:r>
              <a:rPr lang="mn-MN" sz="3600" b="1" dirty="0"/>
              <a:t>1655</a:t>
            </a:r>
            <a:r>
              <a:rPr lang="mn-MN" sz="3600" dirty="0"/>
              <a:t> ААН байгууллага улсын бүртгэлд  бүртгэлтэй байсан ба шинээр </a:t>
            </a:r>
            <a:r>
              <a:rPr lang="mn-MN" sz="3600" b="1" dirty="0"/>
              <a:t>64</a:t>
            </a:r>
            <a:r>
              <a:rPr lang="mn-MN" sz="3600" dirty="0"/>
              <a:t> ААН, төсөвт, ТББ, ОНБ   бүртгэгдэж, </a:t>
            </a:r>
            <a:r>
              <a:rPr lang="mn-MN" sz="3600" b="1" dirty="0"/>
              <a:t>41</a:t>
            </a:r>
            <a:r>
              <a:rPr lang="mn-MN" sz="3600" dirty="0"/>
              <a:t> ААНБ хасч, </a:t>
            </a:r>
            <a:r>
              <a:rPr lang="mn-MN" sz="3600" b="1" dirty="0"/>
              <a:t>1678</a:t>
            </a:r>
            <a:r>
              <a:rPr lang="mn-MN" sz="3600" dirty="0"/>
              <a:t> ААН байгууллага бүртгэлтэй байна. </a:t>
            </a:r>
            <a:endParaRPr lang="en-US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267125-F48F-41E5-BCB1-5C1E04DB9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07359"/>
              </p:ext>
            </p:extLst>
          </p:nvPr>
        </p:nvGraphicFramePr>
        <p:xfrm>
          <a:off x="1030021" y="3897921"/>
          <a:ext cx="22317076" cy="975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8327">
                  <a:extLst>
                    <a:ext uri="{9D8B030D-6E8A-4147-A177-3AD203B41FA5}">
                      <a16:colId xmlns:a16="http://schemas.microsoft.com/office/drawing/2014/main" val="4140608474"/>
                    </a:ext>
                  </a:extLst>
                </a:gridCol>
                <a:gridCol w="6945923">
                  <a:extLst>
                    <a:ext uri="{9D8B030D-6E8A-4147-A177-3AD203B41FA5}">
                      <a16:colId xmlns:a16="http://schemas.microsoft.com/office/drawing/2014/main" val="2111649868"/>
                    </a:ext>
                  </a:extLst>
                </a:gridCol>
                <a:gridCol w="3569677">
                  <a:extLst>
                    <a:ext uri="{9D8B030D-6E8A-4147-A177-3AD203B41FA5}">
                      <a16:colId xmlns:a16="http://schemas.microsoft.com/office/drawing/2014/main" val="2423381528"/>
                    </a:ext>
                  </a:extLst>
                </a:gridCol>
                <a:gridCol w="3446585">
                  <a:extLst>
                    <a:ext uri="{9D8B030D-6E8A-4147-A177-3AD203B41FA5}">
                      <a16:colId xmlns:a16="http://schemas.microsoft.com/office/drawing/2014/main" val="1084527254"/>
                    </a:ext>
                  </a:extLst>
                </a:gridCol>
                <a:gridCol w="2145323">
                  <a:extLst>
                    <a:ext uri="{9D8B030D-6E8A-4147-A177-3AD203B41FA5}">
                      <a16:colId xmlns:a16="http://schemas.microsoft.com/office/drawing/2014/main" val="3191849359"/>
                    </a:ext>
                  </a:extLst>
                </a:gridCol>
                <a:gridCol w="3371241">
                  <a:extLst>
                    <a:ext uri="{9D8B030D-6E8A-4147-A177-3AD203B41FA5}">
                      <a16:colId xmlns:a16="http://schemas.microsoft.com/office/drawing/2014/main" val="18576476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Төрөл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Хариуцлагын хэлбэр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2020.01.01-ны өдөр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Нэмэгдсэн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Хасагдсан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2020.</a:t>
                      </a:r>
                      <a:r>
                        <a:rPr lang="mn-MN" sz="3200">
                          <a:effectLst/>
                        </a:rPr>
                        <a:t>12</a:t>
                      </a:r>
                      <a:r>
                        <a:rPr lang="en-US" sz="3200">
                          <a:effectLst/>
                        </a:rPr>
                        <a:t>.</a:t>
                      </a:r>
                      <a:r>
                        <a:rPr lang="mn-MN" sz="3200">
                          <a:effectLst/>
                        </a:rPr>
                        <a:t>31</a:t>
                      </a:r>
                      <a:r>
                        <a:rPr lang="en-US" sz="3200">
                          <a:effectLst/>
                        </a:rPr>
                        <a:t>-ны өдөр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069821"/>
                  </a:ext>
                </a:extLst>
              </a:tr>
              <a:tr h="0">
                <a:tc rowSpan="11"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ААН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ХК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9705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ХХК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1047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52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1097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48924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ББН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14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15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20982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ЗБН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14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14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0968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Хоршоо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9949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ОНӨҮГ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21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21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20071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mn-MN" sz="3200">
                          <a:effectLst/>
                        </a:rPr>
                        <a:t>ТӨҮГ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6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6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68393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Салбар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256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34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222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14775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mn-MN" sz="3200">
                          <a:effectLst/>
                        </a:rPr>
                        <a:t>Төлөөлөгчийн газар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5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5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2605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mn-MN" sz="3200">
                          <a:effectLst/>
                        </a:rPr>
                        <a:t>Боловсрол сургалтын байгууллага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17300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Нийт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1367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53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36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1384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581007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Төсөвт болон ТББ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Төсөвт байгууллага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55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55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33588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Төрийг бус байгууллага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152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9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161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6964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Шашны байгууллага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9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8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6016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Сан 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13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13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52942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Олон нийтийн байгууллага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59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4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57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07011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Нийт 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288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11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5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294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35889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Нийт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chemeClr val="accent1"/>
                          </a:solidFill>
                          <a:effectLst/>
                        </a:rPr>
                        <a:t>1655</a:t>
                      </a:r>
                      <a:endParaRPr lang="en-US" sz="3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chemeClr val="accent1"/>
                          </a:solidFill>
                          <a:effectLst/>
                        </a:rPr>
                        <a:t>64</a:t>
                      </a:r>
                      <a:endParaRPr lang="en-US" sz="3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chemeClr val="accent1"/>
                          </a:solidFill>
                          <a:effectLst/>
                        </a:rPr>
                        <a:t>41</a:t>
                      </a:r>
                      <a:endParaRPr lang="en-US" sz="3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chemeClr val="accent1"/>
                          </a:solidFill>
                          <a:effectLst/>
                        </a:rPr>
                        <a:t>1678</a:t>
                      </a:r>
                      <a:endParaRPr lang="en-US" sz="3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9135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5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343371"/>
            <a:ext cx="22524276" cy="1754326"/>
          </a:xfrm>
        </p:spPr>
        <p:txBody>
          <a:bodyPr/>
          <a:lstStyle/>
          <a:p>
            <a:r>
              <a:rPr lang="mn-MN" sz="7200" dirty="0"/>
              <a:t>ИРГЭНИЙ БҮРТГЭЛ</a:t>
            </a:r>
            <a:br>
              <a:rPr lang="mn-MN" sz="7200" dirty="0"/>
            </a:br>
            <a:r>
              <a:rPr lang="mn-MN" sz="4800" dirty="0">
                <a:solidFill>
                  <a:schemeClr val="accent1"/>
                </a:solidFill>
              </a:rPr>
              <a:t>/ Өсөлт, бууралт татварын төрлөөр/</a:t>
            </a:r>
            <a:endParaRPr lang="en-US" sz="7200" b="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818B8-4A3E-4616-B7D7-1953380CD464}"/>
              </a:ext>
            </a:extLst>
          </p:cNvPr>
          <p:cNvSpPr/>
          <p:nvPr/>
        </p:nvSpPr>
        <p:spPr>
          <a:xfrm>
            <a:off x="1030021" y="2657694"/>
            <a:ext cx="22095093" cy="152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000" dirty="0"/>
              <a:t>Татвар төлөгч иргэний төрлийн бүртгэл нь оны эхнээс </a:t>
            </a:r>
            <a:r>
              <a:rPr lang="en-US" sz="4000" b="1" dirty="0"/>
              <a:t>272</a:t>
            </a:r>
            <a:r>
              <a:rPr lang="mn-MN" sz="4000" dirty="0"/>
              <a:t> татвар төлөгч буюу </a:t>
            </a:r>
            <a:r>
              <a:rPr lang="mn-MN" sz="4000" b="1" dirty="0"/>
              <a:t>2.</a:t>
            </a:r>
            <a:r>
              <a:rPr lang="en-US" sz="4000" b="1" dirty="0"/>
              <a:t>2</a:t>
            </a:r>
            <a:r>
              <a:rPr lang="mn-MN" sz="4000" dirty="0"/>
              <a:t> хувиар өссөн үзүүлэлттэй гарсан байна. </a:t>
            </a:r>
            <a:endParaRPr lang="en-US" sz="4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9D6207-5438-4D3A-B684-244BA430F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64873"/>
              </p:ext>
            </p:extLst>
          </p:nvPr>
        </p:nvGraphicFramePr>
        <p:xfrm>
          <a:off x="1030021" y="4461964"/>
          <a:ext cx="22095092" cy="71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5483">
                  <a:extLst>
                    <a:ext uri="{9D8B030D-6E8A-4147-A177-3AD203B41FA5}">
                      <a16:colId xmlns:a16="http://schemas.microsoft.com/office/drawing/2014/main" val="2556159598"/>
                    </a:ext>
                  </a:extLst>
                </a:gridCol>
                <a:gridCol w="4118613">
                  <a:extLst>
                    <a:ext uri="{9D8B030D-6E8A-4147-A177-3AD203B41FA5}">
                      <a16:colId xmlns:a16="http://schemas.microsoft.com/office/drawing/2014/main" val="1111996546"/>
                    </a:ext>
                  </a:extLst>
                </a:gridCol>
                <a:gridCol w="3745498">
                  <a:extLst>
                    <a:ext uri="{9D8B030D-6E8A-4147-A177-3AD203B41FA5}">
                      <a16:colId xmlns:a16="http://schemas.microsoft.com/office/drawing/2014/main" val="4110703559"/>
                    </a:ext>
                  </a:extLst>
                </a:gridCol>
                <a:gridCol w="3745498">
                  <a:extLst>
                    <a:ext uri="{9D8B030D-6E8A-4147-A177-3AD203B41FA5}">
                      <a16:colId xmlns:a16="http://schemas.microsoft.com/office/drawing/2014/main" val="3041760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3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Татварын</a:t>
                      </a:r>
                      <a:r>
                        <a:rPr lang="en-US" sz="3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төрөл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3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2020.01.01-ны </a:t>
                      </a:r>
                      <a:r>
                        <a:rPr lang="en-US" sz="3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өдөр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3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  <a:r>
                        <a:rPr lang="mn-MN" sz="3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3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.3</a:t>
                      </a:r>
                      <a:r>
                        <a:rPr lang="mn-MN" sz="3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ны</a:t>
                      </a:r>
                      <a:r>
                        <a:rPr lang="en-US" sz="3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өдөр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3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Хасагдсан</a:t>
                      </a:r>
                      <a:r>
                        <a:rPr lang="en-US" sz="3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Нэмэгдсэн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993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НӨАТ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7552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Аж ахуй эрхэлсний орлого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2310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2384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343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 рашаан ашигласны төлбөр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4439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АТБӨЯХАТ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6062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6225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4936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АБТ -Авто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3253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002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Суутгагчийн хувь хүнд олгосон  ОАТ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7846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Үл хөдлөх эд хөрөнгийн татвар 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4141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Суутган -1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0435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Хог хаягдлын үйлчилгээний хураамж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6569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Бууны татвар 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n-US" sz="3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4907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3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Нийт 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384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9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343371"/>
            <a:ext cx="22524276" cy="1754326"/>
          </a:xfrm>
        </p:spPr>
        <p:txBody>
          <a:bodyPr/>
          <a:lstStyle/>
          <a:p>
            <a:r>
              <a:rPr lang="mn-MN" sz="7200" dirty="0"/>
              <a:t>ТАТВАРЫН ТӨРЛИЙН БҮРТГЭЛ</a:t>
            </a:r>
            <a:br>
              <a:rPr lang="mn-MN" sz="7200" dirty="0"/>
            </a:br>
            <a:r>
              <a:rPr lang="mn-MN" sz="4800" dirty="0">
                <a:solidFill>
                  <a:schemeClr val="accent1"/>
                </a:solidFill>
              </a:rPr>
              <a:t>/ Өсөлт, бууралт татварын төрлөөр/</a:t>
            </a:r>
            <a:endParaRPr lang="en-US" sz="7200" b="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818B8-4A3E-4616-B7D7-1953380CD464}"/>
              </a:ext>
            </a:extLst>
          </p:cNvPr>
          <p:cNvSpPr/>
          <p:nvPr/>
        </p:nvSpPr>
        <p:spPr>
          <a:xfrm>
            <a:off x="1030021" y="2323586"/>
            <a:ext cx="22095093" cy="152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000" dirty="0"/>
              <a:t>Татварын төрлийн бүртгэл оны эхнээс </a:t>
            </a:r>
            <a:r>
              <a:rPr lang="mn-MN" sz="4000" b="1" dirty="0"/>
              <a:t>218</a:t>
            </a:r>
            <a:r>
              <a:rPr lang="mn-MN" sz="4000" dirty="0"/>
              <a:t> татвар төлөгч буюу </a:t>
            </a:r>
            <a:r>
              <a:rPr lang="mn-MN" sz="4000" b="1" dirty="0"/>
              <a:t>2.9</a:t>
            </a:r>
            <a:r>
              <a:rPr lang="mn-MN" sz="4000" dirty="0"/>
              <a:t> хувиар өссөн үзүүлэлттэй гарсан байна. </a:t>
            </a:r>
            <a:endParaRPr lang="en-US" sz="4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841977-2AF4-464B-8F03-C3BB5DDA3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88037"/>
              </p:ext>
            </p:extLst>
          </p:nvPr>
        </p:nvGraphicFramePr>
        <p:xfrm>
          <a:off x="1030021" y="4072675"/>
          <a:ext cx="22095093" cy="93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210">
                  <a:extLst>
                    <a:ext uri="{9D8B030D-6E8A-4147-A177-3AD203B41FA5}">
                      <a16:colId xmlns:a16="http://schemas.microsoft.com/office/drawing/2014/main" val="1081271022"/>
                    </a:ext>
                  </a:extLst>
                </a:gridCol>
                <a:gridCol w="13413090">
                  <a:extLst>
                    <a:ext uri="{9D8B030D-6E8A-4147-A177-3AD203B41FA5}">
                      <a16:colId xmlns:a16="http://schemas.microsoft.com/office/drawing/2014/main" val="2317076435"/>
                    </a:ext>
                  </a:extLst>
                </a:gridCol>
                <a:gridCol w="2725109">
                  <a:extLst>
                    <a:ext uri="{9D8B030D-6E8A-4147-A177-3AD203B41FA5}">
                      <a16:colId xmlns:a16="http://schemas.microsoft.com/office/drawing/2014/main" val="970186369"/>
                    </a:ext>
                  </a:extLst>
                </a:gridCol>
                <a:gridCol w="2482342">
                  <a:extLst>
                    <a:ext uri="{9D8B030D-6E8A-4147-A177-3AD203B41FA5}">
                      <a16:colId xmlns:a16="http://schemas.microsoft.com/office/drawing/2014/main" val="406917757"/>
                    </a:ext>
                  </a:extLst>
                </a:gridCol>
                <a:gridCol w="2482342">
                  <a:extLst>
                    <a:ext uri="{9D8B030D-6E8A-4147-A177-3AD203B41FA5}">
                      <a16:colId xmlns:a16="http://schemas.microsoft.com/office/drawing/2014/main" val="2437700475"/>
                    </a:ext>
                  </a:extLst>
                </a:gridCol>
              </a:tblGrid>
              <a:tr h="6949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</a:pPr>
                      <a:r>
                        <a:rPr lang="en-US" sz="2800" kern="1200" dirty="0" err="1">
                          <a:effectLst/>
                          <a:latin typeface="+mn-lt"/>
                        </a:rPr>
                        <a:t>Татварын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төрөл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2020.01.01-ны өдөр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2020.12.</a:t>
                      </a:r>
                      <a:r>
                        <a:rPr lang="mn-MN" sz="2800" kern="1200">
                          <a:effectLst/>
                          <a:latin typeface="+mn-lt"/>
                        </a:rPr>
                        <a:t>31</a:t>
                      </a:r>
                      <a:r>
                        <a:rPr lang="en-US" sz="2800" kern="1200">
                          <a:effectLst/>
                          <a:latin typeface="+mn-lt"/>
                        </a:rPr>
                        <a:t>-ны өдөр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Хасагдсан Нэмэгдсэн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5002704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>
                          <a:effectLst/>
                          <a:latin typeface="+mn-lt"/>
                        </a:rPr>
                        <a:t>ААНОАТ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1</a:t>
                      </a:r>
                      <a:r>
                        <a:rPr lang="mn-MN" sz="28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2800" dirty="0">
                          <a:effectLst/>
                          <a:latin typeface="+mn-lt"/>
                        </a:rPr>
                        <a:t>348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1</a:t>
                      </a:r>
                      <a:r>
                        <a:rPr lang="mn-MN" sz="28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2800" dirty="0">
                          <a:effectLst/>
                          <a:latin typeface="+mn-lt"/>
                        </a:rPr>
                        <a:t>389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41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2795575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>
                          <a:effectLst/>
                          <a:latin typeface="+mn-lt"/>
                        </a:rPr>
                        <a:t>Суутган-1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 dirty="0">
                          <a:effectLst/>
                          <a:latin typeface="+mn-lt"/>
                        </a:rPr>
                        <a:t>1</a:t>
                      </a:r>
                      <a:r>
                        <a:rPr lang="mn-MN" sz="2800" kern="12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645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 dirty="0">
                          <a:effectLst/>
                          <a:latin typeface="+mn-lt"/>
                        </a:rPr>
                        <a:t>1</a:t>
                      </a:r>
                      <a:r>
                        <a:rPr lang="mn-MN" sz="2800" kern="12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6</a:t>
                      </a:r>
                      <a:r>
                        <a:rPr lang="mn-MN" sz="2800" kern="1200" dirty="0">
                          <a:effectLst/>
                          <a:latin typeface="+mn-lt"/>
                        </a:rPr>
                        <a:t>77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mn-MN" sz="2800" kern="1200">
                          <a:effectLst/>
                          <a:latin typeface="+mn-lt"/>
                        </a:rPr>
                        <a:t>32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380701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 err="1">
                          <a:effectLst/>
                          <a:latin typeface="+mn-lt"/>
                        </a:rPr>
                        <a:t>Хувь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хүнээс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суутгасан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ОАТ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54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82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28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6396947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>
                          <a:effectLst/>
                          <a:latin typeface="+mn-lt"/>
                        </a:rPr>
                        <a:t>НӨАТ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274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mn-MN" sz="2800">
                          <a:effectLst/>
                          <a:latin typeface="+mn-lt"/>
                        </a:rPr>
                        <a:t>30</a:t>
                      </a:r>
                      <a:r>
                        <a:rPr lang="en-US" sz="2800">
                          <a:effectLst/>
                          <a:latin typeface="+mn-lt"/>
                        </a:rPr>
                        <a:t>6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32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772871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 err="1">
                          <a:effectLst/>
                          <a:latin typeface="+mn-lt"/>
                        </a:rPr>
                        <a:t>Оршин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суугч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бус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этгээдээс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суутгасан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НӨАТ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1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1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0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6225405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>
                          <a:effectLst/>
                          <a:latin typeface="+mn-lt"/>
                        </a:rPr>
                        <a:t>НХАТ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164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197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33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7727537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 err="1">
                          <a:effectLst/>
                          <a:latin typeface="+mn-lt"/>
                        </a:rPr>
                        <a:t>Ус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ашигласны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төлбөр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6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6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0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364177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 err="1">
                          <a:effectLst/>
                          <a:latin typeface="+mn-lt"/>
                        </a:rPr>
                        <a:t>Ус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рашаан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ашигласны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төлбөр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91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91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0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7329228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>
                          <a:effectLst/>
                          <a:latin typeface="+mn-lt"/>
                        </a:rPr>
                        <a:t>АТБӨЯХАТ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6</a:t>
                      </a:r>
                      <a:r>
                        <a:rPr lang="mn-MN" sz="28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2800" dirty="0">
                          <a:effectLst/>
                          <a:latin typeface="+mn-lt"/>
                        </a:rPr>
                        <a:t>600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6</a:t>
                      </a:r>
                      <a:r>
                        <a:rPr lang="mn-MN" sz="28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2800" dirty="0">
                          <a:effectLst/>
                          <a:latin typeface="+mn-lt"/>
                        </a:rPr>
                        <a:t>636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36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4955419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>
                          <a:effectLst/>
                          <a:latin typeface="+mn-lt"/>
                        </a:rPr>
                        <a:t>АБТ -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Авто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76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76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0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1226501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 err="1">
                          <a:effectLst/>
                          <a:latin typeface="+mn-lt"/>
                        </a:rPr>
                        <a:t>Үл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хөдлөх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эд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хөрөнгийн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татвар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420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438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18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3284624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 err="1">
                          <a:effectLst/>
                          <a:latin typeface="+mn-lt"/>
                        </a:rPr>
                        <a:t>Хог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хаягдлын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үйлчилгээний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хураамж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216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216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0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093991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>
                          <a:effectLst/>
                          <a:latin typeface="+mn-lt"/>
                        </a:rPr>
                        <a:t>АМНАТ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25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16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-9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9761254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>
                          <a:effectLst/>
                          <a:latin typeface="+mn-lt"/>
                        </a:rPr>
                        <a:t>ТТАМНАТ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35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41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6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0830079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 err="1">
                          <a:effectLst/>
                          <a:latin typeface="+mn-lt"/>
                        </a:rPr>
                        <a:t>Улсын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тэмдэгтийн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хураамж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2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3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 kern="1200">
                          <a:effectLst/>
                          <a:latin typeface="+mn-lt"/>
                        </a:rPr>
                        <a:t>1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822234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mn-MN" sz="2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</a:pPr>
                      <a:r>
                        <a:rPr lang="en-US" sz="2800" kern="1200" dirty="0" err="1">
                          <a:effectLst/>
                          <a:latin typeface="+mn-lt"/>
                        </a:rPr>
                        <a:t>Бууны</a:t>
                      </a:r>
                      <a:r>
                        <a:rPr lang="en-US" sz="2800" kern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+mn-lt"/>
                        </a:rPr>
                        <a:t>татвар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190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190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0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2477632"/>
                  </a:ext>
                </a:extLst>
              </a:tr>
              <a:tr h="44672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</a:pPr>
                      <a:endParaRPr lang="en-US" sz="28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</a:pPr>
                      <a:r>
                        <a:rPr lang="en-US" sz="2800" b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Нийт</a:t>
                      </a:r>
                      <a:endParaRPr lang="en-US" sz="28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n-MN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147</a:t>
                      </a:r>
                      <a:endParaRPr lang="en-US" sz="28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n-MN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365</a:t>
                      </a:r>
                      <a:endParaRPr lang="en-US" sz="28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218</a:t>
                      </a:r>
                      <a:endParaRPr lang="en-US" sz="28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462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5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343371"/>
            <a:ext cx="22524276" cy="1754326"/>
          </a:xfrm>
        </p:spPr>
        <p:txBody>
          <a:bodyPr/>
          <a:lstStyle/>
          <a:p>
            <a:r>
              <a:rPr lang="mn-MN" sz="7200" dirty="0"/>
              <a:t>ТАТВАР ТӨЛӨГЧИЙН ШИЛЖИЛТ, ХӨДӨЛГӨӨН</a:t>
            </a:r>
            <a:br>
              <a:rPr lang="mn-MN" sz="7200" dirty="0"/>
            </a:br>
            <a:r>
              <a:rPr lang="mn-MN" sz="4800" dirty="0">
                <a:solidFill>
                  <a:schemeClr val="accent1"/>
                </a:solidFill>
              </a:rPr>
              <a:t>/ ТТ-ийн тоо, шилжсэн болон шилжиж ирсэн илүү, дутуу/</a:t>
            </a:r>
            <a:endParaRPr lang="en-US" sz="7200" b="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818B8-4A3E-4616-B7D7-1953380CD464}"/>
              </a:ext>
            </a:extLst>
          </p:cNvPr>
          <p:cNvSpPr/>
          <p:nvPr/>
        </p:nvSpPr>
        <p:spPr>
          <a:xfrm>
            <a:off x="1244612" y="3413676"/>
            <a:ext cx="22095093" cy="152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000" dirty="0"/>
              <a:t>Тайлант хугацаанд </a:t>
            </a:r>
            <a:r>
              <a:rPr lang="mn-MN" sz="4000" b="1" dirty="0"/>
              <a:t>61,104.8</a:t>
            </a:r>
            <a:r>
              <a:rPr lang="mn-MN" sz="4000" dirty="0"/>
              <a:t> мян.төг-ийн дутуутай 5 татвар төлөгч шилжин ирж, илүү, дутуу үлдэгдэлгүй 1 татвар </a:t>
            </a:r>
            <a:r>
              <a:rPr lang="mn-MN" sz="4000"/>
              <a:t>төлөгч шилжүүлсэн.</a:t>
            </a:r>
            <a:endParaRPr lang="en-US" sz="4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18814F-4A15-46E1-825D-E7B2887F6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710829"/>
              </p:ext>
            </p:extLst>
          </p:nvPr>
        </p:nvGraphicFramePr>
        <p:xfrm>
          <a:off x="1244612" y="5928852"/>
          <a:ext cx="22095093" cy="5574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5889">
                  <a:extLst>
                    <a:ext uri="{9D8B030D-6E8A-4147-A177-3AD203B41FA5}">
                      <a16:colId xmlns:a16="http://schemas.microsoft.com/office/drawing/2014/main" val="439078592"/>
                    </a:ext>
                  </a:extLst>
                </a:gridCol>
                <a:gridCol w="1598932">
                  <a:extLst>
                    <a:ext uri="{9D8B030D-6E8A-4147-A177-3AD203B41FA5}">
                      <a16:colId xmlns:a16="http://schemas.microsoft.com/office/drawing/2014/main" val="4265154804"/>
                    </a:ext>
                  </a:extLst>
                </a:gridCol>
                <a:gridCol w="1674606">
                  <a:extLst>
                    <a:ext uri="{9D8B030D-6E8A-4147-A177-3AD203B41FA5}">
                      <a16:colId xmlns:a16="http://schemas.microsoft.com/office/drawing/2014/main" val="2117909616"/>
                    </a:ext>
                  </a:extLst>
                </a:gridCol>
                <a:gridCol w="1455216">
                  <a:extLst>
                    <a:ext uri="{9D8B030D-6E8A-4147-A177-3AD203B41FA5}">
                      <a16:colId xmlns:a16="http://schemas.microsoft.com/office/drawing/2014/main" val="3219910880"/>
                    </a:ext>
                  </a:extLst>
                </a:gridCol>
                <a:gridCol w="1853532">
                  <a:extLst>
                    <a:ext uri="{9D8B030D-6E8A-4147-A177-3AD203B41FA5}">
                      <a16:colId xmlns:a16="http://schemas.microsoft.com/office/drawing/2014/main" val="3485187346"/>
                    </a:ext>
                  </a:extLst>
                </a:gridCol>
                <a:gridCol w="1830811">
                  <a:extLst>
                    <a:ext uri="{9D8B030D-6E8A-4147-A177-3AD203B41FA5}">
                      <a16:colId xmlns:a16="http://schemas.microsoft.com/office/drawing/2014/main" val="1695355324"/>
                    </a:ext>
                  </a:extLst>
                </a:gridCol>
                <a:gridCol w="2239744">
                  <a:extLst>
                    <a:ext uri="{9D8B030D-6E8A-4147-A177-3AD203B41FA5}">
                      <a16:colId xmlns:a16="http://schemas.microsoft.com/office/drawing/2014/main" val="1175819558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1229070292"/>
                    </a:ext>
                  </a:extLst>
                </a:gridCol>
                <a:gridCol w="1748066">
                  <a:extLst>
                    <a:ext uri="{9D8B030D-6E8A-4147-A177-3AD203B41FA5}">
                      <a16:colId xmlns:a16="http://schemas.microsoft.com/office/drawing/2014/main" val="2587265096"/>
                    </a:ext>
                  </a:extLst>
                </a:gridCol>
              </a:tblGrid>
              <a:tr h="2090584"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Тушаал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шийдвэрийн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нэр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Шилжиж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ирсэн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Хүлээн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авсан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өрийн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үлдэгдэл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Шилжүүлсэн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Шилжүүлсэн үлдэгдэл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003340"/>
                  </a:ext>
                </a:extLst>
              </a:tr>
              <a:tr h="1393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en-US" sz="3200" b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үүрэг</a:t>
                      </a:r>
                      <a:endParaRPr lang="en-US" sz="32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ТТ-</a:t>
                      </a:r>
                      <a:r>
                        <a:rPr lang="en-US" sz="3200" b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ийн</a:t>
                      </a:r>
                      <a:r>
                        <a:rPr lang="en-US" sz="3200" b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тоо</a:t>
                      </a:r>
                      <a:endParaRPr lang="en-US" sz="32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Илүү</a:t>
                      </a:r>
                      <a:endParaRPr lang="en-US" sz="32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Дутуу</a:t>
                      </a:r>
                      <a:endParaRPr lang="en-US" sz="32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Дүүрэг</a:t>
                      </a:r>
                      <a:r>
                        <a:rPr lang="en-US" sz="3200" b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ТТ-</a:t>
                      </a:r>
                      <a:r>
                        <a:rPr lang="en-US" sz="3200" b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ийн</a:t>
                      </a:r>
                      <a:r>
                        <a:rPr lang="en-US" sz="3200" b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тоо</a:t>
                      </a:r>
                      <a:endParaRPr lang="en-US" sz="32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Илүү</a:t>
                      </a:r>
                      <a:endParaRPr lang="en-US" sz="32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0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Дутуу</a:t>
                      </a:r>
                      <a:endParaRPr lang="en-US" sz="3200" b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6010364"/>
                  </a:ext>
                </a:extLst>
              </a:tr>
              <a:tr h="1393723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mn-MN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ТЕГ-ын даргын тушаалаар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61,104.8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439162"/>
                  </a:ext>
                </a:extLst>
              </a:tr>
              <a:tr h="69686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Нийт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61,104.8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435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13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397" y="997973"/>
            <a:ext cx="11207751" cy="1920526"/>
          </a:xfrm>
        </p:spPr>
        <p:txBody>
          <a:bodyPr/>
          <a:lstStyle/>
          <a:p>
            <a:r>
              <a:rPr lang="mn-MN" sz="6600" dirty="0">
                <a:solidFill>
                  <a:schemeClr val="accent1"/>
                </a:solidFill>
              </a:rPr>
              <a:t>ГУРАВ. </a:t>
            </a:r>
            <a:r>
              <a:rPr lang="mn-MN" sz="6600" dirty="0"/>
              <a:t>ТАЙЛАН ХҮЛЭЭН АВАЛТ, ИРЦ</a:t>
            </a:r>
            <a:endParaRPr lang="en-US" sz="6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1649216" cy="13716000"/>
          </a:xfr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7CB00994-BAE9-4DE7-9E52-2747AE7BE6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235397" y="4302059"/>
            <a:ext cx="11158807" cy="18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281DF-61AB-4874-BA39-D45FA5B8D3CB}"/>
              </a:ext>
            </a:extLst>
          </p:cNvPr>
          <p:cNvGrpSpPr/>
          <p:nvPr/>
        </p:nvGrpSpPr>
        <p:grpSpPr>
          <a:xfrm>
            <a:off x="12330913" y="4379207"/>
            <a:ext cx="11158808" cy="1794492"/>
            <a:chOff x="1135429" y="3326230"/>
            <a:chExt cx="13942473" cy="2729564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DC0448A-3C58-481D-B915-8C2287AE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3326230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B411792-9033-4B34-8707-0E75DAC8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3326230"/>
              <a:ext cx="13207103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A4DD7D-DFAF-480A-9845-57CDBDF280C4}"/>
                </a:ext>
              </a:extLst>
            </p:cNvPr>
            <p:cNvSpPr/>
            <p:nvPr/>
          </p:nvSpPr>
          <p:spPr>
            <a:xfrm>
              <a:off x="1582803" y="3520031"/>
              <a:ext cx="9384597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ТАЙЛАНГИЙН ИРЦ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12330914" y="6448754"/>
            <a:ext cx="11158807" cy="1881736"/>
            <a:chOff x="1135430" y="6560497"/>
            <a:chExt cx="13942472" cy="2862269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3" y="6754298"/>
              <a:ext cx="9384597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АВСАН АРГА ХЭМЖЭЭ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B9850D-D43A-4A2F-A6F5-69481EE89221}"/>
              </a:ext>
            </a:extLst>
          </p:cNvPr>
          <p:cNvGrpSpPr/>
          <p:nvPr/>
        </p:nvGrpSpPr>
        <p:grpSpPr>
          <a:xfrm>
            <a:off x="12330913" y="8518301"/>
            <a:ext cx="11158808" cy="1794492"/>
            <a:chOff x="1135429" y="9794764"/>
            <a:chExt cx="13942473" cy="2729564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98B4E86-3182-429D-9A35-05DF8072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DE527CA-8C2C-4D55-B912-761E93E0B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E7E1C5-60CE-4424-A34F-662A6BD04305}"/>
                </a:ext>
              </a:extLst>
            </p:cNvPr>
            <p:cNvSpPr/>
            <p:nvPr/>
          </p:nvSpPr>
          <p:spPr>
            <a:xfrm>
              <a:off x="1582802" y="9988565"/>
              <a:ext cx="11860624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НОГДУУЛАЛТЫН ХЯНАЛТ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69"/>
            <a:ext cx="22524276" cy="1089529"/>
          </a:xfrm>
        </p:spPr>
        <p:txBody>
          <a:bodyPr/>
          <a:lstStyle/>
          <a:p>
            <a:r>
              <a:rPr lang="mn-MN" sz="7200" dirty="0"/>
              <a:t>ТАЙЛАН ХҮЛЭЭН АВАЛТ, ИРЦ</a:t>
            </a:r>
            <a:endParaRPr lang="en-US" sz="7200" b="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F24F3-A909-46F7-87BB-BB799F76FE40}"/>
              </a:ext>
            </a:extLst>
          </p:cNvPr>
          <p:cNvSpPr/>
          <p:nvPr/>
        </p:nvSpPr>
        <p:spPr>
          <a:xfrm>
            <a:off x="1030017" y="3704931"/>
            <a:ext cx="22524274" cy="14478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mn-MN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оны байдлаар тайлангийн ирц дундажаар 78 хувьтай хүлээн авсан. Үүнийг хүснэгтээр харуулбал:</a:t>
            </a:r>
            <a:endParaRPr lang="mn-MN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AB05E3-7A82-43FD-87FF-B3174CFE5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00545"/>
              </p:ext>
            </p:extLst>
          </p:nvPr>
        </p:nvGraphicFramePr>
        <p:xfrm>
          <a:off x="1030017" y="6169734"/>
          <a:ext cx="22524273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2924">
                  <a:extLst>
                    <a:ext uri="{9D8B030D-6E8A-4147-A177-3AD203B41FA5}">
                      <a16:colId xmlns:a16="http://schemas.microsoft.com/office/drawing/2014/main" val="4254968589"/>
                    </a:ext>
                  </a:extLst>
                </a:gridCol>
                <a:gridCol w="4244718">
                  <a:extLst>
                    <a:ext uri="{9D8B030D-6E8A-4147-A177-3AD203B41FA5}">
                      <a16:colId xmlns:a16="http://schemas.microsoft.com/office/drawing/2014/main" val="609574373"/>
                    </a:ext>
                  </a:extLst>
                </a:gridCol>
                <a:gridCol w="4215760">
                  <a:extLst>
                    <a:ext uri="{9D8B030D-6E8A-4147-A177-3AD203B41FA5}">
                      <a16:colId xmlns:a16="http://schemas.microsoft.com/office/drawing/2014/main" val="989176304"/>
                    </a:ext>
                  </a:extLst>
                </a:gridCol>
                <a:gridCol w="3149151">
                  <a:extLst>
                    <a:ext uri="{9D8B030D-6E8A-4147-A177-3AD203B41FA5}">
                      <a16:colId xmlns:a16="http://schemas.microsoft.com/office/drawing/2014/main" val="212797141"/>
                    </a:ext>
                  </a:extLst>
                </a:gridCol>
                <a:gridCol w="3134672">
                  <a:extLst>
                    <a:ext uri="{9D8B030D-6E8A-4147-A177-3AD203B41FA5}">
                      <a16:colId xmlns:a16="http://schemas.microsoft.com/office/drawing/2014/main" val="3144708224"/>
                    </a:ext>
                  </a:extLst>
                </a:gridCol>
                <a:gridCol w="3277048">
                  <a:extLst>
                    <a:ext uri="{9D8B030D-6E8A-4147-A177-3AD203B41FA5}">
                      <a16:colId xmlns:a16="http://schemas.microsoft.com/office/drawing/2014/main" val="1098136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Тайлангийн төрөл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Ирүүлбэл зохих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Ирүүлсэн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Ирцийн хувь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Х тайлан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Х тайлангийн эзлэх хувь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5085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mn-MN" sz="3200" b="0">
                          <a:effectLst/>
                        </a:rPr>
                        <a:t>ААНОАТ</a:t>
                      </a:r>
                      <a:endParaRPr lang="en-US" sz="4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dirty="0">
                          <a:effectLst/>
                        </a:rPr>
                        <a:t>1,165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>
                          <a:effectLst/>
                        </a:rPr>
                        <a:t>752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dirty="0">
                          <a:effectLst/>
                        </a:rPr>
                        <a:t>65</a:t>
                      </a:r>
                      <a:r>
                        <a:rPr lang="en-US" sz="3200" dirty="0">
                          <a:effectLst/>
                        </a:rPr>
                        <a:t>.0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solidFill>
                            <a:schemeClr val="accent2"/>
                          </a:solidFill>
                          <a:effectLst/>
                        </a:rPr>
                        <a:t>395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>
                          <a:effectLst/>
                        </a:rPr>
                        <a:t>          52.5 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211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 b="0">
                          <a:effectLst/>
                        </a:rPr>
                        <a:t>Суутган-1</a:t>
                      </a:r>
                      <a:endParaRPr lang="en-US" sz="4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dirty="0">
                          <a:effectLst/>
                        </a:rPr>
                        <a:t>1,439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dirty="0">
                          <a:effectLst/>
                        </a:rPr>
                        <a:t>831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dirty="0">
                          <a:effectLst/>
                        </a:rPr>
                        <a:t>58.3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solidFill>
                            <a:schemeClr val="accent2"/>
                          </a:solidFill>
                          <a:effectLst/>
                        </a:rPr>
                        <a:t>499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>
                          <a:effectLst/>
                        </a:rPr>
                        <a:t>          60 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3339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 b="0">
                          <a:effectLst/>
                        </a:rPr>
                        <a:t>СХХООСАТ</a:t>
                      </a:r>
                      <a:endParaRPr lang="en-US" sz="4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82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68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82.9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chemeClr val="accent2"/>
                          </a:solidFill>
                          <a:effectLst/>
                        </a:rPr>
                        <a:t>31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          45.6 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5691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 b="0">
                          <a:effectLst/>
                        </a:rPr>
                        <a:t>НӨАТ</a:t>
                      </a:r>
                      <a:endParaRPr lang="en-US" sz="4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>
                          <a:effectLst/>
                        </a:rPr>
                        <a:t>306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>
                          <a:effectLst/>
                        </a:rPr>
                        <a:t>227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7</a:t>
                      </a:r>
                      <a:r>
                        <a:rPr lang="mn-MN" sz="3200" dirty="0">
                          <a:effectLst/>
                        </a:rPr>
                        <a:t>4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solidFill>
                            <a:schemeClr val="accent2"/>
                          </a:solidFill>
                          <a:effectLst/>
                        </a:rPr>
                        <a:t>38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          </a:t>
                      </a:r>
                      <a:r>
                        <a:rPr lang="mn-MN" sz="3200">
                          <a:effectLst/>
                        </a:rPr>
                        <a:t>16</a:t>
                      </a:r>
                      <a:r>
                        <a:rPr lang="en-US" sz="3200">
                          <a:effectLst/>
                        </a:rPr>
                        <a:t>.</a:t>
                      </a:r>
                      <a:r>
                        <a:rPr lang="mn-MN" sz="3200">
                          <a:effectLst/>
                        </a:rPr>
                        <a:t>7 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2626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 b="0">
                          <a:effectLst/>
                        </a:rPr>
                        <a:t>АМНАТ</a:t>
                      </a:r>
                      <a:endParaRPr lang="en-US" sz="4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>
                          <a:effectLst/>
                        </a:rPr>
                        <a:t>16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>
                          <a:effectLst/>
                        </a:rPr>
                        <a:t>16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dirty="0">
                          <a:effectLst/>
                        </a:rPr>
                        <a:t>100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solidFill>
                            <a:schemeClr val="accent2"/>
                          </a:solidFill>
                          <a:effectLst/>
                        </a:rPr>
                        <a:t>16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          </a:t>
                      </a:r>
                      <a:r>
                        <a:rPr lang="mn-MN" sz="3200" dirty="0">
                          <a:effectLst/>
                        </a:rPr>
                        <a:t>100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4209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 b="0">
                          <a:effectLst/>
                        </a:rPr>
                        <a:t>ТТАМНАТ</a:t>
                      </a:r>
                      <a:endParaRPr lang="en-US" sz="4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41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36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87.8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chemeClr val="accent2"/>
                          </a:solidFill>
                          <a:effectLst/>
                        </a:rPr>
                        <a:t>18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          50.0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575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US" sz="3200" b="0" dirty="0">
                          <a:effectLst/>
                        </a:rPr>
                        <a:t>НХАТ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>
                          <a:effectLst/>
                        </a:rPr>
                        <a:t>197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152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78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solidFill>
                            <a:schemeClr val="accent2"/>
                          </a:solidFill>
                          <a:effectLst/>
                        </a:rPr>
                        <a:t>22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          </a:t>
                      </a:r>
                      <a:r>
                        <a:rPr lang="mn-MN" sz="3200" dirty="0">
                          <a:effectLst/>
                        </a:rPr>
                        <a:t>15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089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Нийт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solidFill>
                            <a:schemeClr val="accent1"/>
                          </a:solidFill>
                          <a:effectLst/>
                        </a:rPr>
                        <a:t>3,246</a:t>
                      </a:r>
                      <a:endParaRPr lang="en-US" sz="40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solidFill>
                            <a:schemeClr val="accent1"/>
                          </a:solidFill>
                          <a:effectLst/>
                        </a:rPr>
                        <a:t>2,082</a:t>
                      </a:r>
                      <a:endParaRPr lang="en-US" sz="40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solidFill>
                            <a:schemeClr val="accent1"/>
                          </a:solidFill>
                          <a:effectLst/>
                        </a:rPr>
                        <a:t>78 </a:t>
                      </a:r>
                      <a:endParaRPr lang="en-US" sz="40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solidFill>
                            <a:schemeClr val="accent2"/>
                          </a:solidFill>
                          <a:effectLst/>
                        </a:rPr>
                        <a:t>1,019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mn-MN" sz="3200" b="1" dirty="0">
                          <a:solidFill>
                            <a:schemeClr val="accent1"/>
                          </a:solidFill>
                          <a:effectLst/>
                        </a:rPr>
                        <a:t>          48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mn-MN" sz="3200" b="1" dirty="0">
                          <a:solidFill>
                            <a:schemeClr val="accent1"/>
                          </a:solidFill>
                          <a:effectLst/>
                        </a:rPr>
                        <a:t>5 </a:t>
                      </a:r>
                      <a:endParaRPr lang="en-US" sz="40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338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9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69"/>
            <a:ext cx="22524276" cy="1089529"/>
          </a:xfrm>
        </p:spPr>
        <p:txBody>
          <a:bodyPr/>
          <a:lstStyle/>
          <a:p>
            <a:r>
              <a:rPr lang="mn-MN" sz="7200" dirty="0"/>
              <a:t>ХХОАТ-ЫН ТАЙЛАН ХҮЛЭЭН АВАЛТ, ИРЦ</a:t>
            </a:r>
            <a:endParaRPr lang="en-US" sz="7200" b="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FCC698-DCEA-46C9-8C33-08328A0B0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50781"/>
              </p:ext>
            </p:extLst>
          </p:nvPr>
        </p:nvGraphicFramePr>
        <p:xfrm>
          <a:off x="1030021" y="2332778"/>
          <a:ext cx="22524274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6152">
                  <a:extLst>
                    <a:ext uri="{9D8B030D-6E8A-4147-A177-3AD203B41FA5}">
                      <a16:colId xmlns:a16="http://schemas.microsoft.com/office/drawing/2014/main" val="1998637239"/>
                    </a:ext>
                  </a:extLst>
                </a:gridCol>
                <a:gridCol w="4283165">
                  <a:extLst>
                    <a:ext uri="{9D8B030D-6E8A-4147-A177-3AD203B41FA5}">
                      <a16:colId xmlns:a16="http://schemas.microsoft.com/office/drawing/2014/main" val="3612031559"/>
                    </a:ext>
                  </a:extLst>
                </a:gridCol>
                <a:gridCol w="4257278">
                  <a:extLst>
                    <a:ext uri="{9D8B030D-6E8A-4147-A177-3AD203B41FA5}">
                      <a16:colId xmlns:a16="http://schemas.microsoft.com/office/drawing/2014/main" val="2920291109"/>
                    </a:ext>
                  </a:extLst>
                </a:gridCol>
                <a:gridCol w="3155893">
                  <a:extLst>
                    <a:ext uri="{9D8B030D-6E8A-4147-A177-3AD203B41FA5}">
                      <a16:colId xmlns:a16="http://schemas.microsoft.com/office/drawing/2014/main" val="1813837836"/>
                    </a:ext>
                  </a:extLst>
                </a:gridCol>
                <a:gridCol w="3155893">
                  <a:extLst>
                    <a:ext uri="{9D8B030D-6E8A-4147-A177-3AD203B41FA5}">
                      <a16:colId xmlns:a16="http://schemas.microsoft.com/office/drawing/2014/main" val="1524418424"/>
                    </a:ext>
                  </a:extLst>
                </a:gridCol>
                <a:gridCol w="3155893">
                  <a:extLst>
                    <a:ext uri="{9D8B030D-6E8A-4147-A177-3AD203B41FA5}">
                      <a16:colId xmlns:a16="http://schemas.microsoft.com/office/drawing/2014/main" val="2279777876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Тайлангийн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төрөл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Ирүүлбэл зохих</a:t>
                      </a:r>
                      <a:endParaRPr lang="en-US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Ирүүлсэн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Ирцийн хувь</a:t>
                      </a:r>
                      <a:endParaRPr lang="en-US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Х </a:t>
                      </a:r>
                      <a:r>
                        <a:rPr lang="en-US" sz="3600" dirty="0" err="1">
                          <a:effectLst/>
                        </a:rPr>
                        <a:t>тайлан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Х </a:t>
                      </a:r>
                      <a:r>
                        <a:rPr lang="en-US" sz="3600" dirty="0" err="1">
                          <a:effectLst/>
                        </a:rPr>
                        <a:t>тайлангийн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эзлэх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хувь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5560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ХХОАТ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3600" dirty="0">
                          <a:effectLst/>
                        </a:rPr>
                        <a:t>2228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3600" dirty="0">
                          <a:effectLst/>
                        </a:rPr>
                        <a:t>2138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3600" b="1" dirty="0">
                          <a:effectLst/>
                        </a:rPr>
                        <a:t>95.96</a:t>
                      </a:r>
                      <a:endParaRPr lang="en-US" sz="3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3600" dirty="0">
                          <a:effectLst/>
                        </a:rPr>
                        <a:t>1051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3600" b="1" dirty="0">
                          <a:effectLst/>
                        </a:rPr>
                        <a:t>50</a:t>
                      </a:r>
                      <a:r>
                        <a:rPr lang="en-US" sz="3600" b="1" dirty="0">
                          <a:effectLst/>
                        </a:rPr>
                        <a:t>.</a:t>
                      </a:r>
                      <a:r>
                        <a:rPr lang="mn-MN" sz="3600" b="1" dirty="0">
                          <a:effectLst/>
                        </a:rPr>
                        <a:t>50</a:t>
                      </a:r>
                      <a:endParaRPr lang="en-US" sz="3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519134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C37D603-C1A7-4ACE-BD8D-2A4E0703A445}"/>
              </a:ext>
            </a:extLst>
          </p:cNvPr>
          <p:cNvGrpSpPr/>
          <p:nvPr/>
        </p:nvGrpSpPr>
        <p:grpSpPr>
          <a:xfrm>
            <a:off x="1675356" y="10463769"/>
            <a:ext cx="9544437" cy="2771243"/>
            <a:chOff x="1715217" y="4498413"/>
            <a:chExt cx="9418313" cy="34624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626381-38C2-4C80-8F10-5AE63EED46DF}"/>
                </a:ext>
              </a:extLst>
            </p:cNvPr>
            <p:cNvSpPr txBox="1"/>
            <p:nvPr/>
          </p:nvSpPr>
          <p:spPr>
            <a:xfrm>
              <a:off x="1715218" y="6153510"/>
              <a:ext cx="9418312" cy="180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4400" dirty="0">
                  <a:latin typeface="+mj-lt"/>
                </a:rPr>
                <a:t>Иргэн – </a:t>
              </a:r>
              <a:r>
                <a:rPr lang="mn-MN" sz="4400" b="1" dirty="0">
                  <a:latin typeface="+mj-lt"/>
                </a:rPr>
                <a:t>298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4400" dirty="0">
                  <a:latin typeface="+mj-lt"/>
                </a:rPr>
                <a:t>Чөлөөлөлт – </a:t>
              </a:r>
              <a:r>
                <a:rPr lang="mn-MN" sz="4400" b="1" dirty="0">
                  <a:latin typeface="+mj-lt"/>
                </a:rPr>
                <a:t>213,844.8</a:t>
              </a:r>
              <a:r>
                <a:rPr lang="mn-MN" sz="4400" dirty="0">
                  <a:latin typeface="+mj-lt"/>
                </a:rPr>
                <a:t> мян.төг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50B553-C63F-4D86-A31A-BE90D0E61B10}"/>
                </a:ext>
              </a:extLst>
            </p:cNvPr>
            <p:cNvSpPr/>
            <p:nvPr/>
          </p:nvSpPr>
          <p:spPr>
            <a:xfrm>
              <a:off x="1715217" y="4498413"/>
              <a:ext cx="9418313" cy="16550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6000" dirty="0"/>
                <a:t>Үргэлжлүүлэн эдлэх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41CC28-57AD-448C-AE44-4906A15C9E9D}"/>
              </a:ext>
            </a:extLst>
          </p:cNvPr>
          <p:cNvGrpSpPr/>
          <p:nvPr/>
        </p:nvGrpSpPr>
        <p:grpSpPr>
          <a:xfrm>
            <a:off x="1675356" y="7314487"/>
            <a:ext cx="9544437" cy="2771243"/>
            <a:chOff x="1715217" y="4498413"/>
            <a:chExt cx="9418313" cy="34624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A7EC1F-9C4A-4D6D-A45D-6236ACF63915}"/>
                </a:ext>
              </a:extLst>
            </p:cNvPr>
            <p:cNvSpPr txBox="1"/>
            <p:nvPr/>
          </p:nvSpPr>
          <p:spPr>
            <a:xfrm>
              <a:off x="1715218" y="6153510"/>
              <a:ext cx="9418312" cy="180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4400" dirty="0">
                  <a:latin typeface="+mj-lt"/>
                </a:rPr>
                <a:t>Иргэн – </a:t>
              </a:r>
              <a:r>
                <a:rPr lang="mn-MN" sz="4400" b="1" dirty="0">
                  <a:latin typeface="+mj-lt"/>
                </a:rPr>
                <a:t>110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4400" dirty="0">
                  <a:latin typeface="+mj-lt"/>
                </a:rPr>
                <a:t>Чөлөөлөлт – </a:t>
              </a:r>
              <a:r>
                <a:rPr lang="mn-MN" sz="4400" b="1" dirty="0">
                  <a:latin typeface="+mj-lt"/>
                </a:rPr>
                <a:t>127,564.5</a:t>
              </a:r>
              <a:r>
                <a:rPr lang="mn-MN" sz="4400" dirty="0">
                  <a:latin typeface="+mj-lt"/>
                </a:rPr>
                <a:t> мян.төг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41501E-3B4A-4F97-9FEA-983F1FE68A4B}"/>
                </a:ext>
              </a:extLst>
            </p:cNvPr>
            <p:cNvSpPr/>
            <p:nvPr/>
          </p:nvSpPr>
          <p:spPr>
            <a:xfrm>
              <a:off x="1715217" y="4498413"/>
              <a:ext cx="9418313" cy="16550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6000" dirty="0"/>
                <a:t>Анх удаа </a:t>
              </a:r>
            </a:p>
          </p:txBody>
        </p:sp>
      </p:grp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4B33C90-01AA-4E71-B9DA-3C3F065668FE}"/>
              </a:ext>
            </a:extLst>
          </p:cNvPr>
          <p:cNvSpPr/>
          <p:nvPr/>
        </p:nvSpPr>
        <p:spPr>
          <a:xfrm>
            <a:off x="1675356" y="5094818"/>
            <a:ext cx="9544436" cy="1974702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400" b="1" dirty="0">
                <a:solidFill>
                  <a:schemeClr val="bg1"/>
                </a:solidFill>
              </a:rPr>
              <a:t>ОРОН СУУЦНЫ </a:t>
            </a:r>
            <a:br>
              <a:rPr lang="mn-MN" sz="4400" b="1" dirty="0">
                <a:solidFill>
                  <a:schemeClr val="bg1"/>
                </a:solidFill>
              </a:rPr>
            </a:br>
            <a:r>
              <a:rPr lang="mn-MN" sz="4400" b="1" dirty="0">
                <a:solidFill>
                  <a:schemeClr val="bg1"/>
                </a:solidFill>
              </a:rPr>
              <a:t>ХӨНГӨЛӨЛТ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772544-5DD6-49A9-BF27-42A54DE82A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6868" y="4606636"/>
            <a:ext cx="4444445" cy="3892064"/>
          </a:xfrm>
          <a:prstGeom prst="rect">
            <a:avLst/>
          </a:prstGeom>
        </p:spPr>
      </p:pic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5DA115C0-2258-462F-9A75-C4B96105264A}"/>
              </a:ext>
            </a:extLst>
          </p:cNvPr>
          <p:cNvSpPr/>
          <p:nvPr/>
        </p:nvSpPr>
        <p:spPr>
          <a:xfrm>
            <a:off x="13157859" y="5094818"/>
            <a:ext cx="10396435" cy="1974702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400" b="1" dirty="0">
                <a:solidFill>
                  <a:schemeClr val="bg1"/>
                </a:solidFill>
              </a:rPr>
              <a:t>СУРГАЛТЫН</a:t>
            </a:r>
            <a:br>
              <a:rPr lang="mn-MN" sz="4400" b="1" dirty="0">
                <a:solidFill>
                  <a:schemeClr val="bg1"/>
                </a:solidFill>
              </a:rPr>
            </a:br>
            <a:r>
              <a:rPr lang="mn-MN" sz="4400" b="1" dirty="0">
                <a:solidFill>
                  <a:schemeClr val="bg1"/>
                </a:solidFill>
              </a:rPr>
              <a:t> ТӨЛБӨРИЙН</a:t>
            </a:r>
            <a:br>
              <a:rPr lang="mn-MN" sz="4400" b="1" dirty="0">
                <a:solidFill>
                  <a:schemeClr val="bg1"/>
                </a:solidFill>
              </a:rPr>
            </a:br>
            <a:r>
              <a:rPr lang="mn-MN" sz="4400" b="1" dirty="0">
                <a:solidFill>
                  <a:schemeClr val="bg1"/>
                </a:solidFill>
              </a:rPr>
              <a:t> ХӨНГӨЛӨЛТ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F01764-0340-4A96-AF94-0274C3CDC4F6}"/>
              </a:ext>
            </a:extLst>
          </p:cNvPr>
          <p:cNvGrpSpPr/>
          <p:nvPr/>
        </p:nvGrpSpPr>
        <p:grpSpPr>
          <a:xfrm>
            <a:off x="13157859" y="10463769"/>
            <a:ext cx="10396435" cy="2771243"/>
            <a:chOff x="1715217" y="4498413"/>
            <a:chExt cx="9418313" cy="34624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9F3CB2-3EBF-4102-A0C3-094E08D0973F}"/>
                </a:ext>
              </a:extLst>
            </p:cNvPr>
            <p:cNvSpPr txBox="1"/>
            <p:nvPr/>
          </p:nvSpPr>
          <p:spPr>
            <a:xfrm>
              <a:off x="1715218" y="6153510"/>
              <a:ext cx="9418312" cy="180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4400" dirty="0">
                  <a:latin typeface="+mj-lt"/>
                </a:rPr>
                <a:t>Иргэн – </a:t>
              </a:r>
              <a:r>
                <a:rPr lang="mn-MN" sz="4400" b="1" dirty="0">
                  <a:latin typeface="+mj-lt"/>
                </a:rPr>
                <a:t>6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4400" dirty="0">
                  <a:latin typeface="+mj-lt"/>
                </a:rPr>
                <a:t>Чөлөөлөлт – </a:t>
              </a:r>
              <a:r>
                <a:rPr lang="mn-MN" sz="4400" b="1" dirty="0">
                  <a:latin typeface="+mj-lt"/>
                </a:rPr>
                <a:t>6,692.1</a:t>
              </a:r>
              <a:r>
                <a:rPr lang="mn-MN" sz="4400" dirty="0">
                  <a:latin typeface="+mj-lt"/>
                </a:rPr>
                <a:t> мян.төг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9AE9AF-3B17-43C2-ABAE-0FD79D1EFF14}"/>
                </a:ext>
              </a:extLst>
            </p:cNvPr>
            <p:cNvSpPr/>
            <p:nvPr/>
          </p:nvSpPr>
          <p:spPr>
            <a:xfrm>
              <a:off x="1715217" y="4498413"/>
              <a:ext cx="9418313" cy="16550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6000" dirty="0"/>
                <a:t>Гадаад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AC1A4F-2C3A-42F5-B1F1-BC8F954822CF}"/>
              </a:ext>
            </a:extLst>
          </p:cNvPr>
          <p:cNvGrpSpPr/>
          <p:nvPr/>
        </p:nvGrpSpPr>
        <p:grpSpPr>
          <a:xfrm>
            <a:off x="13157859" y="7314487"/>
            <a:ext cx="10396435" cy="2771243"/>
            <a:chOff x="1715217" y="4498413"/>
            <a:chExt cx="9418313" cy="34624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6A7DD6-8E19-4AF2-B0C6-6323EDE25329}"/>
                </a:ext>
              </a:extLst>
            </p:cNvPr>
            <p:cNvSpPr txBox="1"/>
            <p:nvPr/>
          </p:nvSpPr>
          <p:spPr>
            <a:xfrm>
              <a:off x="1715218" y="6153510"/>
              <a:ext cx="9418312" cy="180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4400" dirty="0">
                  <a:latin typeface="+mj-lt"/>
                </a:rPr>
                <a:t>Иргэн – </a:t>
              </a:r>
              <a:r>
                <a:rPr lang="mn-MN" sz="4400" b="1" dirty="0">
                  <a:latin typeface="+mj-lt"/>
                </a:rPr>
                <a:t>228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4400" dirty="0">
                  <a:latin typeface="+mj-lt"/>
                </a:rPr>
                <a:t>Чөлөөлөлт – </a:t>
              </a:r>
              <a:r>
                <a:rPr lang="mn-MN" sz="4400" b="1" dirty="0">
                  <a:latin typeface="+mj-lt"/>
                </a:rPr>
                <a:t>56,239.0</a:t>
              </a:r>
              <a:r>
                <a:rPr lang="mn-MN" sz="4400" dirty="0">
                  <a:latin typeface="+mj-lt"/>
                </a:rPr>
                <a:t> мян.төг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6EAC5C-A90B-4222-A8BD-0BC8DBACFE85}"/>
                </a:ext>
              </a:extLst>
            </p:cNvPr>
            <p:cNvSpPr/>
            <p:nvPr/>
          </p:nvSpPr>
          <p:spPr>
            <a:xfrm>
              <a:off x="1715217" y="4498413"/>
              <a:ext cx="9418313" cy="16550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6000" dirty="0"/>
                <a:t>Дотоод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8375D722-708B-46C7-803C-FBEEE5F549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812" y="4737034"/>
            <a:ext cx="3180408" cy="36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69"/>
            <a:ext cx="22524276" cy="1089529"/>
          </a:xfrm>
        </p:spPr>
        <p:txBody>
          <a:bodyPr/>
          <a:lstStyle/>
          <a:p>
            <a:r>
              <a:rPr lang="mn-MN" sz="7200" dirty="0"/>
              <a:t>АВСАН АРГА ХЭМЖЭЭ</a:t>
            </a:r>
            <a:endParaRPr lang="en-US" sz="7200" b="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F24F3-A909-46F7-87BB-BB799F76FE40}"/>
              </a:ext>
            </a:extLst>
          </p:cNvPr>
          <p:cNvSpPr/>
          <p:nvPr/>
        </p:nvSpPr>
        <p:spPr>
          <a:xfrm>
            <a:off x="1955928" y="2749183"/>
            <a:ext cx="21022059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mn-MN" sz="4800" dirty="0"/>
              <a:t>Сар, улирлын тайлангийн хугацаа сануулсан масс мессежийг 7280, масс мэйлийг 274 татвар төлөгчид илгээсэн.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mn-MN" sz="4800" dirty="0"/>
              <a:t>Тайлан ирүүлээгүй аж ахуйн нэгжийн судалгааг сар, улирал бүрээр гарган 752 татвар төлөгчидтэй утсаар холбогдож тайлан ирүүлэхийг зөвлөсөн.</a:t>
            </a:r>
          </a:p>
        </p:txBody>
      </p:sp>
    </p:spTree>
    <p:extLst>
      <p:ext uri="{BB962C8B-B14F-4D97-AF65-F5344CB8AC3E}">
        <p14:creationId xmlns:p14="http://schemas.microsoft.com/office/powerpoint/2010/main" val="10572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397" y="540925"/>
            <a:ext cx="11207751" cy="2834622"/>
          </a:xfrm>
        </p:spPr>
        <p:txBody>
          <a:bodyPr/>
          <a:lstStyle/>
          <a:p>
            <a:r>
              <a:rPr lang="mn-MN" sz="6600" dirty="0">
                <a:solidFill>
                  <a:schemeClr val="accent1"/>
                </a:solidFill>
              </a:rPr>
              <a:t>ДӨРӨВ. </a:t>
            </a:r>
            <a:r>
              <a:rPr lang="mn-MN" sz="6600" dirty="0"/>
              <a:t>СУРГАЛТ, СУРТАЛЧИЛГААНЫ АЖЛЫН ТАЛААР</a:t>
            </a:r>
            <a:endParaRPr lang="en-US" sz="6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1649216" cy="13716000"/>
          </a:xfr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7CB00994-BAE9-4DE7-9E52-2747AE7BE6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88824" y="5046639"/>
            <a:ext cx="11158807" cy="18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281DF-61AB-4874-BA39-D45FA5B8D3CB}"/>
              </a:ext>
            </a:extLst>
          </p:cNvPr>
          <p:cNvGrpSpPr/>
          <p:nvPr/>
        </p:nvGrpSpPr>
        <p:grpSpPr>
          <a:xfrm>
            <a:off x="12284340" y="5123787"/>
            <a:ext cx="11158808" cy="1881736"/>
            <a:chOff x="1135429" y="3326230"/>
            <a:chExt cx="13942473" cy="2862269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DC0448A-3C58-481D-B915-8C2287AE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3326230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B411792-9033-4B34-8707-0E75DAC8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3326230"/>
              <a:ext cx="13207103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A4DD7D-DFAF-480A-9845-57CDBDF280C4}"/>
                </a:ext>
              </a:extLst>
            </p:cNvPr>
            <p:cNvSpPr/>
            <p:nvPr/>
          </p:nvSpPr>
          <p:spPr>
            <a:xfrm>
              <a:off x="1582803" y="3520031"/>
              <a:ext cx="9384597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СУРГАЛТ, СУРТАЛЧИЛГАА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12284341" y="7193334"/>
            <a:ext cx="11158807" cy="1881736"/>
            <a:chOff x="1135430" y="6560497"/>
            <a:chExt cx="13942472" cy="2862269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3" y="6754298"/>
              <a:ext cx="9384597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ТАТВАР ТӨЛӨГЧДИЙН ӨДӨР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69"/>
            <a:ext cx="22524276" cy="1089529"/>
          </a:xfrm>
        </p:spPr>
        <p:txBody>
          <a:bodyPr/>
          <a:lstStyle/>
          <a:p>
            <a:r>
              <a:rPr lang="mn-MN" sz="7200" dirty="0"/>
              <a:t>СУРГАЛТ, СУРТАЛЧИЛГАА</a:t>
            </a:r>
            <a:endParaRPr lang="en-US" sz="7200" b="0" dirty="0">
              <a:solidFill>
                <a:schemeClr val="accent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E7EE7E-D04C-477C-AAF3-7A9DDE5D410C}"/>
              </a:ext>
            </a:extLst>
          </p:cNvPr>
          <p:cNvGrpSpPr/>
          <p:nvPr/>
        </p:nvGrpSpPr>
        <p:grpSpPr>
          <a:xfrm>
            <a:off x="1383135" y="2070254"/>
            <a:ext cx="6986220" cy="5954292"/>
            <a:chOff x="1030020" y="2468880"/>
            <a:chExt cx="6986220" cy="69124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05F506-5E35-48B8-8DA8-6B13889B3052}"/>
                </a:ext>
              </a:extLst>
            </p:cNvPr>
            <p:cNvSpPr/>
            <p:nvPr/>
          </p:nvSpPr>
          <p:spPr>
            <a:xfrm>
              <a:off x="1030020" y="2468880"/>
              <a:ext cx="6986220" cy="6156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A21385-5204-4D6A-9681-F3A3D1D42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4339" y="2732604"/>
              <a:ext cx="6437581" cy="34442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621F34-2C9B-4851-8794-18B3FC471079}"/>
                </a:ext>
              </a:extLst>
            </p:cNvPr>
            <p:cNvSpPr txBox="1"/>
            <p:nvPr/>
          </p:nvSpPr>
          <p:spPr>
            <a:xfrm>
              <a:off x="1334819" y="6415713"/>
              <a:ext cx="6437581" cy="296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4000" dirty="0">
                  <a:solidFill>
                    <a:schemeClr val="bg1"/>
                  </a:solidFill>
                </a:rPr>
                <a:t>Сургалт – </a:t>
              </a:r>
              <a:r>
                <a:rPr lang="mn-MN" sz="4000" b="1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mn-MN" sz="4000" dirty="0">
                  <a:solidFill>
                    <a:schemeClr val="bg1"/>
                  </a:solidFill>
                </a:rPr>
                <a:t>Хамрагдсан – </a:t>
              </a:r>
              <a:r>
                <a:rPr lang="mn-MN" sz="4000" b="1" dirty="0">
                  <a:solidFill>
                    <a:schemeClr val="bg1"/>
                  </a:solidFill>
                </a:rPr>
                <a:t>405</a:t>
              </a:r>
            </a:p>
            <a:p>
              <a:pPr algn="ctr"/>
              <a:r>
                <a:rPr lang="mn-MN" sz="4000" dirty="0">
                  <a:solidFill>
                    <a:schemeClr val="bg1"/>
                  </a:solidFill>
                </a:rPr>
                <a:t>Тараасан материал -</a:t>
              </a:r>
              <a:r>
                <a:rPr lang="mn-MN" sz="4000" b="1" dirty="0">
                  <a:solidFill>
                    <a:schemeClr val="bg1"/>
                  </a:solidFill>
                </a:rPr>
                <a:t>2360</a:t>
              </a:r>
              <a:r>
                <a:rPr lang="mn-MN" sz="4000" dirty="0">
                  <a:solidFill>
                    <a:schemeClr val="bg1"/>
                  </a:solidFill>
                </a:rPr>
                <a:t> </a:t>
              </a:r>
              <a:r>
                <a:rPr lang="mn-MN" sz="4000" b="1" dirty="0">
                  <a:solidFill>
                    <a:schemeClr val="bg1"/>
                  </a:solidFill>
                </a:rPr>
                <a:t>2096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5FEE05-EC70-42BC-915F-2FFCCC2647A1}"/>
              </a:ext>
            </a:extLst>
          </p:cNvPr>
          <p:cNvGrpSpPr/>
          <p:nvPr/>
        </p:nvGrpSpPr>
        <p:grpSpPr>
          <a:xfrm>
            <a:off x="8674154" y="2070254"/>
            <a:ext cx="6986220" cy="5303520"/>
            <a:chOff x="8321039" y="2468880"/>
            <a:chExt cx="6986220" cy="6156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6AD8B7-F7A0-4761-83BD-55D7A8BA9DA3}"/>
                </a:ext>
              </a:extLst>
            </p:cNvPr>
            <p:cNvSpPr/>
            <p:nvPr/>
          </p:nvSpPr>
          <p:spPr>
            <a:xfrm>
              <a:off x="8321039" y="2468880"/>
              <a:ext cx="6986220" cy="6156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509155-5A84-4EAC-922C-CB86508ABC93}"/>
                </a:ext>
              </a:extLst>
            </p:cNvPr>
            <p:cNvSpPr txBox="1"/>
            <p:nvPr/>
          </p:nvSpPr>
          <p:spPr>
            <a:xfrm>
              <a:off x="8625838" y="6415713"/>
              <a:ext cx="6437581" cy="1536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4000" dirty="0">
                  <a:solidFill>
                    <a:schemeClr val="bg1"/>
                  </a:solidFill>
                </a:rPr>
                <a:t>Фэйсбүүкээр – </a:t>
              </a:r>
              <a:r>
                <a:rPr lang="mn-MN" sz="4000" b="1" dirty="0">
                  <a:solidFill>
                    <a:schemeClr val="bg1"/>
                  </a:solidFill>
                </a:rPr>
                <a:t>407</a:t>
              </a:r>
            </a:p>
            <a:p>
              <a:pPr algn="ctr"/>
              <a:r>
                <a:rPr lang="mn-MN" sz="4000" dirty="0">
                  <a:solidFill>
                    <a:schemeClr val="bg1"/>
                  </a:solidFill>
                </a:rPr>
                <a:t>Веб сайтаар – </a:t>
              </a:r>
              <a:r>
                <a:rPr lang="mn-MN" sz="4000" b="1" dirty="0">
                  <a:solidFill>
                    <a:schemeClr val="bg1"/>
                  </a:solidFill>
                </a:rPr>
                <a:t>23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pic>
          <p:nvPicPr>
            <p:cNvPr id="8194" name="Picture 2" descr="Image result for facebook">
              <a:extLst>
                <a:ext uri="{FF2B5EF4-FFF2-40B4-BE49-F238E27FC236}">
                  <a16:creationId xmlns:a16="http://schemas.microsoft.com/office/drawing/2014/main" id="{CA601998-2C84-4E2F-91C7-CC8A82876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837" y="2814519"/>
              <a:ext cx="6437581" cy="336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E79C7A-ECC1-4E1D-B21E-9AB106D4ED3C}"/>
              </a:ext>
            </a:extLst>
          </p:cNvPr>
          <p:cNvGrpSpPr/>
          <p:nvPr/>
        </p:nvGrpSpPr>
        <p:grpSpPr>
          <a:xfrm>
            <a:off x="15965172" y="2070254"/>
            <a:ext cx="6986220" cy="5338739"/>
            <a:chOff x="15977817" y="2468880"/>
            <a:chExt cx="6986220" cy="619784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366D92-3112-4C3C-BA1D-28FC7E1D0182}"/>
                </a:ext>
              </a:extLst>
            </p:cNvPr>
            <p:cNvSpPr/>
            <p:nvPr/>
          </p:nvSpPr>
          <p:spPr>
            <a:xfrm>
              <a:off x="15977817" y="2468880"/>
              <a:ext cx="6986220" cy="6156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9AF47E-157D-43FA-9EE9-30E5E8C111D7}"/>
                </a:ext>
              </a:extLst>
            </p:cNvPr>
            <p:cNvSpPr txBox="1"/>
            <p:nvPr/>
          </p:nvSpPr>
          <p:spPr>
            <a:xfrm>
              <a:off x="16282616" y="6415713"/>
              <a:ext cx="6437581" cy="225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4000" dirty="0">
                  <a:solidFill>
                    <a:schemeClr val="bg1"/>
                  </a:solidFill>
                </a:rPr>
                <a:t>Телевиз – </a:t>
              </a:r>
              <a:r>
                <a:rPr lang="mn-MN" sz="4000" b="1" dirty="0">
                  <a:solidFill>
                    <a:schemeClr val="bg1"/>
                  </a:solidFill>
                </a:rPr>
                <a:t>3</a:t>
              </a:r>
            </a:p>
            <a:p>
              <a:pPr algn="ctr"/>
              <a:r>
                <a:rPr lang="mn-MN" sz="4000" dirty="0">
                  <a:solidFill>
                    <a:schemeClr val="bg1"/>
                  </a:solidFill>
                </a:rPr>
                <a:t>Радиогоор – </a:t>
              </a:r>
              <a:r>
                <a:rPr lang="mn-MN" sz="4000" b="1" dirty="0">
                  <a:solidFill>
                    <a:schemeClr val="bg1"/>
                  </a:solidFill>
                </a:rPr>
                <a:t>36</a:t>
              </a:r>
            </a:p>
            <a:p>
              <a:pPr algn="ctr"/>
              <a:r>
                <a:rPr lang="mn-MN" sz="4000" dirty="0">
                  <a:solidFill>
                    <a:schemeClr val="bg1"/>
                  </a:solidFill>
                </a:rPr>
                <a:t>Сонин – </a:t>
              </a:r>
              <a:r>
                <a:rPr lang="mn-MN" sz="4000" b="1" dirty="0">
                  <a:solidFill>
                    <a:schemeClr val="bg1"/>
                  </a:solidFill>
                </a:rPr>
                <a:t>0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E6130A-EF43-47B3-8F86-F00484159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82615" y="2732604"/>
              <a:ext cx="6424935" cy="3444240"/>
            </a:xfrm>
            <a:prstGeom prst="rect">
              <a:avLst/>
            </a:prstGeom>
          </p:spPr>
        </p:pic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D1F61E13-79EE-4DD8-8C74-413EAEEF78FC}"/>
              </a:ext>
            </a:extLst>
          </p:cNvPr>
          <p:cNvGrpSpPr/>
          <p:nvPr/>
        </p:nvGrpSpPr>
        <p:grpSpPr>
          <a:xfrm>
            <a:off x="1383136" y="7704030"/>
            <a:ext cx="6986220" cy="5303520"/>
            <a:chOff x="1361477" y="8488614"/>
            <a:chExt cx="10495245" cy="451893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F296F5-6134-4F8B-B8D6-A29176961C25}"/>
                </a:ext>
              </a:extLst>
            </p:cNvPr>
            <p:cNvSpPr/>
            <p:nvPr/>
          </p:nvSpPr>
          <p:spPr>
            <a:xfrm>
              <a:off x="1361477" y="8488614"/>
              <a:ext cx="10495245" cy="4518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D2AD1F-5675-45E6-838D-B01A292C0196}"/>
                </a:ext>
              </a:extLst>
            </p:cNvPr>
            <p:cNvSpPr txBox="1"/>
            <p:nvPr/>
          </p:nvSpPr>
          <p:spPr>
            <a:xfrm>
              <a:off x="2240328" y="8967500"/>
              <a:ext cx="9442764" cy="2176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000" b="1" u="sng" dirty="0">
                  <a:solidFill>
                    <a:schemeClr val="bg1"/>
                  </a:solidFill>
                </a:rPr>
                <a:t>ЗӨВЛӨГӨӨ ӨГСӨН:</a:t>
              </a:r>
            </a:p>
            <a:p>
              <a:endParaRPr lang="mn-MN" sz="4000" b="1" dirty="0">
                <a:solidFill>
                  <a:schemeClr val="bg1"/>
                </a:solidFill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4000" dirty="0">
                  <a:solidFill>
                    <a:schemeClr val="bg1"/>
                  </a:solidFill>
                </a:rPr>
                <a:t>Утсаар – </a:t>
              </a:r>
              <a:r>
                <a:rPr lang="mn-MN" sz="4000" b="1" dirty="0">
                  <a:solidFill>
                    <a:schemeClr val="bg1"/>
                  </a:solidFill>
                </a:rPr>
                <a:t>1489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4000" dirty="0">
                  <a:solidFill>
                    <a:schemeClr val="bg1"/>
                  </a:solidFill>
                </a:rPr>
                <a:t>Биечлэн – </a:t>
              </a:r>
              <a:r>
                <a:rPr lang="mn-MN" sz="4000" b="1" dirty="0">
                  <a:solidFill>
                    <a:schemeClr val="bg1"/>
                  </a:solidFill>
                </a:rPr>
                <a:t>2569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582327-A06F-4047-A7DD-9A45E8BE2746}"/>
              </a:ext>
            </a:extLst>
          </p:cNvPr>
          <p:cNvGrpSpPr/>
          <p:nvPr/>
        </p:nvGrpSpPr>
        <p:grpSpPr>
          <a:xfrm>
            <a:off x="8753645" y="7748878"/>
            <a:ext cx="6922940" cy="5258671"/>
            <a:chOff x="1426258" y="8488614"/>
            <a:chExt cx="10454944" cy="45189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DA8C24-E841-487C-8C20-C942A2FC6AE1}"/>
                </a:ext>
              </a:extLst>
            </p:cNvPr>
            <p:cNvSpPr/>
            <p:nvPr/>
          </p:nvSpPr>
          <p:spPr>
            <a:xfrm>
              <a:off x="1426258" y="8488614"/>
              <a:ext cx="10430462" cy="4518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70C9F5-B74A-494A-8B88-0A5B639901CF}"/>
                </a:ext>
              </a:extLst>
            </p:cNvPr>
            <p:cNvSpPr txBox="1"/>
            <p:nvPr/>
          </p:nvSpPr>
          <p:spPr>
            <a:xfrm>
              <a:off x="1766514" y="8933045"/>
              <a:ext cx="10114688" cy="2195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000" b="1" u="sng" dirty="0">
                  <a:solidFill>
                    <a:schemeClr val="bg1"/>
                  </a:solidFill>
                </a:rPr>
                <a:t>МЭДЭЭЛЭЛ ХҮРГЭСЭН:</a:t>
              </a:r>
            </a:p>
            <a:p>
              <a:endParaRPr lang="mn-MN" sz="4000" b="1" dirty="0">
                <a:solidFill>
                  <a:schemeClr val="bg1"/>
                </a:solidFill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4000" dirty="0">
                  <a:solidFill>
                    <a:schemeClr val="bg1"/>
                  </a:solidFill>
                </a:rPr>
                <a:t>Масс мессеж – </a:t>
              </a:r>
              <a:r>
                <a:rPr lang="mn-MN" sz="4000" b="1" dirty="0">
                  <a:solidFill>
                    <a:schemeClr val="bg1"/>
                  </a:solidFill>
                </a:rPr>
                <a:t>7280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4000" dirty="0">
                  <a:solidFill>
                    <a:schemeClr val="bg1"/>
                  </a:solidFill>
                </a:rPr>
                <a:t>Масс мейл – </a:t>
              </a:r>
              <a:r>
                <a:rPr lang="mn-MN" sz="4000" b="1" dirty="0">
                  <a:solidFill>
                    <a:schemeClr val="bg1"/>
                  </a:solidFill>
                </a:rPr>
                <a:t>274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CACADE-962F-416B-A53C-64620A3BC1A3}"/>
              </a:ext>
            </a:extLst>
          </p:cNvPr>
          <p:cNvGrpSpPr/>
          <p:nvPr/>
        </p:nvGrpSpPr>
        <p:grpSpPr>
          <a:xfrm>
            <a:off x="16044663" y="7726454"/>
            <a:ext cx="6922940" cy="5258671"/>
            <a:chOff x="1426258" y="8488614"/>
            <a:chExt cx="10454944" cy="451893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791B86-13B7-4FE6-854D-B73037EF16E4}"/>
                </a:ext>
              </a:extLst>
            </p:cNvPr>
            <p:cNvSpPr/>
            <p:nvPr/>
          </p:nvSpPr>
          <p:spPr>
            <a:xfrm>
              <a:off x="1426258" y="8488614"/>
              <a:ext cx="10430462" cy="4518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6D67B9-2768-47E6-81E8-A14D1F32AC83}"/>
                </a:ext>
              </a:extLst>
            </p:cNvPr>
            <p:cNvSpPr txBox="1"/>
            <p:nvPr/>
          </p:nvSpPr>
          <p:spPr>
            <a:xfrm>
              <a:off x="1766514" y="8933045"/>
              <a:ext cx="10114688" cy="272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000" b="1" u="sng" dirty="0">
                  <a:solidFill>
                    <a:schemeClr val="bg1"/>
                  </a:solidFill>
                </a:rPr>
                <a:t>СУРТАЛЧИЛГААНЫ МАТЕРИАЛ: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4000" dirty="0">
                  <a:solidFill>
                    <a:schemeClr val="bg1"/>
                  </a:solidFill>
                </a:rPr>
                <a:t>ТЕГ-аас </a:t>
              </a:r>
              <a:r>
                <a:rPr lang="mn-MN" sz="4000" b="1" dirty="0">
                  <a:solidFill>
                    <a:schemeClr val="bg1"/>
                  </a:solidFill>
                </a:rPr>
                <a:t>6</a:t>
              </a:r>
              <a:r>
                <a:rPr lang="mn-MN" sz="4000" dirty="0">
                  <a:solidFill>
                    <a:schemeClr val="bg1"/>
                  </a:solidFill>
                </a:rPr>
                <a:t> төрлийн брошур ирснийг татвар төлөгчдөд тараав.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831" y="1389645"/>
            <a:ext cx="19815175" cy="2286000"/>
          </a:xfrm>
        </p:spPr>
        <p:txBody>
          <a:bodyPr>
            <a:noAutofit/>
          </a:bodyPr>
          <a:lstStyle/>
          <a:p>
            <a:pPr algn="ctr"/>
            <a:r>
              <a:rPr lang="mn-MN" sz="5600" dirty="0"/>
              <a:t>НАЛАЙХ ДҮҮРГИЙН ТАТВАРЫН ХЭЛТСИЙН 2020 ОНЫ</a:t>
            </a:r>
            <a:r>
              <a:rPr lang="en-US" sz="5600" dirty="0"/>
              <a:t> </a:t>
            </a:r>
            <a:r>
              <a:rPr lang="mn-MN" sz="5600" dirty="0"/>
              <a:t> ҮЙЛ АЖИЛЛАГААНЫ ТАЙЛАНГИЙН ХУРАЛ</a:t>
            </a:r>
            <a:endParaRPr lang="en-US" sz="5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988973-B447-409D-AFF5-34D826D10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963898"/>
              </p:ext>
            </p:extLst>
          </p:nvPr>
        </p:nvGraphicFramePr>
        <p:xfrm>
          <a:off x="1225989" y="6706656"/>
          <a:ext cx="22349257" cy="4572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51022">
                  <a:extLst>
                    <a:ext uri="{9D8B030D-6E8A-4147-A177-3AD203B41FA5}">
                      <a16:colId xmlns:a16="http://schemas.microsoft.com/office/drawing/2014/main" val="1831067049"/>
                    </a:ext>
                  </a:extLst>
                </a:gridCol>
                <a:gridCol w="10956708">
                  <a:extLst>
                    <a:ext uri="{9D8B030D-6E8A-4147-A177-3AD203B41FA5}">
                      <a16:colId xmlns:a16="http://schemas.microsoft.com/office/drawing/2014/main" val="4118225564"/>
                    </a:ext>
                  </a:extLst>
                </a:gridCol>
                <a:gridCol w="10141527">
                  <a:extLst>
                    <a:ext uri="{9D8B030D-6E8A-4147-A177-3AD203B41FA5}">
                      <a16:colId xmlns:a16="http://schemas.microsoft.com/office/drawing/2014/main" val="16655444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№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Үйл ажиллагаа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Хариуцах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630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1.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n-MN" sz="4400" dirty="0"/>
                        <a:t>Тайлангийн хурлыг нээж үг хэлэх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n-MN" sz="4400" dirty="0"/>
                        <a:t>Хэлтсийн дарга Ц.Алтанцоож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81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2.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Тайланг танилцуулах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n-MN" sz="4400" dirty="0"/>
                        <a:t>ЗХТ дарга, ТУАБ В.Уранчулуун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758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3.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Хамт олны дундын сангийн тайлан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n-MN" sz="4400" dirty="0"/>
                        <a:t>ЗХТ-ийн ТУБ Д.Бат-Эрдэнэ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270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4.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Асуулт, хариулт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Ажилтнууд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18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5.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mn-MN" sz="4400" dirty="0"/>
                        <a:t>Санал шүүмжлэл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mn-MN" sz="4400" dirty="0"/>
                        <a:t>Ажилтнууд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6571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CCEF21F-0041-4CCF-8844-D4E2BBE4C272}"/>
              </a:ext>
            </a:extLst>
          </p:cNvPr>
          <p:cNvSpPr txBox="1"/>
          <p:nvPr/>
        </p:nvSpPr>
        <p:spPr>
          <a:xfrm>
            <a:off x="1225989" y="4590986"/>
            <a:ext cx="223492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+mj-lt"/>
              </a:rPr>
              <a:t>        </a:t>
            </a:r>
            <a:r>
              <a:rPr lang="mn-MN" sz="4000" dirty="0">
                <a:latin typeface="+mj-lt"/>
              </a:rPr>
              <a:t>Тайлангийн хурлыг </a:t>
            </a:r>
            <a:r>
              <a:rPr lang="en-US" sz="4000" b="1" dirty="0">
                <a:solidFill>
                  <a:schemeClr val="accent2"/>
                </a:solidFill>
                <a:latin typeface="+mj-lt"/>
              </a:rPr>
              <a:t>Zoom</a:t>
            </a:r>
            <a:r>
              <a:rPr lang="mn-MN" sz="4000" b="1" dirty="0">
                <a:solidFill>
                  <a:schemeClr val="accent2"/>
                </a:solidFill>
                <a:latin typeface="+mj-lt"/>
              </a:rPr>
              <a:t> апп</a:t>
            </a:r>
            <a:r>
              <a:rPr lang="mn-MN" sz="4000" dirty="0">
                <a:latin typeface="+mj-lt"/>
              </a:rPr>
              <a:t> ашиглан цахимаар зохион байгуулж байгаа тул тайлан тавигдах явцад албан хаагчид микрофоноо хааж, асуулт асууж, санал шүүмжлэл нээх үед нээхийг анхаарна уу.</a:t>
            </a:r>
          </a:p>
        </p:txBody>
      </p:sp>
    </p:spTree>
    <p:extLst>
      <p:ext uri="{BB962C8B-B14F-4D97-AF65-F5344CB8AC3E}">
        <p14:creationId xmlns:p14="http://schemas.microsoft.com/office/powerpoint/2010/main" val="19730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69"/>
            <a:ext cx="22524276" cy="1089529"/>
          </a:xfrm>
        </p:spPr>
        <p:txBody>
          <a:bodyPr/>
          <a:lstStyle/>
          <a:p>
            <a:r>
              <a:rPr lang="mn-MN" sz="7200" dirty="0"/>
              <a:t>ТАТВАР ТӨЛӨГЧДИЙН ӨДӨР</a:t>
            </a:r>
            <a:endParaRPr lang="en-US" sz="7200" b="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47633-F8B3-4877-B774-1D84BFEECD2F}"/>
              </a:ext>
            </a:extLst>
          </p:cNvPr>
          <p:cNvSpPr txBox="1"/>
          <p:nvPr/>
        </p:nvSpPr>
        <p:spPr>
          <a:xfrm>
            <a:off x="1030021" y="2364467"/>
            <a:ext cx="22098000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mn-MN" sz="4400" dirty="0"/>
              <a:t>Буян Налайх телевизээр ТХШТ-ын дарга ТУБ </a:t>
            </a:r>
            <a:r>
              <a:rPr lang="mn-MN" sz="4400" b="1" dirty="0"/>
              <a:t>Э.Баярбат</a:t>
            </a:r>
            <a:r>
              <a:rPr lang="mn-MN" sz="4400" dirty="0"/>
              <a:t>, ТУБ </a:t>
            </a:r>
            <a:r>
              <a:rPr lang="mn-MN" sz="4400" b="1" dirty="0"/>
              <a:t>А.Туул </a:t>
            </a:r>
            <a:r>
              <a:rPr lang="mn-MN" sz="4400" dirty="0"/>
              <a:t>нар “ХХОАТ-ын хөнгөлөлт</a:t>
            </a:r>
            <a:r>
              <a:rPr lang="en-US" sz="4400" dirty="0"/>
              <a:t>, </a:t>
            </a:r>
            <a:r>
              <a:rPr lang="mn-MN" sz="4400" dirty="0"/>
              <a:t>чөлөөлөлт”</a:t>
            </a:r>
            <a:r>
              <a:rPr lang="en-US" sz="4400" dirty="0"/>
              <a:t>, </a:t>
            </a:r>
            <a:r>
              <a:rPr lang="mn-MN" sz="4400" dirty="0"/>
              <a:t>“ХХОАТ-ын хуулийн шинэчлэлт” сэдвээр сургалт зохион байгуулав.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mn-MN" sz="4400" dirty="0"/>
              <a:t>Хэлтсийн дарга </a:t>
            </a:r>
            <a:r>
              <a:rPr lang="mn-MN" sz="4400" b="1" dirty="0"/>
              <a:t>Ц.Алтанцоож </a:t>
            </a:r>
            <a:r>
              <a:rPr lang="mn-MN" sz="4400" dirty="0"/>
              <a:t>Буян Налайх телевизээр татвар төлөгчдөд хандан талархал илэрхийлж, үг хэлсэн.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mn-MN" sz="4400" dirty="0"/>
              <a:t>ТХШТ-ийн дарга </a:t>
            </a:r>
            <a:r>
              <a:rPr lang="mn-MN" sz="4400" b="1" dirty="0"/>
              <a:t>Э.Баярбат</a:t>
            </a:r>
            <a:r>
              <a:rPr lang="mn-MN" sz="4400" dirty="0"/>
              <a:t>, ТУБ </a:t>
            </a:r>
            <a:r>
              <a:rPr lang="mn-MN" sz="4400" b="1" dirty="0"/>
              <a:t>А.Туул</a:t>
            </a:r>
            <a:r>
              <a:rPr lang="mn-MN" sz="4400" dirty="0"/>
              <a:t> нар ААНОАТ, ХХОАТ-аас хэрхэн хөнгөлөх, чөлөөлөх тухай сэдвээр </a:t>
            </a:r>
            <a:r>
              <a:rPr lang="en-US" sz="4400" b="1" dirty="0">
                <a:solidFill>
                  <a:schemeClr val="accent2"/>
                </a:solidFill>
              </a:rPr>
              <a:t>Zoogii.mn </a:t>
            </a:r>
            <a:r>
              <a:rPr lang="mn-MN" sz="4400" dirty="0"/>
              <a:t>студитэй хамтран шууд дамжуулалт хийн татвар төлөгчдийн асуултад хариулт өгч ажилласан.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mn-MN" sz="4400" dirty="0"/>
              <a:t>2020 оны Шилдэг татвар төлөгчөөр </a:t>
            </a:r>
            <a:r>
              <a:rPr lang="mn-MN" sz="4400" b="1" dirty="0">
                <a:solidFill>
                  <a:schemeClr val="accent2"/>
                </a:solidFill>
              </a:rPr>
              <a:t>Нэйшнл майнинг машинери ХХК</a:t>
            </a:r>
            <a:r>
              <a:rPr lang="mn-MN" sz="4400" dirty="0"/>
              <a:t>, </a:t>
            </a:r>
            <a:r>
              <a:rPr lang="mn-MN" sz="4400" b="1" dirty="0">
                <a:solidFill>
                  <a:schemeClr val="accent2"/>
                </a:solidFill>
              </a:rPr>
              <a:t>Аячинфоор сийзонз лодж ХХК</a:t>
            </a:r>
            <a:r>
              <a:rPr lang="mn-MN" sz="4400" dirty="0"/>
              <a:t>-г шалгаруулж шагнал гардуулав.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mn-MN" sz="4400" dirty="0"/>
              <a:t>2020 шилдэг татвар төлөгч иргэнээр О.Октябрь шалгарсан.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400" dirty="0"/>
              <a:t>E</a:t>
            </a:r>
            <a:r>
              <a:rPr lang="mn-MN" sz="4400" dirty="0"/>
              <a:t>-баримт тогтмол олгогч аж ахуйн нэгжээр </a:t>
            </a:r>
            <a:r>
              <a:rPr lang="mn-MN" sz="4400" b="1" dirty="0">
                <a:solidFill>
                  <a:schemeClr val="accent2"/>
                </a:solidFill>
              </a:rPr>
              <a:t>Үүрийн гол ХХК </a:t>
            </a:r>
            <a:r>
              <a:rPr lang="mn-MN" sz="4400" dirty="0"/>
              <a:t>шалгарсан.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mn-MN" sz="4400" dirty="0"/>
              <a:t>Шилдэг татварын төлөгчдийн цахим орчинд алдаршуулах зорилгоор </a:t>
            </a:r>
            <a:r>
              <a:rPr lang="en-US" sz="4400" dirty="0"/>
              <a:t>UBS </a:t>
            </a:r>
            <a:r>
              <a:rPr lang="mn-MN" sz="4400" dirty="0"/>
              <a:t>телевизтэй хамтран ажлын байранд хүрэлцэн очиж танилцуулах нэвтрүүлэг мөн  4 шилдэг татвар төлөгчийн танилцуулга шторк тус тус бэлтгэн сошиал орчинд байршуулан ажилласан. </a:t>
            </a:r>
          </a:p>
        </p:txBody>
      </p:sp>
    </p:spTree>
    <p:extLst>
      <p:ext uri="{BB962C8B-B14F-4D97-AF65-F5344CB8AC3E}">
        <p14:creationId xmlns:p14="http://schemas.microsoft.com/office/powerpoint/2010/main" val="25348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397" y="540925"/>
            <a:ext cx="11207751" cy="2834622"/>
          </a:xfrm>
        </p:spPr>
        <p:txBody>
          <a:bodyPr/>
          <a:lstStyle/>
          <a:p>
            <a:r>
              <a:rPr lang="mn-MN" sz="6600" dirty="0">
                <a:solidFill>
                  <a:schemeClr val="accent1"/>
                </a:solidFill>
              </a:rPr>
              <a:t>ТАВ. </a:t>
            </a:r>
            <a:r>
              <a:rPr lang="mn-MN" sz="6600" dirty="0"/>
              <a:t>ТАТВАРЫН ХУРААЛТЫН ҮЙЛ АЖИЛЛАГАА</a:t>
            </a:r>
            <a:endParaRPr lang="en-US" sz="6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1649216" cy="13716000"/>
          </a:xfr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7CB00994-BAE9-4DE7-9E52-2747AE7BE6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235397" y="4302059"/>
            <a:ext cx="11158807" cy="18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281DF-61AB-4874-BA39-D45FA5B8D3CB}"/>
              </a:ext>
            </a:extLst>
          </p:cNvPr>
          <p:cNvGrpSpPr/>
          <p:nvPr/>
        </p:nvGrpSpPr>
        <p:grpSpPr>
          <a:xfrm>
            <a:off x="12330913" y="4379207"/>
            <a:ext cx="11158808" cy="1881736"/>
            <a:chOff x="1135429" y="3326230"/>
            <a:chExt cx="13942473" cy="2862269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DC0448A-3C58-481D-B915-8C2287AE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3326230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B411792-9033-4B34-8707-0E75DAC8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3326230"/>
              <a:ext cx="13207103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A4DD7D-DFAF-480A-9845-57CDBDF280C4}"/>
                </a:ext>
              </a:extLst>
            </p:cNvPr>
            <p:cNvSpPr/>
            <p:nvPr/>
          </p:nvSpPr>
          <p:spPr>
            <a:xfrm>
              <a:off x="1582802" y="3520031"/>
              <a:ext cx="11250610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ТӨЛӨВЛӨГӨӨНИЙ БИЕЛЭЛТ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12330914" y="6448754"/>
            <a:ext cx="11158807" cy="1794492"/>
            <a:chOff x="1135430" y="6560497"/>
            <a:chExt cx="13942472" cy="2729564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3" y="6754298"/>
              <a:ext cx="9384597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ӨР БАРАГДУУЛАЛТ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B9850D-D43A-4A2F-A6F5-69481EE89221}"/>
              </a:ext>
            </a:extLst>
          </p:cNvPr>
          <p:cNvGrpSpPr/>
          <p:nvPr/>
        </p:nvGrpSpPr>
        <p:grpSpPr>
          <a:xfrm>
            <a:off x="12330913" y="8518301"/>
            <a:ext cx="11158808" cy="1794492"/>
            <a:chOff x="1135429" y="9794764"/>
            <a:chExt cx="13942473" cy="2729564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98B4E86-3182-429D-9A35-05DF8072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DE527CA-8C2C-4D55-B912-761E93E0B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E7E1C5-60CE-4424-A34F-662A6BD04305}"/>
                </a:ext>
              </a:extLst>
            </p:cNvPr>
            <p:cNvSpPr/>
            <p:nvPr/>
          </p:nvSpPr>
          <p:spPr>
            <a:xfrm>
              <a:off x="1582802" y="9988565"/>
              <a:ext cx="11860624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ТАТВАРТ ХАМРУУЛАЛТ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6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0" y="675772"/>
            <a:ext cx="22891863" cy="1089529"/>
          </a:xfrm>
        </p:spPr>
        <p:txBody>
          <a:bodyPr/>
          <a:lstStyle/>
          <a:p>
            <a:r>
              <a:rPr lang="mn-MN" sz="7200" dirty="0"/>
              <a:t>ОРЛОГЫН ТӨЛӨВЛӨГӨӨНИЙ БИЕЛЭЛТ</a:t>
            </a:r>
            <a:endParaRPr lang="en-US" sz="7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6D0472-5034-467C-AB35-22DC3C964FD8}"/>
              </a:ext>
            </a:extLst>
          </p:cNvPr>
          <p:cNvSpPr/>
          <p:nvPr/>
        </p:nvSpPr>
        <p:spPr>
          <a:xfrm>
            <a:off x="0" y="2314575"/>
            <a:ext cx="24377649" cy="1225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600" b="1" dirty="0"/>
              <a:t>ТАТВАРЫН ОРЛОГЫН ТӨЛӨВЛӨГӨӨНИЙ БИЕЛЭЛТ</a:t>
            </a:r>
          </a:p>
          <a:p>
            <a:pPr algn="ctr"/>
            <a:r>
              <a:rPr lang="mn-MN" sz="3600" dirty="0"/>
              <a:t>/</a:t>
            </a:r>
            <a:r>
              <a:rPr lang="en-US" sz="3600" dirty="0"/>
              <a:t>2020.12.31-</a:t>
            </a:r>
            <a:r>
              <a:rPr lang="mn-MN" sz="3600" dirty="0"/>
              <a:t>ны байдлаар , мян.төг-өөр/</a:t>
            </a:r>
            <a:endParaRPr lang="en-US" sz="360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A949E0B-6548-40FA-B6CB-975300A38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771745"/>
              </p:ext>
            </p:extLst>
          </p:nvPr>
        </p:nvGraphicFramePr>
        <p:xfrm>
          <a:off x="0" y="4041058"/>
          <a:ext cx="8211193" cy="684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3E4B738-FA68-4DE9-BDCA-E8DE09CA1079}"/>
              </a:ext>
            </a:extLst>
          </p:cNvPr>
          <p:cNvSpPr txBox="1"/>
          <p:nvPr/>
        </p:nvSpPr>
        <p:spPr>
          <a:xfrm>
            <a:off x="2590586" y="7157552"/>
            <a:ext cx="2997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6000" b="1" dirty="0"/>
              <a:t>1</a:t>
            </a:r>
            <a:r>
              <a:rPr lang="en-US" sz="6000" b="1" dirty="0"/>
              <a:t>07</a:t>
            </a:r>
            <a:r>
              <a:rPr lang="mn-MN" sz="6000" b="1" dirty="0"/>
              <a:t>.</a:t>
            </a:r>
            <a:r>
              <a:rPr lang="en-US" sz="6000" b="1" dirty="0"/>
              <a:t>4%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838100-BD1C-4E69-907E-FD04588EFA97}"/>
              </a:ext>
            </a:extLst>
          </p:cNvPr>
          <p:cNvCxnSpPr/>
          <p:nvPr/>
        </p:nvCxnSpPr>
        <p:spPr>
          <a:xfrm>
            <a:off x="308424" y="11401425"/>
            <a:ext cx="66662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AFDE5C-4C18-4E81-93C4-D0E21994EE38}"/>
              </a:ext>
            </a:extLst>
          </p:cNvPr>
          <p:cNvSpPr txBox="1"/>
          <p:nvPr/>
        </p:nvSpPr>
        <p:spPr>
          <a:xfrm>
            <a:off x="308424" y="11474246"/>
            <a:ext cx="6400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/>
              <a:t>Давалт, тасралт:</a:t>
            </a:r>
          </a:p>
          <a:p>
            <a:pPr algn="ctr"/>
            <a:r>
              <a:rPr lang="mn-MN" sz="6600" b="1" dirty="0">
                <a:solidFill>
                  <a:schemeClr val="accent1"/>
                </a:solidFill>
              </a:rPr>
              <a:t>+</a:t>
            </a:r>
            <a:r>
              <a:rPr lang="en-US" sz="6600" b="1" dirty="0">
                <a:solidFill>
                  <a:schemeClr val="accent1"/>
                </a:solidFill>
              </a:rPr>
              <a:t>194,937.13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0C4E3E4-09B7-449D-93ED-A7450FAAC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436563"/>
              </p:ext>
            </p:extLst>
          </p:nvPr>
        </p:nvGraphicFramePr>
        <p:xfrm>
          <a:off x="8211191" y="4041058"/>
          <a:ext cx="9200627" cy="684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222874D-2545-4B94-8925-6C56D2F2D75B}"/>
              </a:ext>
            </a:extLst>
          </p:cNvPr>
          <p:cNvSpPr txBox="1"/>
          <p:nvPr/>
        </p:nvSpPr>
        <p:spPr>
          <a:xfrm>
            <a:off x="11576453" y="7157552"/>
            <a:ext cx="2531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87.2%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0D237E-CF98-487A-8982-A8805B020A07}"/>
              </a:ext>
            </a:extLst>
          </p:cNvPr>
          <p:cNvCxnSpPr/>
          <p:nvPr/>
        </p:nvCxnSpPr>
        <p:spPr>
          <a:xfrm>
            <a:off x="9509049" y="11401425"/>
            <a:ext cx="66662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1C64D9C-E951-4217-BB9F-48591F426D8C}"/>
              </a:ext>
            </a:extLst>
          </p:cNvPr>
          <p:cNvSpPr txBox="1"/>
          <p:nvPr/>
        </p:nvSpPr>
        <p:spPr>
          <a:xfrm>
            <a:off x="9509049" y="11474246"/>
            <a:ext cx="6400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/>
              <a:t>Давалт, тасралт:</a:t>
            </a:r>
          </a:p>
          <a:p>
            <a:pPr algn="ctr"/>
            <a:r>
              <a:rPr lang="mn-MN" sz="6600" b="1" dirty="0">
                <a:solidFill>
                  <a:schemeClr val="accent1"/>
                </a:solidFill>
              </a:rPr>
              <a:t>-</a:t>
            </a:r>
            <a:r>
              <a:rPr lang="en-US" sz="6600" b="1" dirty="0">
                <a:solidFill>
                  <a:schemeClr val="accent1"/>
                </a:solidFill>
              </a:rPr>
              <a:t>802,276.56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ADFFE44-B377-47DE-9E97-ECDF90F19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908987"/>
              </p:ext>
            </p:extLst>
          </p:nvPr>
        </p:nvGraphicFramePr>
        <p:xfrm>
          <a:off x="15611329" y="4041058"/>
          <a:ext cx="9200627" cy="684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BCB4E07-0521-4840-885E-A927FC50775B}"/>
              </a:ext>
            </a:extLst>
          </p:cNvPr>
          <p:cNvSpPr txBox="1"/>
          <p:nvPr/>
        </p:nvSpPr>
        <p:spPr>
          <a:xfrm>
            <a:off x="18915232" y="7157551"/>
            <a:ext cx="2997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106.9%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A6344B-7022-4073-B296-9A41115EA215}"/>
              </a:ext>
            </a:extLst>
          </p:cNvPr>
          <p:cNvCxnSpPr/>
          <p:nvPr/>
        </p:nvCxnSpPr>
        <p:spPr>
          <a:xfrm>
            <a:off x="16909187" y="11401425"/>
            <a:ext cx="66662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C483ACF-0809-46F5-B0A3-20B9111DEB6F}"/>
              </a:ext>
            </a:extLst>
          </p:cNvPr>
          <p:cNvSpPr txBox="1"/>
          <p:nvPr/>
        </p:nvSpPr>
        <p:spPr>
          <a:xfrm>
            <a:off x="16909187" y="11474246"/>
            <a:ext cx="6400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/>
              <a:t>Давалт, тасралт:</a:t>
            </a:r>
          </a:p>
          <a:p>
            <a:pPr algn="ctr"/>
            <a:r>
              <a:rPr lang="mn-MN" sz="6600" b="1" dirty="0">
                <a:solidFill>
                  <a:schemeClr val="accent1"/>
                </a:solidFill>
              </a:rPr>
              <a:t>+</a:t>
            </a:r>
            <a:r>
              <a:rPr lang="en-US" sz="6600" b="1" dirty="0">
                <a:solidFill>
                  <a:schemeClr val="accent1"/>
                </a:solidFill>
              </a:rPr>
              <a:t>158,209.66</a:t>
            </a:r>
          </a:p>
        </p:txBody>
      </p:sp>
    </p:spTree>
    <p:extLst>
      <p:ext uri="{BB962C8B-B14F-4D97-AF65-F5344CB8AC3E}">
        <p14:creationId xmlns:p14="http://schemas.microsoft.com/office/powerpoint/2010/main" val="31301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1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1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Graphic spid="15" grpId="0">
        <p:bldSub>
          <a:bldChart bld="seriesEl"/>
        </p:bldSub>
      </p:bldGraphic>
      <p:bldP spid="16" grpId="0"/>
      <p:bldP spid="9" grpId="0"/>
      <p:bldGraphic spid="11" grpId="0">
        <p:bldSub>
          <a:bldChart bld="seriesEl"/>
        </p:bldSub>
      </p:bldGraphic>
      <p:bldP spid="12" grpId="0"/>
      <p:bldP spid="14" grpId="0"/>
      <p:bldGraphic spid="17" grpId="0">
        <p:bldSub>
          <a:bldChart bld="seriesEl"/>
        </p:bldSub>
      </p:bldGraphic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ОРЛОГЫН ТӨЛӨВЛӨГӨӨНИЙ БИЕЛЭЛТ</a:t>
            </a:r>
            <a:endParaRPr lang="en-US" sz="7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6D0472-5034-467C-AB35-22DC3C964FD8}"/>
              </a:ext>
            </a:extLst>
          </p:cNvPr>
          <p:cNvSpPr/>
          <p:nvPr/>
        </p:nvSpPr>
        <p:spPr>
          <a:xfrm>
            <a:off x="1" y="2314575"/>
            <a:ext cx="24377650" cy="148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6000" b="1" dirty="0"/>
              <a:t>	1. Орон нутгийн төсөв </a:t>
            </a:r>
            <a:r>
              <a:rPr lang="mn-MN" sz="4400" dirty="0"/>
              <a:t>/мян.төг-өөр/</a:t>
            </a:r>
            <a:endParaRPr lang="en-US" sz="6000" b="1" dirty="0"/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91D414FB-6481-4CE1-BD9D-CB42B197332D}"/>
              </a:ext>
            </a:extLst>
          </p:cNvPr>
          <p:cNvSpPr txBox="1"/>
          <p:nvPr/>
        </p:nvSpPr>
        <p:spPr>
          <a:xfrm>
            <a:off x="2973309" y="4374456"/>
            <a:ext cx="19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chemeClr val="accent1"/>
                </a:solidFill>
              </a:rPr>
              <a:t>122,799.59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E8CDA8FF-A21D-49A0-A7E2-6DD8436F21E9}"/>
              </a:ext>
            </a:extLst>
          </p:cNvPr>
          <p:cNvSpPr txBox="1"/>
          <p:nvPr/>
        </p:nvSpPr>
        <p:spPr>
          <a:xfrm>
            <a:off x="816443" y="4306442"/>
            <a:ext cx="2336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3200" b="1" dirty="0">
                <a:solidFill>
                  <a:schemeClr val="accent1"/>
                </a:solidFill>
              </a:rPr>
              <a:t>ДАВАЛТ / </a:t>
            </a:r>
            <a:r>
              <a:rPr lang="mn-MN" sz="3200" b="1" dirty="0">
                <a:solidFill>
                  <a:schemeClr val="accent2"/>
                </a:solidFill>
              </a:rPr>
              <a:t>ТАСРАЛТ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0E1233B-8751-43F0-9765-53CEFC8D5A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310195"/>
              </p:ext>
            </p:extLst>
          </p:nvPr>
        </p:nvGraphicFramePr>
        <p:xfrm>
          <a:off x="816442" y="5486400"/>
          <a:ext cx="23072258" cy="809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29">
            <a:extLst>
              <a:ext uri="{FF2B5EF4-FFF2-40B4-BE49-F238E27FC236}">
                <a16:creationId xmlns:a16="http://schemas.microsoft.com/office/drawing/2014/main" id="{D2F8E987-31AB-4779-99AD-0A4319EEA53A}"/>
              </a:ext>
            </a:extLst>
          </p:cNvPr>
          <p:cNvSpPr txBox="1"/>
          <p:nvPr/>
        </p:nvSpPr>
        <p:spPr>
          <a:xfrm>
            <a:off x="4991226" y="4374456"/>
            <a:ext cx="19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chemeClr val="accent1"/>
                </a:solidFill>
              </a:rPr>
              <a:t>43,937.64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7" name="TextBox 29">
            <a:extLst>
              <a:ext uri="{FF2B5EF4-FFF2-40B4-BE49-F238E27FC236}">
                <a16:creationId xmlns:a16="http://schemas.microsoft.com/office/drawing/2014/main" id="{6E5AC677-2EEC-41B9-AC78-17BAC3355BD5}"/>
              </a:ext>
            </a:extLst>
          </p:cNvPr>
          <p:cNvSpPr txBox="1"/>
          <p:nvPr/>
        </p:nvSpPr>
        <p:spPr>
          <a:xfrm>
            <a:off x="6430256" y="4847318"/>
            <a:ext cx="19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chemeClr val="accent2"/>
                </a:solidFill>
              </a:rPr>
              <a:t>-16,796.03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5B34AFD0-5996-46F1-B3FA-CEF74BB81F6C}"/>
              </a:ext>
            </a:extLst>
          </p:cNvPr>
          <p:cNvSpPr txBox="1"/>
          <p:nvPr/>
        </p:nvSpPr>
        <p:spPr>
          <a:xfrm>
            <a:off x="8333747" y="4847318"/>
            <a:ext cx="19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chemeClr val="accent2"/>
                </a:solidFill>
              </a:rPr>
              <a:t>-49,306.49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112D9E63-CBFD-46F9-9B1D-C34A9E006F8F}"/>
              </a:ext>
            </a:extLst>
          </p:cNvPr>
          <p:cNvSpPr txBox="1"/>
          <p:nvPr/>
        </p:nvSpPr>
        <p:spPr>
          <a:xfrm>
            <a:off x="10057144" y="4847318"/>
            <a:ext cx="19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chemeClr val="accent2"/>
                </a:solidFill>
              </a:rPr>
              <a:t>-1,835.00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8ABF04-BDA9-48C0-BF77-2F5F9FFE8B1C}"/>
              </a:ext>
            </a:extLst>
          </p:cNvPr>
          <p:cNvSpPr txBox="1"/>
          <p:nvPr/>
        </p:nvSpPr>
        <p:spPr>
          <a:xfrm>
            <a:off x="11960635" y="4374456"/>
            <a:ext cx="19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chemeClr val="accent1"/>
                </a:solidFill>
              </a:rPr>
              <a:t>14,919.72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08E17C-30CA-4324-8D76-5C12E0424D87}"/>
              </a:ext>
            </a:extLst>
          </p:cNvPr>
          <p:cNvSpPr txBox="1"/>
          <p:nvPr/>
        </p:nvSpPr>
        <p:spPr>
          <a:xfrm>
            <a:off x="13503685" y="4847318"/>
            <a:ext cx="19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chemeClr val="accent2"/>
                </a:solidFill>
              </a:rPr>
              <a:t>-20,487.45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EAFD74-0759-4660-8B7F-5F4910AF91B8}"/>
              </a:ext>
            </a:extLst>
          </p:cNvPr>
          <p:cNvSpPr txBox="1"/>
          <p:nvPr/>
        </p:nvSpPr>
        <p:spPr>
          <a:xfrm>
            <a:off x="15587523" y="4374456"/>
            <a:ext cx="19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chemeClr val="accent1"/>
                </a:solidFill>
              </a:rPr>
              <a:t>28,013.56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7B7ED4-82D1-4C81-9AAA-FE4B14FEA076}"/>
              </a:ext>
            </a:extLst>
          </p:cNvPr>
          <p:cNvSpPr txBox="1"/>
          <p:nvPr/>
        </p:nvSpPr>
        <p:spPr>
          <a:xfrm>
            <a:off x="17188897" y="4847318"/>
            <a:ext cx="19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chemeClr val="accent2"/>
                </a:solidFill>
              </a:rPr>
              <a:t>-70,261.97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545627-CEF6-42E7-A070-679476CA42B1}"/>
              </a:ext>
            </a:extLst>
          </p:cNvPr>
          <p:cNvSpPr txBox="1"/>
          <p:nvPr/>
        </p:nvSpPr>
        <p:spPr>
          <a:xfrm>
            <a:off x="19214411" y="4374456"/>
            <a:ext cx="19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chemeClr val="accent1"/>
                </a:solidFill>
              </a:rPr>
              <a:t>22,403.53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D3CB5D-DDF1-4558-9FC8-23E5A867E0CC}"/>
              </a:ext>
            </a:extLst>
          </p:cNvPr>
          <p:cNvSpPr txBox="1"/>
          <p:nvPr/>
        </p:nvSpPr>
        <p:spPr>
          <a:xfrm>
            <a:off x="21110305" y="4374456"/>
            <a:ext cx="190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2400" b="1" dirty="0">
                <a:solidFill>
                  <a:schemeClr val="accent1"/>
                </a:solidFill>
              </a:rPr>
              <a:t>131,550.03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/>
      <p:bldP spid="27" grpId="0"/>
      <p:bldP spid="16" grpId="0"/>
      <p:bldP spid="1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ОРЛОГЫН ТӨЛӨВЛӨГӨӨНИЙ БИЕЛЭЛТ</a:t>
            </a:r>
            <a:endParaRPr lang="en-US" sz="7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6D0472-5034-467C-AB35-22DC3C964FD8}"/>
              </a:ext>
            </a:extLst>
          </p:cNvPr>
          <p:cNvSpPr/>
          <p:nvPr/>
        </p:nvSpPr>
        <p:spPr>
          <a:xfrm>
            <a:off x="1" y="2314575"/>
            <a:ext cx="24377650" cy="148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6000" b="1" dirty="0"/>
              <a:t>	2. Улсын төсөв </a:t>
            </a:r>
            <a:r>
              <a:rPr lang="mn-MN" sz="4400" dirty="0"/>
              <a:t>/мян.төг-өөр/</a:t>
            </a:r>
            <a:endParaRPr lang="en-US" sz="6000" b="1" dirty="0"/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91D414FB-6481-4CE1-BD9D-CB42B197332D}"/>
              </a:ext>
            </a:extLst>
          </p:cNvPr>
          <p:cNvSpPr txBox="1"/>
          <p:nvPr/>
        </p:nvSpPr>
        <p:spPr>
          <a:xfrm>
            <a:off x="3807066" y="4671323"/>
            <a:ext cx="363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2"/>
                </a:solidFill>
              </a:rPr>
              <a:t>-228</a:t>
            </a:r>
            <a:r>
              <a:rPr lang="mn-MN" sz="4000" b="1" dirty="0">
                <a:solidFill>
                  <a:schemeClr val="accent2"/>
                </a:solidFill>
              </a:rPr>
              <a:t>,364.5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AF5E1563-E218-4E8E-97DC-46576D8305D2}"/>
              </a:ext>
            </a:extLst>
          </p:cNvPr>
          <p:cNvSpPr txBox="1"/>
          <p:nvPr/>
        </p:nvSpPr>
        <p:spPr>
          <a:xfrm>
            <a:off x="7248883" y="4190213"/>
            <a:ext cx="363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sz="4000" b="1" dirty="0">
                <a:solidFill>
                  <a:schemeClr val="accent1"/>
                </a:solidFill>
              </a:rPr>
              <a:t>403,014.85</a:t>
            </a: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9201E50D-16F2-4A04-9C0D-57218DFCF0ED}"/>
              </a:ext>
            </a:extLst>
          </p:cNvPr>
          <p:cNvSpPr txBox="1"/>
          <p:nvPr/>
        </p:nvSpPr>
        <p:spPr>
          <a:xfrm>
            <a:off x="11144587" y="4671323"/>
            <a:ext cx="27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4000" b="1" dirty="0">
                <a:solidFill>
                  <a:schemeClr val="accent2"/>
                </a:solidFill>
              </a:rPr>
              <a:t>-8,157.08</a:t>
            </a: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D5195B6F-38E7-4D8B-9879-1B9EC33817FC}"/>
              </a:ext>
            </a:extLst>
          </p:cNvPr>
          <p:cNvSpPr txBox="1"/>
          <p:nvPr/>
        </p:nvSpPr>
        <p:spPr>
          <a:xfrm>
            <a:off x="15305358" y="4190213"/>
            <a:ext cx="27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4000" b="1" dirty="0">
                <a:solidFill>
                  <a:schemeClr val="accent1"/>
                </a:solidFill>
              </a:rPr>
              <a:t>435.54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5F2AF680-3819-490A-AF1D-0CC7E358B273}"/>
              </a:ext>
            </a:extLst>
          </p:cNvPr>
          <p:cNvSpPr txBox="1"/>
          <p:nvPr/>
        </p:nvSpPr>
        <p:spPr>
          <a:xfrm>
            <a:off x="1424082" y="4194799"/>
            <a:ext cx="2336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3200" b="1" dirty="0">
                <a:solidFill>
                  <a:schemeClr val="accent1"/>
                </a:solidFill>
              </a:rPr>
              <a:t>ДАВАЛТ / </a:t>
            </a:r>
            <a:r>
              <a:rPr lang="mn-MN" sz="3200" b="1" dirty="0">
                <a:solidFill>
                  <a:schemeClr val="accent2"/>
                </a:solidFill>
              </a:rPr>
              <a:t>ТАСРАЛТ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A77B4B6-906A-4CD0-AF8F-AC681AA48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646780"/>
              </p:ext>
            </p:extLst>
          </p:nvPr>
        </p:nvGraphicFramePr>
        <p:xfrm>
          <a:off x="1030020" y="5486400"/>
          <a:ext cx="22037797" cy="755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29">
            <a:extLst>
              <a:ext uri="{FF2B5EF4-FFF2-40B4-BE49-F238E27FC236}">
                <a16:creationId xmlns:a16="http://schemas.microsoft.com/office/drawing/2014/main" id="{65409AA4-21D2-4281-9A4F-AE722BFFB3C3}"/>
              </a:ext>
            </a:extLst>
          </p:cNvPr>
          <p:cNvSpPr txBox="1"/>
          <p:nvPr/>
        </p:nvSpPr>
        <p:spPr>
          <a:xfrm>
            <a:off x="18554249" y="4671323"/>
            <a:ext cx="27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4000" b="1" dirty="0">
                <a:solidFill>
                  <a:schemeClr val="accent2"/>
                </a:solidFill>
              </a:rPr>
              <a:t>-8,719.15</a:t>
            </a:r>
          </a:p>
        </p:txBody>
      </p:sp>
    </p:spTree>
    <p:extLst>
      <p:ext uri="{BB962C8B-B14F-4D97-AF65-F5344CB8AC3E}">
        <p14:creationId xmlns:p14="http://schemas.microsoft.com/office/powerpoint/2010/main" val="9799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/>
      <p:bldP spid="9" grpId="0"/>
      <p:bldP spid="10" grpId="0"/>
      <p:bldP spid="11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ОРЛОГЫН ТӨЛӨВЛӨГӨӨНИЙ БИЕЛЭЛТ</a:t>
            </a:r>
            <a:endParaRPr lang="en-US" sz="7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6D0472-5034-467C-AB35-22DC3C964FD8}"/>
              </a:ext>
            </a:extLst>
          </p:cNvPr>
          <p:cNvSpPr/>
          <p:nvPr/>
        </p:nvSpPr>
        <p:spPr>
          <a:xfrm>
            <a:off x="1" y="2314575"/>
            <a:ext cx="24377650" cy="148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6000" b="1" dirty="0"/>
              <a:t>	3. Нийслэлийн төсөв </a:t>
            </a:r>
            <a:r>
              <a:rPr lang="mn-MN" sz="4400" dirty="0"/>
              <a:t>/мян.төг-өөр/</a:t>
            </a:r>
            <a:endParaRPr lang="en-US" sz="6000" b="1" dirty="0"/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91D414FB-6481-4CE1-BD9D-CB42B197332D}"/>
              </a:ext>
            </a:extLst>
          </p:cNvPr>
          <p:cNvSpPr txBox="1"/>
          <p:nvPr/>
        </p:nvSpPr>
        <p:spPr>
          <a:xfrm>
            <a:off x="3624484" y="4464491"/>
            <a:ext cx="338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3200" b="1" dirty="0">
                <a:solidFill>
                  <a:schemeClr val="accent1"/>
                </a:solidFill>
              </a:rPr>
              <a:t>345,410.31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AF5E1563-E218-4E8E-97DC-46576D8305D2}"/>
              </a:ext>
            </a:extLst>
          </p:cNvPr>
          <p:cNvSpPr txBox="1"/>
          <p:nvPr/>
        </p:nvSpPr>
        <p:spPr>
          <a:xfrm>
            <a:off x="6335516" y="5082642"/>
            <a:ext cx="338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3200" b="1" dirty="0">
                <a:solidFill>
                  <a:schemeClr val="accent2"/>
                </a:solidFill>
              </a:rPr>
              <a:t>-134,440.19</a:t>
            </a: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9201E50D-16F2-4A04-9C0D-57218DFCF0ED}"/>
              </a:ext>
            </a:extLst>
          </p:cNvPr>
          <p:cNvSpPr txBox="1"/>
          <p:nvPr/>
        </p:nvSpPr>
        <p:spPr>
          <a:xfrm>
            <a:off x="9157700" y="5082642"/>
            <a:ext cx="283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3200" b="1" dirty="0">
                <a:solidFill>
                  <a:schemeClr val="accent2"/>
                </a:solidFill>
              </a:rPr>
              <a:t>-77,050.50</a:t>
            </a: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D5195B6F-38E7-4D8B-9879-1B9EC33817FC}"/>
              </a:ext>
            </a:extLst>
          </p:cNvPr>
          <p:cNvSpPr txBox="1"/>
          <p:nvPr/>
        </p:nvSpPr>
        <p:spPr>
          <a:xfrm>
            <a:off x="11556583" y="4464491"/>
            <a:ext cx="271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3200" b="1" dirty="0">
                <a:solidFill>
                  <a:schemeClr val="accent1"/>
                </a:solidFill>
              </a:rPr>
              <a:t>931.33</a:t>
            </a: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8B415C3E-8E40-4E85-BD76-2C57138AF9FC}"/>
              </a:ext>
            </a:extLst>
          </p:cNvPr>
          <p:cNvSpPr txBox="1"/>
          <p:nvPr/>
        </p:nvSpPr>
        <p:spPr>
          <a:xfrm>
            <a:off x="14322558" y="4464491"/>
            <a:ext cx="3246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3200" b="1" dirty="0">
                <a:solidFill>
                  <a:schemeClr val="accent1"/>
                </a:solidFill>
              </a:rPr>
              <a:t>273,995.39</a:t>
            </a: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586F76C3-00AD-40EC-B14F-DBFB865A029D}"/>
              </a:ext>
            </a:extLst>
          </p:cNvPr>
          <p:cNvSpPr txBox="1"/>
          <p:nvPr/>
        </p:nvSpPr>
        <p:spPr>
          <a:xfrm>
            <a:off x="16737562" y="5082642"/>
            <a:ext cx="3246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3200" b="1" dirty="0">
                <a:solidFill>
                  <a:schemeClr val="accent2"/>
                </a:solidFill>
              </a:rPr>
              <a:t>-1,211,122.9</a:t>
            </a:r>
          </a:p>
        </p:txBody>
      </p:sp>
      <p:sp>
        <p:nvSpPr>
          <p:cNvPr id="17" name="TextBox 29">
            <a:extLst>
              <a:ext uri="{FF2B5EF4-FFF2-40B4-BE49-F238E27FC236}">
                <a16:creationId xmlns:a16="http://schemas.microsoft.com/office/drawing/2014/main" id="{BBF289A1-CBD9-436C-A28E-FA59DB3F0035}"/>
              </a:ext>
            </a:extLst>
          </p:cNvPr>
          <p:cNvSpPr txBox="1"/>
          <p:nvPr/>
        </p:nvSpPr>
        <p:spPr>
          <a:xfrm>
            <a:off x="1287524" y="4449102"/>
            <a:ext cx="2336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mn-MN" sz="3200" b="1" dirty="0">
                <a:solidFill>
                  <a:schemeClr val="accent1"/>
                </a:solidFill>
              </a:rPr>
              <a:t>ДАВАЛТ / </a:t>
            </a:r>
            <a:r>
              <a:rPr lang="mn-MN" sz="3200" b="1" dirty="0">
                <a:solidFill>
                  <a:schemeClr val="accent2"/>
                </a:solidFill>
              </a:rPr>
              <a:t>ТАСРАЛТ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040C5C9-C8C7-4C97-8C5B-02C40C301C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923622"/>
              </p:ext>
            </p:extLst>
          </p:nvPr>
        </p:nvGraphicFramePr>
        <p:xfrm>
          <a:off x="592569" y="5880262"/>
          <a:ext cx="23327303" cy="715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3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/>
      <p:bldP spid="9" grpId="0"/>
      <p:bldP spid="10" grpId="0"/>
      <p:bldP spid="11" grpId="0"/>
      <p:bldP spid="13" grpId="0"/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ОРЛОГЫН ТӨЛӨВЛӨГӨӨНИЙ БИЕЛЭЛТ</a:t>
            </a:r>
            <a:endParaRPr lang="en-US" sz="7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6D0472-5034-467C-AB35-22DC3C964FD8}"/>
              </a:ext>
            </a:extLst>
          </p:cNvPr>
          <p:cNvSpPr/>
          <p:nvPr/>
        </p:nvSpPr>
        <p:spPr>
          <a:xfrm>
            <a:off x="1" y="2314575"/>
            <a:ext cx="24377650" cy="806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6000" b="1" dirty="0"/>
              <a:t>БИЕЛЭЛТ /Сараар/</a:t>
            </a:r>
            <a:endParaRPr lang="en-US" sz="6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D4756F-8429-452F-9EE6-908BB2C8E8A5}"/>
              </a:ext>
            </a:extLst>
          </p:cNvPr>
          <p:cNvSpPr/>
          <p:nvPr/>
        </p:nvSpPr>
        <p:spPr>
          <a:xfrm>
            <a:off x="1030021" y="3670846"/>
            <a:ext cx="22317081" cy="16135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 </a:t>
            </a:r>
            <a:r>
              <a:rPr lang="mn-MN" sz="4800" dirty="0"/>
              <a:t>2020 оны байдлаар Орон нутгийн төлөвлөгөө 1 сар, Улсын төсвийн төлөвлөгөө 5 сар, Нийслэлийн төлөвлөгөө 1 сар тус тус биелэсэн байна.</a:t>
            </a:r>
            <a:endParaRPr lang="en-US" sz="4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C9D285-E54B-48F1-9BE4-2585A6179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97896"/>
              </p:ext>
            </p:extLst>
          </p:nvPr>
        </p:nvGraphicFramePr>
        <p:xfrm>
          <a:off x="1030284" y="5438427"/>
          <a:ext cx="22317080" cy="7963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1708">
                  <a:extLst>
                    <a:ext uri="{9D8B030D-6E8A-4147-A177-3AD203B41FA5}">
                      <a16:colId xmlns:a16="http://schemas.microsoft.com/office/drawing/2014/main" val="341405330"/>
                    </a:ext>
                  </a:extLst>
                </a:gridCol>
                <a:gridCol w="2231708">
                  <a:extLst>
                    <a:ext uri="{9D8B030D-6E8A-4147-A177-3AD203B41FA5}">
                      <a16:colId xmlns:a16="http://schemas.microsoft.com/office/drawing/2014/main" val="1035692833"/>
                    </a:ext>
                  </a:extLst>
                </a:gridCol>
                <a:gridCol w="2231708">
                  <a:extLst>
                    <a:ext uri="{9D8B030D-6E8A-4147-A177-3AD203B41FA5}">
                      <a16:colId xmlns:a16="http://schemas.microsoft.com/office/drawing/2014/main" val="2740462743"/>
                    </a:ext>
                  </a:extLst>
                </a:gridCol>
                <a:gridCol w="2231708">
                  <a:extLst>
                    <a:ext uri="{9D8B030D-6E8A-4147-A177-3AD203B41FA5}">
                      <a16:colId xmlns:a16="http://schemas.microsoft.com/office/drawing/2014/main" val="89793560"/>
                    </a:ext>
                  </a:extLst>
                </a:gridCol>
                <a:gridCol w="2231708">
                  <a:extLst>
                    <a:ext uri="{9D8B030D-6E8A-4147-A177-3AD203B41FA5}">
                      <a16:colId xmlns:a16="http://schemas.microsoft.com/office/drawing/2014/main" val="1639213338"/>
                    </a:ext>
                  </a:extLst>
                </a:gridCol>
                <a:gridCol w="2231708">
                  <a:extLst>
                    <a:ext uri="{9D8B030D-6E8A-4147-A177-3AD203B41FA5}">
                      <a16:colId xmlns:a16="http://schemas.microsoft.com/office/drawing/2014/main" val="2602673771"/>
                    </a:ext>
                  </a:extLst>
                </a:gridCol>
                <a:gridCol w="2231708">
                  <a:extLst>
                    <a:ext uri="{9D8B030D-6E8A-4147-A177-3AD203B41FA5}">
                      <a16:colId xmlns:a16="http://schemas.microsoft.com/office/drawing/2014/main" val="2063190085"/>
                    </a:ext>
                  </a:extLst>
                </a:gridCol>
                <a:gridCol w="2231708">
                  <a:extLst>
                    <a:ext uri="{9D8B030D-6E8A-4147-A177-3AD203B41FA5}">
                      <a16:colId xmlns:a16="http://schemas.microsoft.com/office/drawing/2014/main" val="3654136666"/>
                    </a:ext>
                  </a:extLst>
                </a:gridCol>
                <a:gridCol w="2231708">
                  <a:extLst>
                    <a:ext uri="{9D8B030D-6E8A-4147-A177-3AD203B41FA5}">
                      <a16:colId xmlns:a16="http://schemas.microsoft.com/office/drawing/2014/main" val="3840820867"/>
                    </a:ext>
                  </a:extLst>
                </a:gridCol>
                <a:gridCol w="2231708">
                  <a:extLst>
                    <a:ext uri="{9D8B030D-6E8A-4147-A177-3AD203B41FA5}">
                      <a16:colId xmlns:a16="http://schemas.microsoft.com/office/drawing/2014/main" val="394408059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Орон нутаг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Улсын төсөв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Нийслэл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733234"/>
                  </a:ext>
                </a:extLst>
              </a:tr>
              <a:tr h="111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 төлөвлөгөө 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 гүйцэтгэл 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 dirty="0">
                          <a:effectLst/>
                        </a:rPr>
                        <a:t>хувь</a:t>
                      </a:r>
                      <a:endParaRPr lang="en-US" sz="3200" b="0" dirty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 төлөвлөгөө 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 гүйцэтгэл 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хувь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 төлөвлөгөө 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 гүйцэтгэл 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хувь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3290345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1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237,600.00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200,888.60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84.5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81,120.00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184,257.33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227.1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300,072.23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218,168.67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72.7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741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2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197,600.00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150,064.17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75.9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186,200.00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123,511.36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66.3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377,313.60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325,486.27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86.3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237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3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197,700.00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164,791.86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83.4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121,800.00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158,322.84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130.0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692,421.50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454,577.21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65.7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4726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4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350,900.00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179,587.63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51.2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252,450.00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102,593.14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40.6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655,577.30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420,123.40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64.1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7071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5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270,900.00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172,023.84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63.5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201,350.00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126,660.45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62.9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646,341.00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392,226.27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60.7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9909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6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270,800.00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242,584.10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89.6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187,550.00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210,327.30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112.1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732,189.80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462,230.14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63.1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3973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7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336,300.00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180,732.25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53.7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192,250.00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189,080.05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98.4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520,078.40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327,628.34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63.0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2663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8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336,300.00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213,066.22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63.4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182,380.00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183,420.94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100.6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595,709.70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302,274.18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50.7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7727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9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336,300.00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202,022.32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60.1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176,650.00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232,434.77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131.6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617,740.00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440,883.89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71.4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5386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10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338,200.00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276,447.29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81.7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205,800.00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460,162.36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223.6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621,803.80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615,229.38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98.9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6612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11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338,200.00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178,414.25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52.8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193,300.00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141,766.91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73.3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575,868.40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298,807.03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51.9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5749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0">
                          <a:effectLst/>
                        </a:rPr>
                        <a:t>12 Сар</a:t>
                      </a:r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>
                          <a:effectLst/>
                        </a:rPr>
                        <a:t>191,100.00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u="none" strike="noStrike">
                          <a:effectLst/>
                        </a:rPr>
                        <a:t>629,844.97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329.6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390,300.00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335,957.29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86.1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652,532.60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u="none" strike="noStrike">
                          <a:effectLst/>
                        </a:rPr>
                        <a:t>903,879.29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1" u="none" strike="noStrike" dirty="0">
                          <a:effectLst/>
                        </a:rPr>
                        <a:t>138.5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5647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endParaRPr lang="en-US" sz="3200" b="0">
                        <a:solidFill>
                          <a:srgbClr val="2F5496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1" dirty="0">
                          <a:solidFill>
                            <a:schemeClr val="accent2"/>
                          </a:solidFill>
                          <a:effectLst/>
                        </a:rPr>
                        <a:t>  1.0</a:t>
                      </a:r>
                      <a:endParaRPr lang="en-US" sz="32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1" dirty="0">
                          <a:solidFill>
                            <a:schemeClr val="accent2"/>
                          </a:solidFill>
                          <a:effectLst/>
                        </a:rPr>
                        <a:t>5.0 </a:t>
                      </a:r>
                      <a:endParaRPr lang="en-US" sz="32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accent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200" b="1" dirty="0">
                          <a:solidFill>
                            <a:schemeClr val="accent2"/>
                          </a:solidFill>
                          <a:effectLst/>
                        </a:rPr>
                        <a:t>1.0 </a:t>
                      </a:r>
                      <a:endParaRPr lang="en-US" sz="32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663410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2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0" y="675772"/>
            <a:ext cx="22891863" cy="1089529"/>
          </a:xfrm>
        </p:spPr>
        <p:txBody>
          <a:bodyPr/>
          <a:lstStyle/>
          <a:p>
            <a:r>
              <a:rPr lang="mn-MN" sz="7200" dirty="0"/>
              <a:t>ӨР БАРАГДУУЛАЛТЫН АЖЛЫН ТАЛААР</a:t>
            </a:r>
            <a:endParaRPr lang="en-US" sz="7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6D0472-5034-467C-AB35-22DC3C964FD8}"/>
              </a:ext>
            </a:extLst>
          </p:cNvPr>
          <p:cNvSpPr/>
          <p:nvPr/>
        </p:nvSpPr>
        <p:spPr>
          <a:xfrm>
            <a:off x="1030287" y="2398238"/>
            <a:ext cx="22317075" cy="27348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/>
              <a:t>            </a:t>
            </a:r>
            <a:r>
              <a:rPr lang="mn-MN" sz="3600" dirty="0"/>
              <a:t>Татварын тайлангаархи урьд оны өр  4,688,724.3  мянган төгрөгнөөс 2,726,217.8  мянган төгрөгийг барагдуулж 58.1 хувийг  төсөвт төвлөрүүлсэн.</a:t>
            </a:r>
            <a:r>
              <a:rPr lang="en-US" sz="3600" dirty="0"/>
              <a:t> </a:t>
            </a:r>
            <a:r>
              <a:rPr lang="mn-MN" sz="3600" dirty="0"/>
              <a:t>Урьд оны хяналт шалгалтын 375,693.9 мянган төгрөгний өрнөөс 117,540.7 мянган төгрөг буюу  31.3 хувийг хураан төсөвт төвлөрүүлсэн. </a:t>
            </a:r>
            <a:r>
              <a:rPr lang="en-US" sz="3600" dirty="0"/>
              <a:t> </a:t>
            </a:r>
            <a:r>
              <a:rPr lang="mn-MN" sz="3600" dirty="0"/>
              <a:t>Тайлант хугацаанд тайлангаар ногдуулсан 8,651,888.9 мянган төгрөгнөөс 5,746,360.0  мянган төгрөг буюу  66.4 хувийг хураан барагдуулсан. </a:t>
            </a:r>
            <a:endParaRPr lang="en-US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2FF13F-66DB-4567-9EF2-A2F937444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27766"/>
              </p:ext>
            </p:extLst>
          </p:nvPr>
        </p:nvGraphicFramePr>
        <p:xfrm>
          <a:off x="760124" y="5580394"/>
          <a:ext cx="22317074" cy="7244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398">
                  <a:extLst>
                    <a:ext uri="{9D8B030D-6E8A-4147-A177-3AD203B41FA5}">
                      <a16:colId xmlns:a16="http://schemas.microsoft.com/office/drawing/2014/main" val="3362466085"/>
                    </a:ext>
                  </a:extLst>
                </a:gridCol>
                <a:gridCol w="5424055">
                  <a:extLst>
                    <a:ext uri="{9D8B030D-6E8A-4147-A177-3AD203B41FA5}">
                      <a16:colId xmlns:a16="http://schemas.microsoft.com/office/drawing/2014/main" val="3110075243"/>
                    </a:ext>
                  </a:extLst>
                </a:gridCol>
                <a:gridCol w="4405478">
                  <a:extLst>
                    <a:ext uri="{9D8B030D-6E8A-4147-A177-3AD203B41FA5}">
                      <a16:colId xmlns:a16="http://schemas.microsoft.com/office/drawing/2014/main" val="3458570368"/>
                    </a:ext>
                  </a:extLst>
                </a:gridCol>
                <a:gridCol w="4426794">
                  <a:extLst>
                    <a:ext uri="{9D8B030D-6E8A-4147-A177-3AD203B41FA5}">
                      <a16:colId xmlns:a16="http://schemas.microsoft.com/office/drawing/2014/main" val="4115861481"/>
                    </a:ext>
                  </a:extLst>
                </a:gridCol>
                <a:gridCol w="1796349">
                  <a:extLst>
                    <a:ext uri="{9D8B030D-6E8A-4147-A177-3AD203B41FA5}">
                      <a16:colId xmlns:a16="http://schemas.microsoft.com/office/drawing/2014/main" val="919561122"/>
                    </a:ext>
                  </a:extLst>
                </a:gridCol>
              </a:tblGrid>
              <a:tr h="869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800" u="none" strike="noStrike" dirty="0">
                          <a:effectLst/>
                        </a:rPr>
                        <a:t>Үзүүлэлтийн нэр</a:t>
                      </a:r>
                      <a:endParaRPr lang="mn-MN" sz="2800" b="1" i="0" u="none" strike="noStrike" dirty="0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800" u="none" strike="noStrike" dirty="0">
                          <a:effectLst/>
                        </a:rPr>
                        <a:t>Эхний їлдэгдэл</a:t>
                      </a:r>
                      <a:endParaRPr lang="mn-MN" sz="2800" b="1" i="0" u="none" strike="noStrike" dirty="0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800" u="none" strike="noStrike" dirty="0">
                          <a:effectLst/>
                        </a:rPr>
                        <a:t>Үүнээс барагдуулсан</a:t>
                      </a:r>
                      <a:endParaRPr lang="mn-MN" sz="2800" b="1" i="0" u="none" strike="noStrike" dirty="0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800" u="none" strike="noStrike" dirty="0">
                          <a:effectLst/>
                        </a:rPr>
                        <a:t>Тайлант хугацааны эцэст үлдсэн</a:t>
                      </a:r>
                      <a:endParaRPr lang="mn-MN" sz="2800" b="1" i="0" u="none" strike="noStrike" dirty="0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800" u="none" strike="noStrike" dirty="0">
                          <a:effectLst/>
                        </a:rPr>
                        <a:t>хувь</a:t>
                      </a:r>
                      <a:endParaRPr lang="mn-MN" sz="2800" b="1" i="0" u="none" strike="noStrike" dirty="0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525304"/>
                  </a:ext>
                </a:extLst>
              </a:tr>
              <a:tr h="57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u="none" strike="noStrike">
                          <a:effectLst/>
                        </a:rPr>
                        <a:t>1. Урьд оны өрийн дүн</a:t>
                      </a:r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</a:rPr>
                        <a:t>5,064,418.31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</a:rPr>
                        <a:t>2,843,758.61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</a:rPr>
                        <a:t>2,220,659.69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56.15 </a:t>
                      </a:r>
                      <a:endParaRPr lang="en-US" sz="2800" b="1" i="0" u="none" strike="noStrike" dirty="0">
                        <a:solidFill>
                          <a:schemeClr val="accent2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6365374"/>
                  </a:ext>
                </a:extLst>
              </a:tr>
              <a:tr h="11590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800" b="0" u="none" strike="noStrike">
                          <a:effectLst/>
                        </a:rPr>
                        <a:t>а/ Тайлангаар ногдуулсан өмнөх онуудын татварын өр</a:t>
                      </a:r>
                      <a:endParaRPr lang="mn-MN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</a:rPr>
                        <a:t>4,688,724.31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2,726,217.89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1,962,506.42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58.14 </a:t>
                      </a:r>
                      <a:endParaRPr lang="en-US" sz="2800" b="1" i="0" u="none" strike="noStrike" dirty="0">
                        <a:solidFill>
                          <a:schemeClr val="accent2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2996781"/>
                  </a:ext>
                </a:extLst>
              </a:tr>
              <a:tr h="144883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800" b="0" u="none" strike="noStrike" dirty="0">
                          <a:effectLst/>
                        </a:rPr>
                        <a:t>б/Хяналт шалгалтын актаар ногдуулсан өмнөх онуудын татварын өр</a:t>
                      </a:r>
                      <a:endParaRPr lang="mn-MN" sz="2800" b="0" i="0" u="none" strike="noStrike" dirty="0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</a:rPr>
                        <a:t>375,694.00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</a:rPr>
                        <a:t>117,540.73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258,153.27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31.29 </a:t>
                      </a:r>
                      <a:endParaRPr lang="en-US" sz="2800" b="1" i="0" u="none" strike="noStrike" dirty="0">
                        <a:solidFill>
                          <a:schemeClr val="accent2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6517509"/>
                  </a:ext>
                </a:extLst>
              </a:tr>
              <a:tr h="579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u="none" strike="noStrike">
                          <a:effectLst/>
                        </a:rPr>
                        <a:t>2. Тайлант оны өрийн дүн</a:t>
                      </a:r>
                      <a:endParaRPr lang="ru-RU" sz="2800" b="1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</a:rPr>
                        <a:t>8,864,490.63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</a:rPr>
                        <a:t>5,835,048.52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</a:rPr>
                        <a:t>3,029,442.10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65.82 </a:t>
                      </a:r>
                      <a:endParaRPr lang="en-US" sz="2800" b="1" i="0" u="none" strike="noStrike" dirty="0">
                        <a:solidFill>
                          <a:schemeClr val="accent2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052603"/>
                  </a:ext>
                </a:extLst>
              </a:tr>
              <a:tr h="11590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800" b="0" u="none" strike="noStrike">
                          <a:effectLst/>
                        </a:rPr>
                        <a:t>а/ Тайлант хугацаанд ногдуулсан татварын дүн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</a:rPr>
                        <a:t>8,651,888.88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5,746,360.03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2,905,528.85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66.42 </a:t>
                      </a:r>
                      <a:endParaRPr lang="en-US" sz="2800" b="1" i="0" u="none" strike="noStrike" dirty="0">
                        <a:solidFill>
                          <a:schemeClr val="accent2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6027342"/>
                  </a:ext>
                </a:extLst>
              </a:tr>
              <a:tr h="144883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800" b="0" u="none" strike="noStrike" dirty="0">
                          <a:effectLst/>
                        </a:rPr>
                        <a:t>б/ Хяналт шалгалтын актаар ногдуулсан нөхөн татвар, алданги, торгууль хүү</a:t>
                      </a:r>
                      <a:endParaRPr lang="mn-MN" sz="2800" b="0" i="0" u="none" strike="noStrike" dirty="0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</a:rPr>
                        <a:t>212,601.74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</a:rPr>
                        <a:t>88,688.49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123,913.25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41.72 </a:t>
                      </a:r>
                      <a:endParaRPr lang="en-US" sz="2800" b="1" i="0" u="none" strike="noStrike" dirty="0">
                        <a:solidFill>
                          <a:schemeClr val="accent2"/>
                        </a:solidFill>
                        <a:effectLst/>
                        <a:latin typeface="Mogul Futuri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9421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0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0" y="177174"/>
            <a:ext cx="22891863" cy="2086725"/>
          </a:xfrm>
        </p:spPr>
        <p:txBody>
          <a:bodyPr/>
          <a:lstStyle/>
          <a:p>
            <a:r>
              <a:rPr lang="mn-MN" sz="7200" dirty="0"/>
              <a:t>ТАТВАРЫН ӨРИЙН ҮЛЭГДЭЛД ПРОЦЕСС АЖИЛЛАГАА ХИЙСЭН БАЙДАЛ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847827-3075-4D66-B62D-0A47CF02D250}"/>
              </a:ext>
            </a:extLst>
          </p:cNvPr>
          <p:cNvSpPr/>
          <p:nvPr/>
        </p:nvSpPr>
        <p:spPr>
          <a:xfrm>
            <a:off x="1" y="2263899"/>
            <a:ext cx="24377649" cy="712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600" dirty="0"/>
              <a:t>/20</a:t>
            </a:r>
            <a:r>
              <a:rPr lang="en-US" sz="3600" dirty="0"/>
              <a:t>20.12</a:t>
            </a:r>
            <a:r>
              <a:rPr lang="mn-MN" sz="3600" dirty="0"/>
              <a:t>.</a:t>
            </a:r>
            <a:r>
              <a:rPr lang="en-US" sz="3600" dirty="0"/>
              <a:t>31</a:t>
            </a:r>
            <a:r>
              <a:rPr lang="mn-MN" sz="3600" dirty="0"/>
              <a:t>-ний байдлаар , мян.төг-өөр/</a:t>
            </a:r>
            <a:endParaRPr lang="en-US" sz="3600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9FEDBDF-5C2F-4A8E-A5F1-75B3BD2CB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822368"/>
              </p:ext>
            </p:extLst>
          </p:nvPr>
        </p:nvGraphicFramePr>
        <p:xfrm>
          <a:off x="654722" y="3165635"/>
          <a:ext cx="22911858" cy="988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643">
                  <a:extLst>
                    <a:ext uri="{9D8B030D-6E8A-4147-A177-3AD203B41FA5}">
                      <a16:colId xmlns:a16="http://schemas.microsoft.com/office/drawing/2014/main" val="1409633065"/>
                    </a:ext>
                  </a:extLst>
                </a:gridCol>
                <a:gridCol w="3818643">
                  <a:extLst>
                    <a:ext uri="{9D8B030D-6E8A-4147-A177-3AD203B41FA5}">
                      <a16:colId xmlns:a16="http://schemas.microsoft.com/office/drawing/2014/main" val="3765491269"/>
                    </a:ext>
                  </a:extLst>
                </a:gridCol>
                <a:gridCol w="3818643">
                  <a:extLst>
                    <a:ext uri="{9D8B030D-6E8A-4147-A177-3AD203B41FA5}">
                      <a16:colId xmlns:a16="http://schemas.microsoft.com/office/drawing/2014/main" val="2699923684"/>
                    </a:ext>
                  </a:extLst>
                </a:gridCol>
                <a:gridCol w="3818643">
                  <a:extLst>
                    <a:ext uri="{9D8B030D-6E8A-4147-A177-3AD203B41FA5}">
                      <a16:colId xmlns:a16="http://schemas.microsoft.com/office/drawing/2014/main" val="3205733473"/>
                    </a:ext>
                  </a:extLst>
                </a:gridCol>
                <a:gridCol w="3818643">
                  <a:extLst>
                    <a:ext uri="{9D8B030D-6E8A-4147-A177-3AD203B41FA5}">
                      <a16:colId xmlns:a16="http://schemas.microsoft.com/office/drawing/2014/main" val="1411168542"/>
                    </a:ext>
                  </a:extLst>
                </a:gridCol>
                <a:gridCol w="3818643">
                  <a:extLst>
                    <a:ext uri="{9D8B030D-6E8A-4147-A177-3AD203B41FA5}">
                      <a16:colId xmlns:a16="http://schemas.microsoft.com/office/drawing/2014/main" val="1447187281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mn-MN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Үзүүлэлт</a:t>
                      </a: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32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Урд оны татварын өр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Тайлант оны дутуу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586552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ТТТоо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Дүн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ТТТоо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Дүн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190591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Барагдуулвал зохих үлдэгдэл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Татварын тайлангийн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2,885,456.86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1,383,638.20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7472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Татварын хяналт шалгалтын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29,609.80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85,335.59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4558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Үүнээс:Барагдуулвал зохих өрнөөс барагдуулсан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207,871.58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2,377,440.08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6509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32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Хүндрэлтэй өр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90,984.19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372.61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592844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32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Үүнээс:Хүндрэлтэй өрнөөс барагдуулсан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15,696.91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372.61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677118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Процесс арга хэмжээ авсан байдал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ххх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ххх 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ххх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ххх 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5048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Нэхэмжлэх хүргүүлсэн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1,084,564.70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2,773,718.43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504920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Татвар төлөгчид хүргүүлсэн нэхэмжлэхийн  гүйцэтгэл /төсөвт орсон орлого/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22,865.38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381,451.55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863297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Татварын өрийн үл маргах журмаар гаргуулахаар нэхэмжлэх хүргүүлсэн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218,627.59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119,840.80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835416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Татварын өрийн үл маргах журмаар гаргуулснаас орсон орлого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48,406.20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119,840.80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689256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Бэлэн мөнгө хураасан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926.50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843263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mn-MN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Өртэй татвар төлөгчийн хөрөнгийн байдлыг тогтоосон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237,901.90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7795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9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177174"/>
            <a:ext cx="21777728" cy="2086725"/>
          </a:xfrm>
        </p:spPr>
        <p:txBody>
          <a:bodyPr/>
          <a:lstStyle/>
          <a:p>
            <a:r>
              <a:rPr lang="mn-MN" sz="7200" dirty="0"/>
              <a:t>ТАТВАР ТӨЛӨГЧИЙГ ТАТВАРТ ХАМРУУЛАЛТ</a:t>
            </a:r>
            <a:endParaRPr lang="en-US" sz="7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6D0472-5034-467C-AB35-22DC3C964FD8}"/>
              </a:ext>
            </a:extLst>
          </p:cNvPr>
          <p:cNvSpPr/>
          <p:nvPr/>
        </p:nvSpPr>
        <p:spPr>
          <a:xfrm>
            <a:off x="1" y="2526048"/>
            <a:ext cx="24377650" cy="15609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4400" dirty="0"/>
              <a:t>Татварт хамруулалтын судалгааг сар бүр гаргаж,  2020 онд огт татвар төлөөгүй ААН, иргэдийн жагсаалтыг гарган хариуцсан байцаагчдад өгч гүйцэтгэлд нь хяналт тавьж ажиллалаа.	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9B988F7-AA56-42A7-AE8A-B9F0134CA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85175"/>
              </p:ext>
            </p:extLst>
          </p:nvPr>
        </p:nvGraphicFramePr>
        <p:xfrm>
          <a:off x="613352" y="4571999"/>
          <a:ext cx="23150945" cy="85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37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397" y="997971"/>
            <a:ext cx="11207751" cy="1920526"/>
          </a:xfrm>
        </p:spPr>
        <p:txBody>
          <a:bodyPr/>
          <a:lstStyle/>
          <a:p>
            <a:r>
              <a:rPr lang="mn-MN" sz="6600" dirty="0">
                <a:solidFill>
                  <a:schemeClr val="accent1"/>
                </a:solidFill>
              </a:rPr>
              <a:t>НЭГ.</a:t>
            </a:r>
            <a:r>
              <a:rPr lang="mn-MN" sz="6600" dirty="0"/>
              <a:t> ЗАХИРГААНЫ ЧИГ ҮҮРГИЙН ХҮРЭЭНД</a:t>
            </a:r>
            <a:endParaRPr lang="en-US" sz="6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"/>
            <a:ext cx="11649216" cy="13716000"/>
          </a:xfr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7CB00994-BAE9-4DE7-9E52-2747AE7BE6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235397" y="4302059"/>
            <a:ext cx="11158807" cy="18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281DF-61AB-4874-BA39-D45FA5B8D3CB}"/>
              </a:ext>
            </a:extLst>
          </p:cNvPr>
          <p:cNvGrpSpPr/>
          <p:nvPr/>
        </p:nvGrpSpPr>
        <p:grpSpPr>
          <a:xfrm>
            <a:off x="12330913" y="4379207"/>
            <a:ext cx="11158808" cy="1881736"/>
            <a:chOff x="1135429" y="3326230"/>
            <a:chExt cx="13942473" cy="2862269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DC0448A-3C58-481D-B915-8C2287AE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3326230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B411792-9033-4B34-8707-0E75DAC8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3326230"/>
              <a:ext cx="13207103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A4DD7D-DFAF-480A-9845-57CDBDF280C4}"/>
                </a:ext>
              </a:extLst>
            </p:cNvPr>
            <p:cNvSpPr/>
            <p:nvPr/>
          </p:nvSpPr>
          <p:spPr>
            <a:xfrm>
              <a:off x="1582803" y="3520031"/>
              <a:ext cx="9384597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Бүтэц, зохион байгуулалт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12330914" y="6448754"/>
            <a:ext cx="11158807" cy="1881736"/>
            <a:chOff x="1135430" y="6560497"/>
            <a:chExt cx="13942472" cy="2862269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3" y="6754298"/>
              <a:ext cx="9384597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Дотоод ажлын талаар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B9850D-D43A-4A2F-A6F5-69481EE89221}"/>
              </a:ext>
            </a:extLst>
          </p:cNvPr>
          <p:cNvGrpSpPr/>
          <p:nvPr/>
        </p:nvGrpSpPr>
        <p:grpSpPr>
          <a:xfrm>
            <a:off x="12330913" y="8518301"/>
            <a:ext cx="11158808" cy="1881736"/>
            <a:chOff x="1135429" y="9794764"/>
            <a:chExt cx="13942473" cy="2862269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98B4E86-3182-429D-9A35-05DF8072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DE527CA-8C2C-4D55-B912-761E93E0B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E7E1C5-60CE-4424-A34F-662A6BD04305}"/>
                </a:ext>
              </a:extLst>
            </p:cNvPr>
            <p:cNvSpPr/>
            <p:nvPr/>
          </p:nvSpPr>
          <p:spPr>
            <a:xfrm>
              <a:off x="1582802" y="9988565"/>
              <a:ext cx="11860624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Архив, албан хэрэг хөтлөлт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0D2A71-B43D-45D1-A6B1-4FC924583115}"/>
              </a:ext>
            </a:extLst>
          </p:cNvPr>
          <p:cNvGrpSpPr/>
          <p:nvPr/>
        </p:nvGrpSpPr>
        <p:grpSpPr>
          <a:xfrm>
            <a:off x="12330913" y="10572592"/>
            <a:ext cx="11158808" cy="1794492"/>
            <a:chOff x="1135429" y="9794764"/>
            <a:chExt cx="13942473" cy="2729564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E01E7FF-6337-404F-BF33-BBD40D2E8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E6FB818-6BFE-4B14-8F1F-5FBC517B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47316B-5A18-484E-9603-A04BD273FF51}"/>
                </a:ext>
              </a:extLst>
            </p:cNvPr>
            <p:cNvSpPr/>
            <p:nvPr/>
          </p:nvSpPr>
          <p:spPr>
            <a:xfrm>
              <a:off x="1582802" y="9988565"/>
              <a:ext cx="11860624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Дотоод сургалт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4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177174"/>
            <a:ext cx="21777728" cy="2086725"/>
          </a:xfrm>
        </p:spPr>
        <p:txBody>
          <a:bodyPr/>
          <a:lstStyle/>
          <a:p>
            <a:r>
              <a:rPr lang="mn-MN" sz="7200" dirty="0"/>
              <a:t>АТБӨЯХАТ, АЗАТ, АГААРЫН БОХИРДЛЫН ТӨЛБӨР ХУРААХ АЖЛЫН ТАЛААР</a:t>
            </a:r>
            <a:endParaRPr lang="en-US" sz="7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6D0472-5034-467C-AB35-22DC3C964FD8}"/>
              </a:ext>
            </a:extLst>
          </p:cNvPr>
          <p:cNvSpPr/>
          <p:nvPr/>
        </p:nvSpPr>
        <p:spPr>
          <a:xfrm>
            <a:off x="1336386" y="2512004"/>
            <a:ext cx="21538624" cy="882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000" b="1" dirty="0"/>
              <a:t>ТАТВАРЫН ОРЛОГО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CA5AD1-FF08-46F8-9810-C13D5ABFEC0C}"/>
              </a:ext>
            </a:extLst>
          </p:cNvPr>
          <p:cNvSpPr/>
          <p:nvPr/>
        </p:nvSpPr>
        <p:spPr>
          <a:xfrm>
            <a:off x="1336385" y="6723344"/>
            <a:ext cx="21538623" cy="882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000" b="1" dirty="0"/>
              <a:t>ТАТВАРТ ХАМРУУЛАЛТ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9C0D30-F6D2-4FD0-A997-72FEF59D8B53}"/>
              </a:ext>
            </a:extLst>
          </p:cNvPr>
          <p:cNvSpPr/>
          <p:nvPr/>
        </p:nvSpPr>
        <p:spPr>
          <a:xfrm>
            <a:off x="1336385" y="8463624"/>
            <a:ext cx="21538623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000" b="1" dirty="0"/>
              <a:t>БУСАД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18F8CD-C6E8-41EE-8721-7ABC8427C9ED}"/>
              </a:ext>
            </a:extLst>
          </p:cNvPr>
          <p:cNvGrpSpPr/>
          <p:nvPr/>
        </p:nvGrpSpPr>
        <p:grpSpPr>
          <a:xfrm>
            <a:off x="1336385" y="3569494"/>
            <a:ext cx="6818002" cy="2945616"/>
            <a:chOff x="1336385" y="3569494"/>
            <a:chExt cx="6818002" cy="29456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DE2D8F-F9AA-4BD1-AEF6-93D3CAF3BB70}"/>
                </a:ext>
              </a:extLst>
            </p:cNvPr>
            <p:cNvSpPr txBox="1"/>
            <p:nvPr/>
          </p:nvSpPr>
          <p:spPr>
            <a:xfrm>
              <a:off x="1336385" y="4453007"/>
              <a:ext cx="681800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Т</a:t>
              </a:r>
              <a:r>
                <a:rPr lang="mn-MN" sz="3200" dirty="0"/>
                <a:t>өлөвлөгөө          </a:t>
              </a:r>
              <a:r>
                <a:rPr lang="en-US" sz="3200" dirty="0"/>
                <a:t>   </a:t>
              </a:r>
              <a:r>
                <a:rPr lang="en-US" sz="3200" b="1" dirty="0"/>
                <a:t>310</a:t>
              </a:r>
              <a:r>
                <a:rPr lang="mn-MN" sz="3200" b="1" dirty="0"/>
                <a:t>,</a:t>
              </a:r>
              <a:r>
                <a:rPr lang="en-US" sz="3200" b="1" dirty="0"/>
                <a:t>976</a:t>
              </a:r>
              <a:r>
                <a:rPr lang="mn-MN" sz="3200" b="1" dirty="0"/>
                <a:t>.</a:t>
              </a:r>
              <a:r>
                <a:rPr lang="en-US" sz="3200" b="1" dirty="0"/>
                <a:t>62</a:t>
              </a:r>
              <a:endParaRPr lang="mn-MN" sz="3200" b="1" dirty="0"/>
            </a:p>
            <a:p>
              <a:pPr algn="just"/>
              <a:r>
                <a:rPr lang="mn-MN" sz="3200" dirty="0"/>
                <a:t>Гүйцэтгэл	  </a:t>
              </a:r>
              <a:r>
                <a:rPr lang="en-US" sz="3200" b="1" dirty="0"/>
                <a:t>584</a:t>
              </a:r>
              <a:r>
                <a:rPr lang="mn-MN" sz="3200" b="1" dirty="0"/>
                <a:t>,</a:t>
              </a:r>
              <a:r>
                <a:rPr lang="en-US" sz="3200" b="1" dirty="0"/>
                <a:t>972</a:t>
              </a:r>
              <a:r>
                <a:rPr lang="mn-MN" sz="3200" b="1" dirty="0"/>
                <a:t>.</a:t>
              </a:r>
              <a:r>
                <a:rPr lang="en-US" sz="3200" b="1" dirty="0"/>
                <a:t>01</a:t>
              </a:r>
              <a:endParaRPr lang="mn-MN" sz="3200" b="1" dirty="0"/>
            </a:p>
            <a:p>
              <a:pPr algn="just"/>
              <a:r>
                <a:rPr lang="mn-MN" sz="3200" dirty="0"/>
                <a:t>Хувь	          </a:t>
              </a:r>
              <a:r>
                <a:rPr lang="en-US" sz="3200" b="1" dirty="0">
                  <a:solidFill>
                    <a:schemeClr val="accent2"/>
                  </a:solidFill>
                </a:rPr>
                <a:t>188</a:t>
              </a:r>
              <a:r>
                <a:rPr lang="mn-MN" sz="3200" b="1" dirty="0">
                  <a:solidFill>
                    <a:schemeClr val="accent2"/>
                  </a:solidFill>
                </a:rPr>
                <a:t>.</a:t>
              </a:r>
              <a:r>
                <a:rPr lang="en-US" sz="3200" b="1" dirty="0">
                  <a:solidFill>
                    <a:schemeClr val="accent2"/>
                  </a:solidFill>
                </a:rPr>
                <a:t>1</a:t>
              </a:r>
              <a:endParaRPr lang="mn-MN" sz="3200" b="1" dirty="0">
                <a:solidFill>
                  <a:schemeClr val="accent2"/>
                </a:solidFill>
              </a:endParaRPr>
            </a:p>
            <a:p>
              <a:pPr algn="just"/>
              <a:r>
                <a:rPr lang="mn-MN" sz="3200" dirty="0"/>
                <a:t>Давалт, тасралт    </a:t>
              </a:r>
              <a:r>
                <a:rPr lang="en-US" sz="3200" dirty="0"/>
                <a:t>  </a:t>
              </a:r>
              <a:r>
                <a:rPr lang="en-US" sz="3200" b="1" dirty="0"/>
                <a:t>+273,955.39</a:t>
              </a:r>
              <a:endParaRPr lang="mn-MN" sz="3200" b="1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7707BB-E2C5-4BCC-86A7-3FF19506F822}"/>
                </a:ext>
              </a:extLst>
            </p:cNvPr>
            <p:cNvSpPr/>
            <p:nvPr/>
          </p:nvSpPr>
          <p:spPr>
            <a:xfrm>
              <a:off x="1336385" y="3569494"/>
              <a:ext cx="6818002" cy="88217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3600" b="1" dirty="0"/>
                <a:t>АТБӨЯХАТ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80CEE19-195F-4997-88AB-4BBD86E8F5EE}"/>
              </a:ext>
            </a:extLst>
          </p:cNvPr>
          <p:cNvGrpSpPr/>
          <p:nvPr/>
        </p:nvGrpSpPr>
        <p:grpSpPr>
          <a:xfrm>
            <a:off x="8688782" y="3554727"/>
            <a:ext cx="6818002" cy="2996845"/>
            <a:chOff x="8688782" y="3554727"/>
            <a:chExt cx="6818002" cy="299684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38DEE8-1222-47A9-92C4-ED564854575D}"/>
                </a:ext>
              </a:extLst>
            </p:cNvPr>
            <p:cNvSpPr txBox="1"/>
            <p:nvPr/>
          </p:nvSpPr>
          <p:spPr>
            <a:xfrm>
              <a:off x="8688782" y="4489469"/>
              <a:ext cx="681800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Т</a:t>
              </a:r>
              <a:r>
                <a:rPr lang="mn-MN" sz="3200" dirty="0"/>
                <a:t>өлөвлөгөө         </a:t>
              </a:r>
              <a:r>
                <a:rPr lang="en-US" sz="3200" dirty="0"/>
                <a:t>             </a:t>
              </a:r>
              <a:r>
                <a:rPr lang="en-US" sz="3200" b="1" dirty="0"/>
                <a:t>0.00</a:t>
              </a:r>
              <a:endParaRPr lang="mn-MN" sz="3200" b="1" dirty="0"/>
            </a:p>
            <a:p>
              <a:pPr algn="just"/>
              <a:r>
                <a:rPr lang="mn-MN" sz="3200" dirty="0"/>
                <a:t>Гүйцэтгэл	 </a:t>
              </a:r>
              <a:r>
                <a:rPr lang="en-US" sz="3200" b="1" dirty="0"/>
                <a:t>165,987.86</a:t>
              </a:r>
              <a:endParaRPr lang="mn-MN" sz="3200" b="1" dirty="0"/>
            </a:p>
            <a:p>
              <a:pPr algn="just"/>
              <a:r>
                <a:rPr lang="mn-MN" sz="3200" dirty="0"/>
                <a:t>Хувь	          </a:t>
              </a:r>
              <a:r>
                <a:rPr lang="en-US" sz="3200" dirty="0"/>
                <a:t> </a:t>
              </a:r>
              <a:r>
                <a:rPr lang="en-US" sz="3200" b="1" dirty="0">
                  <a:solidFill>
                    <a:schemeClr val="accent2"/>
                  </a:solidFill>
                </a:rPr>
                <a:t>0</a:t>
              </a:r>
              <a:r>
                <a:rPr lang="mn-MN" sz="3200" b="1" dirty="0">
                  <a:solidFill>
                    <a:schemeClr val="accent2"/>
                  </a:solidFill>
                </a:rPr>
                <a:t>.</a:t>
              </a:r>
              <a:r>
                <a:rPr lang="en-US" sz="3200" b="1" dirty="0">
                  <a:solidFill>
                    <a:schemeClr val="accent2"/>
                  </a:solidFill>
                </a:rPr>
                <a:t>00</a:t>
              </a:r>
              <a:endParaRPr lang="mn-MN" sz="3200" b="1" dirty="0">
                <a:solidFill>
                  <a:schemeClr val="accent2"/>
                </a:solidFill>
              </a:endParaRPr>
            </a:p>
            <a:p>
              <a:pPr algn="just"/>
              <a:r>
                <a:rPr lang="mn-MN" sz="3200" dirty="0"/>
                <a:t>Давалт, тасралт      </a:t>
              </a:r>
              <a:r>
                <a:rPr lang="en-US" sz="3200" b="1" dirty="0"/>
                <a:t>          0.00</a:t>
              </a:r>
              <a:endParaRPr lang="mn-MN" sz="3200" b="1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27973B-DDAF-45A9-8C7B-85F51018F4DA}"/>
                </a:ext>
              </a:extLst>
            </p:cNvPr>
            <p:cNvSpPr/>
            <p:nvPr/>
          </p:nvSpPr>
          <p:spPr>
            <a:xfrm>
              <a:off x="8688782" y="3554727"/>
              <a:ext cx="6818002" cy="88217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3600" b="1" dirty="0"/>
                <a:t>АЗАТ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C12E-4DB1-4EF9-A5A4-7B5FC0DE2C9D}"/>
              </a:ext>
            </a:extLst>
          </p:cNvPr>
          <p:cNvGrpSpPr/>
          <p:nvPr/>
        </p:nvGrpSpPr>
        <p:grpSpPr>
          <a:xfrm>
            <a:off x="16057008" y="3554727"/>
            <a:ext cx="6909045" cy="3007938"/>
            <a:chOff x="16057008" y="3554727"/>
            <a:chExt cx="6909045" cy="300793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629A45-ABDC-4863-949D-B5B35CA520E3}"/>
                </a:ext>
              </a:extLst>
            </p:cNvPr>
            <p:cNvSpPr/>
            <p:nvPr/>
          </p:nvSpPr>
          <p:spPr>
            <a:xfrm>
              <a:off x="16057008" y="3554727"/>
              <a:ext cx="6818002" cy="88217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3600" b="1" dirty="0"/>
                <a:t>АГААРЫН БОХИРДОЛ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F711F6-25BB-4D4D-8F3E-BF155C40C73C}"/>
                </a:ext>
              </a:extLst>
            </p:cNvPr>
            <p:cNvSpPr txBox="1"/>
            <p:nvPr/>
          </p:nvSpPr>
          <p:spPr>
            <a:xfrm>
              <a:off x="16148050" y="4500562"/>
              <a:ext cx="681800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Т</a:t>
              </a:r>
              <a:r>
                <a:rPr lang="mn-MN" sz="3200" dirty="0"/>
                <a:t>өлөвлөгөө         </a:t>
              </a:r>
              <a:r>
                <a:rPr lang="en-US" sz="3200" dirty="0"/>
                <a:t>    </a:t>
              </a:r>
              <a:r>
                <a:rPr lang="en-US" sz="3200" b="1" dirty="0"/>
                <a:t>23</a:t>
              </a:r>
              <a:r>
                <a:rPr lang="mn-MN" sz="3200" b="1" dirty="0"/>
                <a:t>,</a:t>
              </a:r>
              <a:r>
                <a:rPr lang="en-US" sz="3200" b="1" dirty="0"/>
                <a:t>700</a:t>
              </a:r>
              <a:r>
                <a:rPr lang="mn-MN" sz="3200" b="1" dirty="0"/>
                <a:t>.00</a:t>
              </a:r>
            </a:p>
            <a:p>
              <a:pPr algn="just"/>
              <a:r>
                <a:rPr lang="mn-MN" sz="3200" dirty="0"/>
                <a:t>Гүйцэтгэл	 </a:t>
              </a:r>
              <a:r>
                <a:rPr lang="en-US" sz="3200" dirty="0"/>
                <a:t> </a:t>
              </a:r>
              <a:r>
                <a:rPr lang="en-US" sz="3200" b="1" dirty="0"/>
                <a:t>14</a:t>
              </a:r>
              <a:r>
                <a:rPr lang="mn-MN" sz="3200" b="1" dirty="0"/>
                <a:t>,</a:t>
              </a:r>
              <a:r>
                <a:rPr lang="en-US" sz="3200" b="1" dirty="0"/>
                <a:t>980</a:t>
              </a:r>
              <a:r>
                <a:rPr lang="mn-MN" sz="3200" b="1" dirty="0"/>
                <a:t>.</a:t>
              </a:r>
              <a:r>
                <a:rPr lang="en-US" sz="3200" b="1" dirty="0"/>
                <a:t>85</a:t>
              </a:r>
              <a:endParaRPr lang="mn-MN" sz="3200" b="1" dirty="0"/>
            </a:p>
            <a:p>
              <a:pPr algn="just"/>
              <a:r>
                <a:rPr lang="mn-MN" sz="3200" dirty="0"/>
                <a:t>Хувь	      </a:t>
              </a:r>
              <a:r>
                <a:rPr lang="en-US" sz="3200" dirty="0"/>
                <a:t>    </a:t>
              </a:r>
              <a:r>
                <a:rPr lang="en-US" sz="3200" b="1" dirty="0">
                  <a:solidFill>
                    <a:schemeClr val="accent2"/>
                  </a:solidFill>
                </a:rPr>
                <a:t>63</a:t>
              </a:r>
              <a:r>
                <a:rPr lang="mn-MN" sz="3200" b="1" dirty="0">
                  <a:solidFill>
                    <a:schemeClr val="accent2"/>
                  </a:solidFill>
                </a:rPr>
                <a:t>.2</a:t>
              </a:r>
            </a:p>
            <a:p>
              <a:pPr algn="just"/>
              <a:r>
                <a:rPr lang="mn-MN" sz="3200" dirty="0"/>
                <a:t>Давалт, тасралт   </a:t>
              </a:r>
              <a:r>
                <a:rPr lang="en-US" sz="3200" dirty="0"/>
                <a:t>    </a:t>
              </a:r>
              <a:r>
                <a:rPr lang="en-US" sz="3200" b="1" dirty="0"/>
                <a:t>- 8,719</a:t>
              </a:r>
              <a:r>
                <a:rPr lang="mn-MN" sz="3200" b="1" dirty="0"/>
                <a:t>.</a:t>
              </a:r>
              <a:r>
                <a:rPr lang="en-US" sz="3200" b="1" dirty="0"/>
                <a:t>15</a:t>
              </a:r>
              <a:endParaRPr lang="mn-MN" sz="3200" b="1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7DE81E1-1BE7-4DA0-8126-B32A094E53D0}"/>
              </a:ext>
            </a:extLst>
          </p:cNvPr>
          <p:cNvSpPr txBox="1"/>
          <p:nvPr/>
        </p:nvSpPr>
        <p:spPr>
          <a:xfrm>
            <a:off x="1245342" y="7766067"/>
            <a:ext cx="21629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Х</a:t>
            </a:r>
            <a:r>
              <a:rPr lang="mn-MN" sz="3200" dirty="0"/>
              <a:t>амруулах: </a:t>
            </a:r>
            <a:r>
              <a:rPr lang="mn-MN" sz="3200" b="1" dirty="0"/>
              <a:t>8238</a:t>
            </a:r>
            <a:r>
              <a:rPr lang="mn-MN" sz="3200" dirty="0"/>
              <a:t>,</a:t>
            </a:r>
            <a:r>
              <a:rPr lang="mn-MN" sz="3200" b="1" dirty="0"/>
              <a:t> </a:t>
            </a:r>
            <a:r>
              <a:rPr lang="mn-MN" sz="3200" dirty="0"/>
              <a:t>Хамрагдсан: </a:t>
            </a:r>
            <a:r>
              <a:rPr lang="mn-MN" sz="3200" b="1" dirty="0"/>
              <a:t>7002</a:t>
            </a:r>
            <a:r>
              <a:rPr lang="mn-MN" sz="3200" dirty="0"/>
              <a:t>, хувь: </a:t>
            </a:r>
            <a:r>
              <a:rPr lang="mn-MN" sz="3200" b="1" dirty="0">
                <a:solidFill>
                  <a:schemeClr val="accent2"/>
                </a:solidFill>
              </a:rPr>
              <a:t>84.9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703308-99EA-4810-83EF-C191EC901393}"/>
              </a:ext>
            </a:extLst>
          </p:cNvPr>
          <p:cNvSpPr txBox="1"/>
          <p:nvPr/>
        </p:nvSpPr>
        <p:spPr>
          <a:xfrm>
            <a:off x="1373991" y="9150202"/>
            <a:ext cx="21629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mn-MN" sz="2800" dirty="0"/>
              <a:t>Автотээврийн өөрөө явагч хэрэгслийн албан татвар, агаарын бохирдлын төлбөр, авто зам ашигласны төлбөр төвлөрүүлэх Нийслэлийн засаг даргын А/15 захирамжийн дагуу Налайх дүүргийн Засаг даргын 1-р сарын 19-ний А/20 захирамж гаргуулан ажиллаж байна. А/20 захирамжийн дагуу салбар комисс хуралдаж 1-8 хороодын дарга нарт тухайн сард албан татвар төлөх улсын дугаартай татвар төлөөгүй тээврийн хэрэгслийн судалгааг сар бүрийн эхэнд явуулан хамтран ажиллаж байна.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mn-MN" sz="2800" dirty="0"/>
              <a:t>Налайх дүүрэг дэх Цагдаагийн хэлтсийн замын цагдаагийн тасагтай 2020 оны 02-р сарын 02-ны өдрөөс авто зам дээр хяналт шалгалт хийж татвар төлөөгүй </a:t>
            </a:r>
            <a:r>
              <a:rPr lang="mn-MN" sz="2800" b="1" dirty="0">
                <a:solidFill>
                  <a:schemeClr val="accent1"/>
                </a:solidFill>
              </a:rPr>
              <a:t>174</a:t>
            </a:r>
            <a:r>
              <a:rPr lang="mn-MN" sz="2800" dirty="0"/>
              <a:t> тээврийн хэрэгслийн бичиг баримт хурааж үүнээс </a:t>
            </a:r>
            <a:r>
              <a:rPr lang="mn-MN" sz="2800" b="1" dirty="0">
                <a:solidFill>
                  <a:schemeClr val="accent1"/>
                </a:solidFill>
              </a:rPr>
              <a:t>142</a:t>
            </a:r>
            <a:r>
              <a:rPr lang="mn-MN" sz="2800" dirty="0"/>
              <a:t> тээврийн хэрэгслээс АТӨЯХАТ </a:t>
            </a:r>
            <a:r>
              <a:rPr lang="mn-MN" sz="2800" b="1" dirty="0">
                <a:solidFill>
                  <a:schemeClr val="accent1"/>
                </a:solidFill>
              </a:rPr>
              <a:t>6,085.4</a:t>
            </a:r>
            <a:r>
              <a:rPr lang="mn-MN" sz="2800" dirty="0"/>
              <a:t> мянган төгрөг, АБТ </a:t>
            </a:r>
            <a:r>
              <a:rPr lang="mn-MN" sz="2800" b="1" dirty="0">
                <a:solidFill>
                  <a:schemeClr val="accent1"/>
                </a:solidFill>
              </a:rPr>
              <a:t>115.7</a:t>
            </a:r>
            <a:r>
              <a:rPr lang="mn-MN" sz="2800" dirty="0"/>
              <a:t> мянган төгрөг, АЗАТ </a:t>
            </a:r>
            <a:r>
              <a:rPr lang="mn-MN" sz="2800" b="1" dirty="0">
                <a:solidFill>
                  <a:schemeClr val="accent1"/>
                </a:solidFill>
              </a:rPr>
              <a:t>3,176.6</a:t>
            </a:r>
            <a:r>
              <a:rPr lang="mn-MN" sz="2800" dirty="0"/>
              <a:t> мянган төгрөг нийт </a:t>
            </a:r>
            <a:r>
              <a:rPr lang="mn-MN" sz="2800" b="1" dirty="0">
                <a:solidFill>
                  <a:schemeClr val="accent1"/>
                </a:solidFill>
              </a:rPr>
              <a:t>9,377.7</a:t>
            </a:r>
            <a:r>
              <a:rPr lang="mn-MN" sz="2800" dirty="0"/>
              <a:t> мянган төгрөг төсөвт төвлөрүүлсэн байна.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mn-MN" sz="2800" dirty="0"/>
              <a:t>2020 онд ашиглах боломжгүй он хуучин </a:t>
            </a:r>
            <a:r>
              <a:rPr lang="mn-MN" sz="2800" b="1" dirty="0">
                <a:solidFill>
                  <a:schemeClr val="accent1"/>
                </a:solidFill>
              </a:rPr>
              <a:t>6</a:t>
            </a:r>
            <a:r>
              <a:rPr lang="mn-MN" sz="2800" dirty="0"/>
              <a:t> тээврийн хэрэгслийг урд оны албан татвар, төлбөрийг бүрэн төлүүлэн Автотээврийн үндэсний төвийн бүртгэлээс хасуулсан.</a:t>
            </a:r>
          </a:p>
        </p:txBody>
      </p:sp>
    </p:spTree>
    <p:extLst>
      <p:ext uri="{BB962C8B-B14F-4D97-AF65-F5344CB8AC3E}">
        <p14:creationId xmlns:p14="http://schemas.microsoft.com/office/powerpoint/2010/main" val="2250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5" grpId="0" animBg="1"/>
      <p:bldP spid="19" grpId="0" animBg="1"/>
      <p:bldP spid="26" grpId="0" build="p"/>
      <p:bldP spid="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25" y="564087"/>
            <a:ext cx="22524276" cy="1754326"/>
          </a:xfrm>
        </p:spPr>
        <p:txBody>
          <a:bodyPr/>
          <a:lstStyle/>
          <a:p>
            <a:r>
              <a:rPr lang="mn-MN" sz="6000" dirty="0"/>
              <a:t>ГАЗАР ЭЗЭМШИХ, АШИГЛАХ ЭРХ БОРЛУУЛСАНЫ ОРЛОГОД АЛБАН ТАТВАР НОГДУУЛАХ </a:t>
            </a:r>
            <a:endParaRPr lang="en-US" sz="6000" b="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47633-F8B3-4877-B774-1D84BFEECD2F}"/>
              </a:ext>
            </a:extLst>
          </p:cNvPr>
          <p:cNvSpPr txBox="1"/>
          <p:nvPr/>
        </p:nvSpPr>
        <p:spPr>
          <a:xfrm>
            <a:off x="1139825" y="2735197"/>
            <a:ext cx="22098000" cy="2800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mn-MN" sz="4400" dirty="0"/>
              <a:t>Газар эзэмших, ашиглах эрхийг шилжүүлсний орлогод албан татвар ногдуулах, татварын ногдлыг тодорхойлох аргачлалын дагуу газар эзэмших, ашиглах эрх шилжүүлэхдээ МУ-ын </a:t>
            </a:r>
            <a:r>
              <a:rPr lang="ru-RU" sz="4400" dirty="0"/>
              <a:t>Засгийн газрын 2018 оны 182 дугаар тогтоол</a:t>
            </a:r>
            <a:r>
              <a:rPr lang="mn-MN" sz="4400" dirty="0"/>
              <a:t>ыг баримтлан ажиллалаа.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2FBDD7-0695-47E1-AD5C-14CCBB355DE2}"/>
              </a:ext>
            </a:extLst>
          </p:cNvPr>
          <p:cNvGrpSpPr/>
          <p:nvPr/>
        </p:nvGrpSpPr>
        <p:grpSpPr>
          <a:xfrm>
            <a:off x="4207393" y="6858000"/>
            <a:ext cx="14463249" cy="4371681"/>
            <a:chOff x="1060070" y="4498413"/>
            <a:chExt cx="10073461" cy="54620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07B8C4-FAD8-4FB7-88FE-9A3F6C88D3E7}"/>
                </a:ext>
              </a:extLst>
            </p:cNvPr>
            <p:cNvSpPr txBox="1"/>
            <p:nvPr/>
          </p:nvSpPr>
          <p:spPr>
            <a:xfrm>
              <a:off x="1060070" y="6153510"/>
              <a:ext cx="10073460" cy="3806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4800" dirty="0">
                  <a:latin typeface="+mj-lt"/>
                </a:rPr>
                <a:t>Эрх шилжүүлсэн – </a:t>
              </a:r>
              <a:r>
                <a:rPr lang="mn-MN" sz="4800" b="1" dirty="0">
                  <a:latin typeface="+mj-lt"/>
                </a:rPr>
                <a:t>700</a:t>
              </a:r>
            </a:p>
            <a:p>
              <a:pPr marL="2514142" lvl="1" indent="-685800">
                <a:buFont typeface="Arial" panose="020B0604020202020204" pitchFamily="34" charset="0"/>
                <a:buChar char="•"/>
              </a:pPr>
              <a:r>
                <a:rPr lang="mn-MN" sz="4800" dirty="0">
                  <a:latin typeface="+mj-lt"/>
                </a:rPr>
                <a:t>Чөлөөлөгдсөн – </a:t>
              </a:r>
              <a:r>
                <a:rPr lang="mn-MN" sz="4800" b="1" dirty="0">
                  <a:latin typeface="+mj-lt"/>
                </a:rPr>
                <a:t>47</a:t>
              </a:r>
            </a:p>
            <a:p>
              <a:pPr marL="2514142" lvl="1" indent="-685800">
                <a:buFont typeface="Arial" panose="020B0604020202020204" pitchFamily="34" charset="0"/>
                <a:buChar char="•"/>
              </a:pPr>
              <a:r>
                <a:rPr lang="mn-MN" sz="4800" dirty="0">
                  <a:latin typeface="+mj-lt"/>
                </a:rPr>
                <a:t>Татвар ногдуулсан – </a:t>
              </a:r>
              <a:r>
                <a:rPr lang="mn-MN" sz="4800" b="1" dirty="0">
                  <a:latin typeface="+mj-lt"/>
                </a:rPr>
                <a:t>653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4800" dirty="0">
                  <a:latin typeface="+mj-lt"/>
                </a:rPr>
                <a:t>Ногдуулж, төлүүлсэн татвар – </a:t>
              </a:r>
              <a:r>
                <a:rPr lang="mn-MN" sz="4800" b="1" dirty="0">
                  <a:latin typeface="+mj-lt"/>
                </a:rPr>
                <a:t>160,871.2</a:t>
              </a:r>
              <a:r>
                <a:rPr lang="mn-MN" sz="4800" dirty="0">
                  <a:latin typeface="+mj-lt"/>
                </a:rPr>
                <a:t> мян.төг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2E29A7-9C59-4934-B43B-B9FAAEB54F62}"/>
                </a:ext>
              </a:extLst>
            </p:cNvPr>
            <p:cNvSpPr/>
            <p:nvPr/>
          </p:nvSpPr>
          <p:spPr>
            <a:xfrm>
              <a:off x="1060071" y="4498413"/>
              <a:ext cx="10073460" cy="16550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6000" b="1" dirty="0"/>
                <a:t>Эрх шилжүүлсэн.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6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397" y="540925"/>
            <a:ext cx="11207751" cy="2834622"/>
          </a:xfrm>
        </p:spPr>
        <p:txBody>
          <a:bodyPr/>
          <a:lstStyle/>
          <a:p>
            <a:r>
              <a:rPr lang="mn-MN" sz="6600" dirty="0">
                <a:solidFill>
                  <a:schemeClr val="accent1"/>
                </a:solidFill>
              </a:rPr>
              <a:t>ЗУРГАА. </a:t>
            </a:r>
            <a:r>
              <a:rPr lang="mn-MN" sz="6600" dirty="0"/>
              <a:t>ТАТВАРЫН ХЯНАЛТ ШАЛГАЛТЫН ТАЛААР</a:t>
            </a:r>
            <a:endParaRPr lang="en-US" sz="6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11649216" cy="13715999"/>
          </a:xfr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7CB00994-BAE9-4DE7-9E52-2747AE7BE6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235397" y="4302059"/>
            <a:ext cx="11158807" cy="18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281DF-61AB-4874-BA39-D45FA5B8D3CB}"/>
              </a:ext>
            </a:extLst>
          </p:cNvPr>
          <p:cNvGrpSpPr/>
          <p:nvPr/>
        </p:nvGrpSpPr>
        <p:grpSpPr>
          <a:xfrm>
            <a:off x="12330913" y="4379207"/>
            <a:ext cx="11158808" cy="1881736"/>
            <a:chOff x="1135429" y="3326230"/>
            <a:chExt cx="13942473" cy="2862269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DC0448A-3C58-481D-B915-8C2287AE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3326230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B411792-9033-4B34-8707-0E75DAC8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3326230"/>
              <a:ext cx="13207103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A4DD7D-DFAF-480A-9845-57CDBDF280C4}"/>
                </a:ext>
              </a:extLst>
            </p:cNvPr>
            <p:cNvSpPr/>
            <p:nvPr/>
          </p:nvSpPr>
          <p:spPr>
            <a:xfrm>
              <a:off x="1582803" y="3520031"/>
              <a:ext cx="9384597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ХЯНАЛТ ШАЛГАЛТЫН ТОЙМ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12330914" y="6448754"/>
            <a:ext cx="11158807" cy="1881736"/>
            <a:chOff x="1135430" y="6560497"/>
            <a:chExt cx="13942472" cy="2862269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3" y="6754298"/>
              <a:ext cx="9384597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ЗӨВЛӨГӨӨ ӨГСӨН ТАЛААР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B9850D-D43A-4A2F-A6F5-69481EE89221}"/>
              </a:ext>
            </a:extLst>
          </p:cNvPr>
          <p:cNvGrpSpPr/>
          <p:nvPr/>
        </p:nvGrpSpPr>
        <p:grpSpPr>
          <a:xfrm>
            <a:off x="12330913" y="8518301"/>
            <a:ext cx="11158808" cy="1881736"/>
            <a:chOff x="1135429" y="9794764"/>
            <a:chExt cx="13942473" cy="2862269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98B4E86-3182-429D-9A35-05DF8072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DE527CA-8C2C-4D55-B912-761E93E0B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E7E1C5-60CE-4424-A34F-662A6BD04305}"/>
                </a:ext>
              </a:extLst>
            </p:cNvPr>
            <p:cNvSpPr/>
            <p:nvPr/>
          </p:nvSpPr>
          <p:spPr>
            <a:xfrm>
              <a:off x="1582802" y="9988565"/>
              <a:ext cx="11860624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ОНЦГОЙ АЛБАН ТАТВАРЫН ШАЛГАЛТ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0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1359937" y="3382950"/>
            <a:ext cx="11131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Төлөвлөгөөт </a:t>
            </a:r>
            <a:r>
              <a:rPr lang="en-US" sz="3200" b="1" dirty="0"/>
              <a:t>25</a:t>
            </a:r>
            <a:r>
              <a:rPr lang="mn-MN" sz="3200" b="1" dirty="0"/>
              <a:t>/</a:t>
            </a:r>
            <a:r>
              <a:rPr lang="en-US" sz="3200" b="1" dirty="0">
                <a:solidFill>
                  <a:schemeClr val="accent1"/>
                </a:solidFill>
              </a:rPr>
              <a:t>18</a:t>
            </a:r>
            <a:r>
              <a:rPr lang="mn-MN" sz="3200" b="1" dirty="0">
                <a:solidFill>
                  <a:schemeClr val="tx2"/>
                </a:solidFill>
              </a:rPr>
              <a:t> - </a:t>
            </a:r>
            <a:r>
              <a:rPr lang="en-US" sz="3200" b="1" dirty="0">
                <a:solidFill>
                  <a:schemeClr val="accent2"/>
                </a:solidFill>
              </a:rPr>
              <a:t>72</a:t>
            </a:r>
            <a:r>
              <a:rPr lang="mn-MN" sz="3200" b="1" dirty="0">
                <a:solidFill>
                  <a:schemeClr val="accent2"/>
                </a:solidFill>
              </a:rPr>
              <a:t>.</a:t>
            </a:r>
            <a:r>
              <a:rPr lang="en-US" sz="3200" b="1" dirty="0">
                <a:solidFill>
                  <a:schemeClr val="accent2"/>
                </a:solidFill>
              </a:rPr>
              <a:t>0</a:t>
            </a:r>
            <a:r>
              <a:rPr lang="mn-MN" sz="3200" b="1" dirty="0">
                <a:solidFill>
                  <a:schemeClr val="accent2"/>
                </a:solidFill>
              </a:rPr>
              <a:t>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Төлөвлөгөөт бус </a:t>
            </a:r>
            <a:r>
              <a:rPr lang="en-US" sz="3200" b="1" dirty="0">
                <a:solidFill>
                  <a:schemeClr val="tx2"/>
                </a:solidFill>
              </a:rPr>
              <a:t>11</a:t>
            </a:r>
            <a:r>
              <a:rPr lang="mn-MN" sz="3200" b="1" dirty="0">
                <a:solidFill>
                  <a:schemeClr val="tx2"/>
                </a:solidFill>
              </a:rPr>
              <a:t>/</a:t>
            </a:r>
            <a:r>
              <a:rPr lang="en-US" sz="3200" b="1" dirty="0">
                <a:solidFill>
                  <a:schemeClr val="tx2"/>
                </a:solidFill>
              </a:rPr>
              <a:t>9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mn-MN" sz="3200" b="1" dirty="0">
                <a:solidFill>
                  <a:schemeClr val="tx2"/>
                </a:solidFill>
              </a:rPr>
              <a:t>– </a:t>
            </a:r>
            <a:r>
              <a:rPr lang="en-US" sz="3200" b="1" dirty="0">
                <a:solidFill>
                  <a:schemeClr val="accent2"/>
                </a:solidFill>
              </a:rPr>
              <a:t>81.8</a:t>
            </a:r>
            <a:r>
              <a:rPr lang="mn-MN" sz="3200" b="1" dirty="0">
                <a:solidFill>
                  <a:schemeClr val="accent2"/>
                </a:solidFill>
              </a:rPr>
              <a:t>%</a:t>
            </a:r>
          </a:p>
          <a:p>
            <a:pPr marL="2399842" lvl="1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Татан буугдах </a:t>
            </a:r>
            <a:r>
              <a:rPr lang="mn-MN" sz="3200" b="1" dirty="0">
                <a:solidFill>
                  <a:schemeClr val="tx2"/>
                </a:solidFill>
              </a:rPr>
              <a:t>– </a:t>
            </a:r>
            <a:r>
              <a:rPr lang="en-US" sz="3200" b="1" dirty="0">
                <a:solidFill>
                  <a:schemeClr val="tx2"/>
                </a:solidFill>
              </a:rPr>
              <a:t>8</a:t>
            </a:r>
            <a:endParaRPr lang="mn-MN" sz="3200" b="1" dirty="0">
              <a:solidFill>
                <a:schemeClr val="tx2"/>
              </a:solidFill>
            </a:endParaRPr>
          </a:p>
          <a:p>
            <a:pPr marL="2399842" lvl="1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Хууль хяналтын </a:t>
            </a:r>
            <a:br>
              <a:rPr lang="mn-MN" sz="3200" dirty="0">
                <a:solidFill>
                  <a:schemeClr val="tx2"/>
                </a:solidFill>
              </a:rPr>
            </a:br>
            <a:r>
              <a:rPr lang="mn-MN" sz="3200" dirty="0">
                <a:solidFill>
                  <a:schemeClr val="tx2"/>
                </a:solidFill>
              </a:rPr>
              <a:t>байгууллагын хүсэлтээр</a:t>
            </a:r>
            <a:r>
              <a:rPr lang="mn-MN" sz="3200" b="1" dirty="0">
                <a:solidFill>
                  <a:schemeClr val="tx2"/>
                </a:solidFill>
              </a:rPr>
              <a:t> - </a:t>
            </a:r>
            <a:r>
              <a:rPr lang="en-US" sz="3200" b="1" dirty="0">
                <a:solidFill>
                  <a:schemeClr val="tx2"/>
                </a:solidFill>
              </a:rPr>
              <a:t>1</a:t>
            </a:r>
            <a:endParaRPr lang="mn-MN" sz="3200" b="1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70623" y="2322807"/>
            <a:ext cx="10368464" cy="2465376"/>
            <a:chOff x="-366652" y="909137"/>
            <a:chExt cx="4462965" cy="1301904"/>
          </a:xfrm>
        </p:grpSpPr>
        <p:grpSp>
          <p:nvGrpSpPr>
            <p:cNvPr id="8" name="Group 7"/>
            <p:cNvGrpSpPr/>
            <p:nvPr/>
          </p:nvGrpSpPr>
          <p:grpSpPr>
            <a:xfrm>
              <a:off x="-366652" y="1044586"/>
              <a:ext cx="1543792" cy="1166455"/>
              <a:chOff x="-366652" y="1044586"/>
              <a:chExt cx="1543792" cy="116645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-356016" y="1044586"/>
                <a:ext cx="0" cy="116645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-366652" y="1353324"/>
                <a:ext cx="154379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 flipH="1">
              <a:off x="-232828" y="909137"/>
              <a:ext cx="4329141" cy="487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5400" b="1" dirty="0">
                  <a:solidFill>
                    <a:schemeClr val="accent1"/>
                  </a:solidFill>
                </a:rPr>
                <a:t>Хяналт шалгалтын тоо - </a:t>
              </a:r>
              <a:r>
                <a:rPr lang="en-US" sz="5400" b="1" dirty="0">
                  <a:solidFill>
                    <a:schemeClr val="accent1"/>
                  </a:solidFill>
                </a:rPr>
                <a:t>27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13137380" y="6620268"/>
            <a:ext cx="10498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200" b="1" dirty="0">
                <a:solidFill>
                  <a:schemeClr val="accent1"/>
                </a:solidFill>
              </a:rPr>
              <a:t>Зөрчил – </a:t>
            </a:r>
            <a:r>
              <a:rPr lang="en-US" sz="3200" b="1" dirty="0">
                <a:solidFill>
                  <a:schemeClr val="accent1"/>
                </a:solidFill>
              </a:rPr>
              <a:t>4,319,710</a:t>
            </a:r>
            <a:r>
              <a:rPr lang="mn-MN" sz="3200" b="1" dirty="0">
                <a:solidFill>
                  <a:schemeClr val="accent1"/>
                </a:solidFill>
              </a:rPr>
              <a:t>.</a:t>
            </a:r>
            <a:r>
              <a:rPr lang="en-US" sz="3200" b="1" dirty="0">
                <a:solidFill>
                  <a:schemeClr val="accent1"/>
                </a:solidFill>
              </a:rPr>
              <a:t>4 </a:t>
            </a:r>
            <a:endParaRPr lang="mn-MN" sz="3200" b="1" dirty="0">
              <a:solidFill>
                <a:schemeClr val="accent1"/>
              </a:solidFill>
            </a:endParaRP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Дээрх зөрчилд </a:t>
            </a:r>
            <a:r>
              <a:rPr lang="en-US" sz="3200" b="1" dirty="0">
                <a:solidFill>
                  <a:schemeClr val="accent1"/>
                </a:solidFill>
              </a:rPr>
              <a:t>212,591.6</a:t>
            </a:r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dirty="0">
                <a:solidFill>
                  <a:schemeClr val="tx2"/>
                </a:solidFill>
              </a:rPr>
              <a:t>мянган төгрөгийн төлбөр ногдуулсан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200" b="1" dirty="0">
                <a:solidFill>
                  <a:schemeClr val="accent1"/>
                </a:solidFill>
              </a:rPr>
              <a:t>Төлбөр – </a:t>
            </a:r>
            <a:r>
              <a:rPr lang="en-US" sz="3200" b="1" dirty="0">
                <a:solidFill>
                  <a:schemeClr val="accent1"/>
                </a:solidFill>
              </a:rPr>
              <a:t>212</a:t>
            </a:r>
            <a:r>
              <a:rPr lang="mn-MN" sz="3200" b="1" dirty="0">
                <a:solidFill>
                  <a:schemeClr val="accent1"/>
                </a:solidFill>
              </a:rPr>
              <a:t>,</a:t>
            </a:r>
            <a:r>
              <a:rPr lang="en-US" sz="3200" b="1" dirty="0">
                <a:solidFill>
                  <a:schemeClr val="accent1"/>
                </a:solidFill>
              </a:rPr>
              <a:t>591</a:t>
            </a:r>
            <a:r>
              <a:rPr lang="mn-MN" sz="3200" b="1" dirty="0">
                <a:solidFill>
                  <a:schemeClr val="accent1"/>
                </a:solidFill>
              </a:rPr>
              <a:t>.</a:t>
            </a:r>
            <a:r>
              <a:rPr lang="en-US" sz="3200" b="1" dirty="0">
                <a:solidFill>
                  <a:schemeClr val="accent1"/>
                </a:solidFill>
              </a:rPr>
              <a:t>6</a:t>
            </a:r>
            <a:endParaRPr lang="mn-MN" sz="3200" b="1" dirty="0">
              <a:solidFill>
                <a:schemeClr val="accent1"/>
              </a:solidFill>
            </a:endParaRP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Нөхөн татвар – </a:t>
            </a:r>
            <a:r>
              <a:rPr lang="en-US" sz="3200" b="1" dirty="0">
                <a:solidFill>
                  <a:schemeClr val="accent1"/>
                </a:solidFill>
              </a:rPr>
              <a:t>158</a:t>
            </a:r>
            <a:r>
              <a:rPr lang="mn-MN" sz="3200" b="1" dirty="0">
                <a:solidFill>
                  <a:schemeClr val="accent1"/>
                </a:solidFill>
              </a:rPr>
              <a:t>,</a:t>
            </a:r>
            <a:r>
              <a:rPr lang="en-US" sz="3200" b="1" dirty="0">
                <a:solidFill>
                  <a:schemeClr val="accent1"/>
                </a:solidFill>
              </a:rPr>
              <a:t>257</a:t>
            </a:r>
            <a:r>
              <a:rPr lang="mn-MN" sz="3200" b="1" dirty="0">
                <a:solidFill>
                  <a:schemeClr val="accent1"/>
                </a:solidFill>
              </a:rPr>
              <a:t>.</a:t>
            </a:r>
            <a:r>
              <a:rPr lang="en-US" sz="3200" b="1" dirty="0">
                <a:solidFill>
                  <a:schemeClr val="accent1"/>
                </a:solidFill>
              </a:rPr>
              <a:t>2</a:t>
            </a:r>
            <a:endParaRPr lang="mn-MN" sz="3200" b="1" dirty="0">
              <a:solidFill>
                <a:schemeClr val="accent1"/>
              </a:solidFill>
            </a:endParaRP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Торгууль – </a:t>
            </a:r>
            <a:r>
              <a:rPr lang="en-US" sz="3200" b="1" dirty="0">
                <a:solidFill>
                  <a:schemeClr val="accent1"/>
                </a:solidFill>
              </a:rPr>
              <a:t>44</a:t>
            </a:r>
            <a:r>
              <a:rPr lang="mn-MN" sz="3200" b="1" dirty="0">
                <a:solidFill>
                  <a:schemeClr val="accent1"/>
                </a:solidFill>
              </a:rPr>
              <a:t>,</a:t>
            </a:r>
            <a:r>
              <a:rPr lang="en-US" sz="3200" b="1" dirty="0">
                <a:solidFill>
                  <a:schemeClr val="accent1"/>
                </a:solidFill>
              </a:rPr>
              <a:t>133</a:t>
            </a:r>
            <a:r>
              <a:rPr lang="mn-MN" sz="3200" b="1" dirty="0">
                <a:solidFill>
                  <a:schemeClr val="accent1"/>
                </a:solidFill>
              </a:rPr>
              <a:t>.</a:t>
            </a:r>
            <a:r>
              <a:rPr lang="en-US" sz="3200" b="1" dirty="0">
                <a:solidFill>
                  <a:schemeClr val="accent1"/>
                </a:solidFill>
              </a:rPr>
              <a:t>6</a:t>
            </a:r>
            <a:endParaRPr lang="mn-MN" sz="3200" b="1" dirty="0">
              <a:solidFill>
                <a:schemeClr val="accent1"/>
              </a:solidFill>
            </a:endParaRP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Алданги – </a:t>
            </a:r>
            <a:r>
              <a:rPr lang="en-US" sz="3200" b="1" dirty="0">
                <a:solidFill>
                  <a:schemeClr val="accent1"/>
                </a:solidFill>
              </a:rPr>
              <a:t>10</a:t>
            </a:r>
            <a:r>
              <a:rPr lang="mn-MN" sz="3200" b="1" dirty="0">
                <a:solidFill>
                  <a:schemeClr val="accent1"/>
                </a:solidFill>
              </a:rPr>
              <a:t>,</a:t>
            </a:r>
            <a:r>
              <a:rPr lang="en-US" sz="3200" b="1" dirty="0">
                <a:solidFill>
                  <a:schemeClr val="accent1"/>
                </a:solidFill>
              </a:rPr>
              <a:t>200</a:t>
            </a:r>
            <a:r>
              <a:rPr lang="mn-MN" sz="3200" b="1" dirty="0">
                <a:solidFill>
                  <a:schemeClr val="accent1"/>
                </a:solidFill>
              </a:rPr>
              <a:t>.</a:t>
            </a:r>
            <a:r>
              <a:rPr lang="en-US" sz="3200" b="1" dirty="0">
                <a:solidFill>
                  <a:schemeClr val="accent1"/>
                </a:solidFill>
              </a:rPr>
              <a:t>8</a:t>
            </a:r>
            <a:endParaRPr lang="mn-MN" sz="3200" b="1" dirty="0">
              <a:solidFill>
                <a:schemeClr val="accent1"/>
              </a:solidFill>
            </a:endParaRP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Хүү – </a:t>
            </a:r>
            <a:r>
              <a:rPr lang="mn-MN" sz="3200" b="1" dirty="0">
                <a:solidFill>
                  <a:schemeClr val="accent1"/>
                </a:solidFill>
              </a:rPr>
              <a:t>0</a:t>
            </a:r>
            <a:r>
              <a:rPr lang="mn-MN" sz="3200" dirty="0">
                <a:solidFill>
                  <a:schemeClr val="tx2"/>
                </a:solidFill>
              </a:rPr>
              <a:t> ногдуулсан.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28206" y="5418280"/>
            <a:ext cx="10784581" cy="2496006"/>
            <a:chOff x="-366652" y="892962"/>
            <a:chExt cx="4642067" cy="1318079"/>
          </a:xfrm>
        </p:grpSpPr>
        <p:grpSp>
          <p:nvGrpSpPr>
            <p:cNvPr id="15" name="Group 14"/>
            <p:cNvGrpSpPr/>
            <p:nvPr/>
          </p:nvGrpSpPr>
          <p:grpSpPr>
            <a:xfrm>
              <a:off x="-366652" y="1044586"/>
              <a:ext cx="1641793" cy="1166455"/>
              <a:chOff x="-366652" y="1044586"/>
              <a:chExt cx="1641793" cy="116645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-356016" y="1044586"/>
                <a:ext cx="0" cy="116645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-366652" y="1353324"/>
                <a:ext cx="1641793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 flipH="1">
              <a:off x="-243464" y="892962"/>
              <a:ext cx="4518879" cy="487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accent3"/>
                  </a:solidFill>
                </a:rPr>
                <a:t>27</a:t>
              </a:r>
              <a:r>
                <a:rPr lang="mn-MN" sz="5400" b="1" dirty="0">
                  <a:solidFill>
                    <a:schemeClr val="accent3"/>
                  </a:solidFill>
                </a:rPr>
                <a:t> татвар төлөгчийг шалгаж</a:t>
              </a:r>
              <a:endParaRPr lang="en-US" sz="54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flipH="1">
            <a:off x="13595102" y="3356177"/>
            <a:ext cx="10094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Нөхөн ногдуулалтын акт – </a:t>
            </a:r>
            <a:r>
              <a:rPr lang="mn-MN" sz="3200" b="1" dirty="0">
                <a:solidFill>
                  <a:schemeClr val="tx2"/>
                </a:solidFill>
              </a:rPr>
              <a:t>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Хялбаршуулсан - </a:t>
            </a:r>
            <a:r>
              <a:rPr lang="mn-MN" sz="3200" b="1" dirty="0">
                <a:solidFill>
                  <a:schemeClr val="tx2"/>
                </a:solidFill>
              </a:rPr>
              <a:t>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Дүгнэлт - </a:t>
            </a:r>
            <a:r>
              <a:rPr lang="mn-MN" sz="3200" b="1" dirty="0">
                <a:solidFill>
                  <a:schemeClr val="tx2"/>
                </a:solidFill>
              </a:rPr>
              <a:t>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200" dirty="0">
                <a:solidFill>
                  <a:schemeClr val="tx2"/>
                </a:solidFill>
              </a:rPr>
              <a:t>Илтгэх хуудас – </a:t>
            </a:r>
            <a:r>
              <a:rPr lang="mn-MN" sz="3200" b="1" dirty="0">
                <a:solidFill>
                  <a:schemeClr val="tx2"/>
                </a:solidFill>
              </a:rPr>
              <a:t>4</a:t>
            </a:r>
            <a:r>
              <a:rPr lang="mn-MN" sz="3200" dirty="0">
                <a:solidFill>
                  <a:schemeClr val="tx2"/>
                </a:solidFill>
              </a:rPr>
              <a:t> бичив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2903496" y="2322807"/>
            <a:ext cx="10785971" cy="2266827"/>
            <a:chOff x="-366652" y="776486"/>
            <a:chExt cx="4642675" cy="1189305"/>
          </a:xfrm>
        </p:grpSpPr>
        <p:grpSp>
          <p:nvGrpSpPr>
            <p:cNvPr id="21" name="Group 20"/>
            <p:cNvGrpSpPr/>
            <p:nvPr/>
          </p:nvGrpSpPr>
          <p:grpSpPr>
            <a:xfrm>
              <a:off x="-366652" y="1044586"/>
              <a:ext cx="1775107" cy="921205"/>
              <a:chOff x="-366652" y="1044586"/>
              <a:chExt cx="1775107" cy="92120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-356016" y="1044586"/>
                <a:ext cx="0" cy="92120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-366652" y="1258195"/>
                <a:ext cx="1775107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 flipH="1">
              <a:off x="-242865" y="776486"/>
              <a:ext cx="4518888" cy="484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accent6"/>
                  </a:solidFill>
                </a:rPr>
                <a:t>27</a:t>
              </a:r>
              <a:r>
                <a:rPr lang="mn-MN" sz="5400" b="1" dirty="0">
                  <a:solidFill>
                    <a:schemeClr val="accent6"/>
                  </a:solidFill>
                </a:rPr>
                <a:t> татвар төлөгчийг шалгаж</a:t>
              </a:r>
              <a:endParaRPr lang="en-US" sz="5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 flipH="1">
            <a:off x="1494419" y="7198153"/>
            <a:ext cx="100943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200" b="1" dirty="0">
                <a:solidFill>
                  <a:schemeClr val="accent1"/>
                </a:solidFill>
              </a:rPr>
              <a:t>Тайлант онд </a:t>
            </a:r>
            <a:r>
              <a:rPr lang="mn-MN" sz="3200" b="1" dirty="0"/>
              <a:t>212,291.6 </a:t>
            </a:r>
            <a:r>
              <a:rPr lang="mn-MN" sz="3200" dirty="0">
                <a:solidFill>
                  <a:schemeClr val="tx2"/>
                </a:solidFill>
              </a:rPr>
              <a:t>мян.төг-ийн төлбөр ногдуулснаас </a:t>
            </a:r>
            <a:r>
              <a:rPr lang="mn-MN" sz="3200" b="1" dirty="0">
                <a:solidFill>
                  <a:schemeClr val="tx2"/>
                </a:solidFill>
              </a:rPr>
              <a:t>88,688.5 </a:t>
            </a:r>
            <a:r>
              <a:rPr lang="mn-MN" sz="3200" dirty="0">
                <a:solidFill>
                  <a:schemeClr val="tx2"/>
                </a:solidFill>
              </a:rPr>
              <a:t> мян.төг-ийг барагдуулж, барагдуулалт </a:t>
            </a:r>
            <a:r>
              <a:rPr lang="mn-MN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41.7 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mn-MN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n-MN" sz="3200" dirty="0">
                <a:solidFill>
                  <a:schemeClr val="tx2"/>
                </a:solidFill>
              </a:rPr>
              <a:t>байна.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3200" b="1" dirty="0">
                <a:solidFill>
                  <a:schemeClr val="accent1"/>
                </a:solidFill>
              </a:rPr>
              <a:t>Урд оны </a:t>
            </a:r>
            <a:r>
              <a:rPr lang="mn-MN" sz="3200" b="1" dirty="0"/>
              <a:t>375,694.0 </a:t>
            </a:r>
            <a:r>
              <a:rPr lang="mn-MN" sz="3200" dirty="0">
                <a:solidFill>
                  <a:schemeClr val="tx2"/>
                </a:solidFill>
              </a:rPr>
              <a:t>мян.төг-ийн төлбөрөөс </a:t>
            </a:r>
            <a:r>
              <a:rPr lang="mn-MN" sz="3200" b="1" dirty="0">
                <a:solidFill>
                  <a:schemeClr val="tx2"/>
                </a:solidFill>
              </a:rPr>
              <a:t>117,540.7 </a:t>
            </a:r>
            <a:r>
              <a:rPr lang="mn-MN" sz="3200" dirty="0">
                <a:solidFill>
                  <a:schemeClr val="tx2"/>
                </a:solidFill>
              </a:rPr>
              <a:t> мян.төг-ийг барагдуулж, барагдуулалт </a:t>
            </a:r>
            <a:r>
              <a:rPr lang="mn-MN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31.29 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mn-MN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n-MN" sz="3200" dirty="0">
                <a:solidFill>
                  <a:schemeClr val="tx2"/>
                </a:solidFill>
              </a:rPr>
              <a:t>байна.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95333" y="5988285"/>
            <a:ext cx="11621971" cy="2615102"/>
            <a:chOff x="-366652" y="830070"/>
            <a:chExt cx="5002507" cy="1380971"/>
          </a:xfrm>
        </p:grpSpPr>
        <p:grpSp>
          <p:nvGrpSpPr>
            <p:cNvPr id="27" name="Group 26"/>
            <p:cNvGrpSpPr/>
            <p:nvPr/>
          </p:nvGrpSpPr>
          <p:grpSpPr>
            <a:xfrm>
              <a:off x="-366652" y="1044586"/>
              <a:ext cx="1847927" cy="1166455"/>
              <a:chOff x="-366652" y="1044586"/>
              <a:chExt cx="1847927" cy="1166455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H="1">
                <a:off x="-356016" y="1044586"/>
                <a:ext cx="0" cy="116645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-366652" y="1353324"/>
                <a:ext cx="1847927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 flipH="1">
              <a:off x="-286665" y="830070"/>
              <a:ext cx="4922520" cy="487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5400" b="1" dirty="0">
                  <a:solidFill>
                    <a:schemeClr val="accent2"/>
                  </a:solidFill>
                </a:rPr>
                <a:t>Хяналтын өрийн барагдуулалт</a:t>
              </a:r>
              <a:endParaRPr lang="en-US" sz="5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5ADCBD-73A8-4D5F-985D-ABC11379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1"/>
            <a:ext cx="19705625" cy="1089529"/>
          </a:xfrm>
        </p:spPr>
        <p:txBody>
          <a:bodyPr/>
          <a:lstStyle/>
          <a:p>
            <a:r>
              <a:rPr lang="mn-MN" sz="7200" dirty="0"/>
              <a:t>ТАТВАРЫН ХЯНАЛТ ШАЛГАЛТ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1797BE-28E9-4B48-84F5-018DF87B29C6}"/>
              </a:ext>
            </a:extLst>
          </p:cNvPr>
          <p:cNvGrpSpPr/>
          <p:nvPr/>
        </p:nvGrpSpPr>
        <p:grpSpPr>
          <a:xfrm>
            <a:off x="970623" y="10710360"/>
            <a:ext cx="11218200" cy="2867878"/>
            <a:chOff x="1030021" y="2306120"/>
            <a:chExt cx="11218200" cy="423021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EE125C8-BDA5-4B97-AB0B-5E74D3516E97}"/>
                </a:ext>
              </a:extLst>
            </p:cNvPr>
            <p:cNvGrpSpPr/>
            <p:nvPr/>
          </p:nvGrpSpPr>
          <p:grpSpPr>
            <a:xfrm>
              <a:off x="1030021" y="2306120"/>
              <a:ext cx="11218200" cy="4230215"/>
              <a:chOff x="1361477" y="8488614"/>
              <a:chExt cx="10939561" cy="360441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700F451-6114-4257-A907-285668C9CD70}"/>
                  </a:ext>
                </a:extLst>
              </p:cNvPr>
              <p:cNvSpPr/>
              <p:nvPr/>
            </p:nvSpPr>
            <p:spPr>
              <a:xfrm>
                <a:off x="1361477" y="8488614"/>
                <a:ext cx="10939561" cy="360441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BEBE4E-7472-4B51-8A12-05DA89112583}"/>
                  </a:ext>
                </a:extLst>
              </p:cNvPr>
              <p:cNvSpPr txBox="1"/>
              <p:nvPr/>
            </p:nvSpPr>
            <p:spPr>
              <a:xfrm>
                <a:off x="4251986" y="8595208"/>
                <a:ext cx="7463918" cy="2436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3600" b="1" u="sng" dirty="0">
                    <a:solidFill>
                      <a:schemeClr val="bg1"/>
                    </a:solidFill>
                  </a:rPr>
                  <a:t>ЗӨВЛӨГӨӨ ӨГСӨН: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mn-MN" sz="2800" dirty="0">
                    <a:solidFill>
                      <a:schemeClr val="bg1"/>
                    </a:solidFill>
                  </a:rPr>
                  <a:t>Хяналт шалгалтын явцад – </a:t>
                </a:r>
                <a:r>
                  <a:rPr lang="mn-MN" sz="2800" b="1" dirty="0">
                    <a:solidFill>
                      <a:schemeClr val="bg1"/>
                    </a:solidFill>
                  </a:rPr>
                  <a:t>51 </a:t>
                </a:r>
                <a:r>
                  <a:rPr lang="mn-MN" sz="2800" dirty="0">
                    <a:solidFill>
                      <a:schemeClr val="bg1"/>
                    </a:solidFill>
                  </a:rPr>
                  <a:t>/Давхардсан тоогоор/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mn-MN" sz="2800" dirty="0">
                    <a:solidFill>
                      <a:schemeClr val="bg1"/>
                    </a:solidFill>
                  </a:rPr>
                  <a:t>Шинэ татвар төлөгчид – </a:t>
                </a:r>
                <a:r>
                  <a:rPr lang="mn-MN" sz="2800" b="1" dirty="0">
                    <a:solidFill>
                      <a:schemeClr val="bg1"/>
                    </a:solidFill>
                  </a:rPr>
                  <a:t>48</a:t>
                </a: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D14E41A-94C9-4FF0-8478-F38E7A280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3817" y="3175570"/>
              <a:ext cx="1882890" cy="256718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B83C1C-E052-488B-87AC-06476CEED07B}"/>
              </a:ext>
            </a:extLst>
          </p:cNvPr>
          <p:cNvGrpSpPr/>
          <p:nvPr/>
        </p:nvGrpSpPr>
        <p:grpSpPr>
          <a:xfrm>
            <a:off x="12491712" y="10701816"/>
            <a:ext cx="11197755" cy="2876422"/>
            <a:chOff x="418372" y="6188271"/>
            <a:chExt cx="11197755" cy="699820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0E29C73-7D24-4438-B44D-89C756BE3300}"/>
                </a:ext>
              </a:extLst>
            </p:cNvPr>
            <p:cNvGrpSpPr/>
            <p:nvPr/>
          </p:nvGrpSpPr>
          <p:grpSpPr>
            <a:xfrm>
              <a:off x="825059" y="6188271"/>
              <a:ext cx="10791068" cy="6998207"/>
              <a:chOff x="1227154" y="6926009"/>
              <a:chExt cx="10482630" cy="6013771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E8BDF57-0DC2-4DBE-B0FD-E2507E06DB30}"/>
                  </a:ext>
                </a:extLst>
              </p:cNvPr>
              <p:cNvSpPr/>
              <p:nvPr/>
            </p:nvSpPr>
            <p:spPr>
              <a:xfrm>
                <a:off x="1227154" y="6926009"/>
                <a:ext cx="10430462" cy="59959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n-MN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B49DE43-0504-415A-A777-3B90A4EB5327}"/>
                  </a:ext>
                </a:extLst>
              </p:cNvPr>
              <p:cNvSpPr txBox="1"/>
              <p:nvPr/>
            </p:nvSpPr>
            <p:spPr>
              <a:xfrm>
                <a:off x="3373339" y="7084182"/>
                <a:ext cx="8336445" cy="585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3600" b="1" u="sng" dirty="0">
                    <a:solidFill>
                      <a:schemeClr val="bg1"/>
                    </a:solidFill>
                  </a:rPr>
                  <a:t>ОНЦГОЙ АЛБАН ТАТВАР:</a:t>
                </a:r>
              </a:p>
              <a:p>
                <a:r>
                  <a:rPr lang="mn-MN" sz="2800" dirty="0">
                    <a:solidFill>
                      <a:schemeClr val="bg1"/>
                    </a:solidFill>
                  </a:rPr>
                  <a:t>2020 оны ХШ-д хамруулах төлөвлөгөөнд тусгагдсан архи, согтууруулах ундаа борлуулагч түүгээр үйлчлэгч </a:t>
                </a:r>
                <a:r>
                  <a:rPr lang="mn-MN" sz="2800" b="1" dirty="0">
                    <a:solidFill>
                      <a:schemeClr val="bg1"/>
                    </a:solidFill>
                  </a:rPr>
                  <a:t>4</a:t>
                </a:r>
                <a:r>
                  <a:rPr lang="mn-MN" sz="2800" dirty="0">
                    <a:solidFill>
                      <a:schemeClr val="bg1"/>
                    </a:solidFill>
                  </a:rPr>
                  <a:t> татвар төлөгчид ХШ хийх явцад ажлын байранд очин онцгой албан татварын тэмдэгийн шалгалтыг хийхэд зөрчил илрээгүй байна.</a:t>
                </a: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A482CB7-5EEF-4EBE-AF30-ED7CBE913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372" y="7643150"/>
              <a:ext cx="3368037" cy="4487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9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/>
      <p:bldP spid="25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397" y="997973"/>
            <a:ext cx="11207751" cy="1920526"/>
          </a:xfrm>
        </p:spPr>
        <p:txBody>
          <a:bodyPr/>
          <a:lstStyle/>
          <a:p>
            <a:r>
              <a:rPr lang="mn-MN" sz="6600" dirty="0">
                <a:solidFill>
                  <a:schemeClr val="accent1"/>
                </a:solidFill>
              </a:rPr>
              <a:t>ДОЛОО. </a:t>
            </a:r>
            <a:r>
              <a:rPr lang="mn-MN" sz="6600" dirty="0"/>
              <a:t>НӨАТУС-ИЙН ХЭРЭГЖИЛТИЙН ТАЛААР</a:t>
            </a:r>
            <a:endParaRPr lang="en-US" sz="6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45"/>
          <a:stretch/>
        </p:blipFill>
        <p:spPr>
          <a:xfrm>
            <a:off x="-37897" y="1"/>
            <a:ext cx="11649216" cy="13715999"/>
          </a:xfr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7CB00994-BAE9-4DE7-9E52-2747AE7BE6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235397" y="4302059"/>
            <a:ext cx="11158807" cy="18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281DF-61AB-4874-BA39-D45FA5B8D3CB}"/>
              </a:ext>
            </a:extLst>
          </p:cNvPr>
          <p:cNvGrpSpPr/>
          <p:nvPr/>
        </p:nvGrpSpPr>
        <p:grpSpPr>
          <a:xfrm>
            <a:off x="12330913" y="4379207"/>
            <a:ext cx="11158808" cy="1794492"/>
            <a:chOff x="1135429" y="3326230"/>
            <a:chExt cx="13942473" cy="2729564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DC0448A-3C58-481D-B915-8C2287AE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3326230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B411792-9033-4B34-8707-0E75DAC8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3326230"/>
              <a:ext cx="13207103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A4DD7D-DFAF-480A-9845-57CDBDF280C4}"/>
                </a:ext>
              </a:extLst>
            </p:cNvPr>
            <p:cNvSpPr/>
            <p:nvPr/>
          </p:nvSpPr>
          <p:spPr>
            <a:xfrm>
              <a:off x="1582803" y="3520031"/>
              <a:ext cx="10462675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БҮРТГЭЛ, ТООЛЛОГО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12330914" y="6448754"/>
            <a:ext cx="11158807" cy="1881736"/>
            <a:chOff x="1135430" y="6560497"/>
            <a:chExt cx="13942472" cy="2862269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3" y="6754298"/>
              <a:ext cx="9384597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СУРГАЛТ, СУРТАЛЧИЛГАА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B9850D-D43A-4A2F-A6F5-69481EE89221}"/>
              </a:ext>
            </a:extLst>
          </p:cNvPr>
          <p:cNvGrpSpPr/>
          <p:nvPr/>
        </p:nvGrpSpPr>
        <p:grpSpPr>
          <a:xfrm>
            <a:off x="12330913" y="8518301"/>
            <a:ext cx="11158808" cy="1794492"/>
            <a:chOff x="1135429" y="9794764"/>
            <a:chExt cx="13942473" cy="2729564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98B4E86-3182-429D-9A35-05DF8072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DE527CA-8C2C-4D55-B912-761E93E0B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E7E1C5-60CE-4424-A34F-662A6BD04305}"/>
                </a:ext>
              </a:extLst>
            </p:cNvPr>
            <p:cNvSpPr/>
            <p:nvPr/>
          </p:nvSpPr>
          <p:spPr>
            <a:xfrm>
              <a:off x="1582802" y="9988565"/>
              <a:ext cx="11860624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АВСАН АРГА ХЭМЖЭЭ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32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4577-3F3B-40A8-A786-053C613A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24" y="677383"/>
            <a:ext cx="22120572" cy="1089246"/>
          </a:xfrm>
        </p:spPr>
        <p:txBody>
          <a:bodyPr>
            <a:normAutofit/>
          </a:bodyPr>
          <a:lstStyle/>
          <a:p>
            <a:r>
              <a:rPr lang="mn-MN" sz="7198" dirty="0"/>
              <a:t>НӨАТУС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5E8D9F-D5B3-4B5D-ACD0-7429A739FECC}"/>
              </a:ext>
            </a:extLst>
          </p:cNvPr>
          <p:cNvGrpSpPr/>
          <p:nvPr/>
        </p:nvGrpSpPr>
        <p:grpSpPr>
          <a:xfrm>
            <a:off x="13125008" y="8653882"/>
            <a:ext cx="9344114" cy="3458070"/>
            <a:chOff x="1030289" y="2341777"/>
            <a:chExt cx="6769098" cy="3458970"/>
          </a:xfrm>
        </p:grpSpPr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id="{92B165E9-9F47-46BB-A1B4-E85E67DDD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9" y="2341777"/>
              <a:ext cx="904108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3600" b="1" dirty="0">
                  <a:solidFill>
                    <a:schemeClr val="bg1"/>
                  </a:solidFill>
                </a:rPr>
                <a:t>Х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3B7637-A131-4D7D-912F-6F0DF7C1FFA4}"/>
                </a:ext>
              </a:extLst>
            </p:cNvPr>
            <p:cNvSpPr txBox="1"/>
            <p:nvPr/>
          </p:nvSpPr>
          <p:spPr>
            <a:xfrm>
              <a:off x="2155917" y="2383537"/>
              <a:ext cx="5643470" cy="34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3600" b="1" dirty="0">
                  <a:latin typeface="+mj-lt"/>
                </a:rPr>
                <a:t>ХАРИУЦЛАГА ТООЦСОН БАЙДАЛ</a:t>
              </a:r>
              <a:endParaRPr lang="en-US" sz="3600" b="1" dirty="0">
                <a:latin typeface="+mj-lt"/>
              </a:endParaRPr>
            </a:p>
            <a:p>
              <a:pPr marL="571357" indent="-571357">
                <a:buFont typeface="Arial" panose="020B0604020202020204" pitchFamily="34" charset="0"/>
                <a:buChar char="•"/>
              </a:pPr>
              <a:endParaRPr lang="mn-MN" sz="3600" dirty="0"/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mn-MN" sz="3600" dirty="0"/>
                <a:t>Шаардлага өгсөн – </a:t>
              </a:r>
              <a:r>
                <a:rPr lang="en-US" sz="3600" b="1" dirty="0">
                  <a:solidFill>
                    <a:srgbClr val="1565C0"/>
                  </a:solidFill>
                </a:rPr>
                <a:t>18</a:t>
              </a:r>
              <a:endParaRPr lang="mn-MN" sz="3600" b="1" dirty="0">
                <a:solidFill>
                  <a:srgbClr val="1565C0"/>
                </a:solidFill>
              </a:endParaRP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mn-MN" sz="3600" dirty="0"/>
                <a:t>Үүнээс:</a:t>
              </a:r>
            </a:p>
            <a:p>
              <a:pPr marL="1607736" lvl="1" indent="-536442">
                <a:buFont typeface="Arial" panose="020B0604020202020204" pitchFamily="34" charset="0"/>
                <a:buChar char="•"/>
              </a:pPr>
              <a:r>
                <a:rPr lang="mn-MN" sz="3600" dirty="0"/>
                <a:t>Хэвлэж хэвшсэн – </a:t>
              </a:r>
              <a:r>
                <a:rPr lang="en-US" sz="3600" b="1" dirty="0">
                  <a:solidFill>
                    <a:srgbClr val="1565C0"/>
                  </a:solidFill>
                </a:rPr>
                <a:t>1</a:t>
              </a:r>
              <a:r>
                <a:rPr lang="en-US" sz="3600" b="1" dirty="0">
                  <a:solidFill>
                    <a:schemeClr val="accent1"/>
                  </a:solidFill>
                </a:rPr>
                <a:t>8</a:t>
              </a:r>
              <a:endParaRPr lang="mn-MN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D3FB83-531C-4033-809C-E7FF735714F4}"/>
              </a:ext>
            </a:extLst>
          </p:cNvPr>
          <p:cNvGrpSpPr/>
          <p:nvPr/>
        </p:nvGrpSpPr>
        <p:grpSpPr>
          <a:xfrm>
            <a:off x="0" y="2548536"/>
            <a:ext cx="11270456" cy="3458069"/>
            <a:chOff x="1030289" y="2341777"/>
            <a:chExt cx="4578003" cy="3458968"/>
          </a:xfrm>
        </p:grpSpPr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1399DA8-C099-4ED1-9158-9CB9E6347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9" y="2341777"/>
              <a:ext cx="518719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399" b="1" dirty="0">
                  <a:solidFill>
                    <a:schemeClr val="bg1"/>
                  </a:solidFill>
                </a:rPr>
                <a:t>Х</a:t>
              </a:r>
              <a:endParaRPr lang="en-US" sz="4399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75768E1-7550-403F-A657-0569FE9A50FD}"/>
                </a:ext>
              </a:extLst>
            </p:cNvPr>
            <p:cNvSpPr txBox="1"/>
            <p:nvPr/>
          </p:nvSpPr>
          <p:spPr>
            <a:xfrm>
              <a:off x="1650092" y="2383537"/>
              <a:ext cx="3958200" cy="341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mn-MN" sz="3600" b="1" dirty="0"/>
                <a:t>ТЕГ-ын даргын 03 тоот албан даалгаврын хүрээнд:</a:t>
              </a:r>
            </a:p>
            <a:p>
              <a:pPr marL="2399242" lvl="1" indent="-571357">
                <a:buFont typeface="Arial" panose="020B0604020202020204" pitchFamily="34" charset="0"/>
                <a:buChar char="•"/>
              </a:pPr>
              <a:r>
                <a:rPr lang="mn-MN" sz="3600" dirty="0"/>
                <a:t>Хэлтсийн даргын 2020.09.07-ны өдрийн А/26 тоот тушаал</a:t>
              </a:r>
            </a:p>
            <a:p>
              <a:pPr marL="2399242" lvl="1" indent="-571357">
                <a:buFont typeface="Arial" panose="020B0604020202020204" pitchFamily="34" charset="0"/>
                <a:buChar char="•"/>
              </a:pPr>
              <a:r>
                <a:rPr lang="mn-MN" sz="3600" dirty="0"/>
                <a:t>Хэлтсийн даргын 2020.10.19-ны өдрийн 2020/01 тоот удирдамж</a:t>
              </a:r>
              <a:endParaRPr lang="en-US" sz="3600" dirty="0"/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6E9C8A8-CDDC-4A1A-94F0-8DA8BCB3C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4263"/>
              </p:ext>
            </p:extLst>
          </p:nvPr>
        </p:nvGraphicFramePr>
        <p:xfrm>
          <a:off x="12188825" y="2124998"/>
          <a:ext cx="11216481" cy="446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0522">
                  <a:extLst>
                    <a:ext uri="{9D8B030D-6E8A-4147-A177-3AD203B41FA5}">
                      <a16:colId xmlns:a16="http://schemas.microsoft.com/office/drawing/2014/main" val="4142034142"/>
                    </a:ext>
                  </a:extLst>
                </a:gridCol>
                <a:gridCol w="3085959">
                  <a:extLst>
                    <a:ext uri="{9D8B030D-6E8A-4147-A177-3AD203B41FA5}">
                      <a16:colId xmlns:a16="http://schemas.microsoft.com/office/drawing/2014/main" val="224651001"/>
                    </a:ext>
                  </a:extLst>
                </a:gridCol>
              </a:tblGrid>
              <a:tr h="1007883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600" u="none" strike="noStrike" dirty="0">
                          <a:effectLst/>
                        </a:rPr>
                        <a:t>Татвар төлөгчийн цэг салбарын тоо</a:t>
                      </a:r>
                      <a:endParaRPr lang="mn-MN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45" marR="19045" marT="190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641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45" marR="19045" marT="19045" marB="0" anchor="ctr"/>
                </a:tc>
                <a:extLst>
                  <a:ext uri="{0D108BD9-81ED-4DB2-BD59-A6C34878D82A}">
                    <a16:rowId xmlns:a16="http://schemas.microsoft.com/office/drawing/2014/main" val="2068156094"/>
                  </a:ext>
                </a:extLst>
              </a:tr>
              <a:tr h="1007883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600" u="none" strike="noStrike" dirty="0">
                          <a:effectLst/>
                        </a:rPr>
                        <a:t>Цахим төлбөрийн баримтын нэгдсэн системд холбогдох ТТ-ийн тоо</a:t>
                      </a:r>
                      <a:endParaRPr lang="mn-MN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45" marR="19045" marT="190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600" u="none" strike="noStrike" dirty="0">
                          <a:effectLst/>
                        </a:rPr>
                        <a:t>1690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45" marR="19045" marT="19045" marB="0" anchor="ctr"/>
                </a:tc>
                <a:extLst>
                  <a:ext uri="{0D108BD9-81ED-4DB2-BD59-A6C34878D82A}">
                    <a16:rowId xmlns:a16="http://schemas.microsoft.com/office/drawing/2014/main" val="4153339678"/>
                  </a:ext>
                </a:extLst>
              </a:tr>
              <a:tr h="1007883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600" u="none" strike="noStrike" dirty="0">
                          <a:effectLst/>
                        </a:rPr>
                        <a:t>Цахим төлбөрийн баримтын нэгдсэн системд холбогдсон ТТ-ийн тоо</a:t>
                      </a:r>
                      <a:endParaRPr lang="mn-MN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45" marR="19045" marT="190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600" u="none" strike="noStrike" dirty="0">
                          <a:effectLst/>
                        </a:rPr>
                        <a:t>1197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45" marR="19045" marT="19045" marB="0" anchor="ctr"/>
                </a:tc>
                <a:extLst>
                  <a:ext uri="{0D108BD9-81ED-4DB2-BD59-A6C34878D82A}">
                    <a16:rowId xmlns:a16="http://schemas.microsoft.com/office/drawing/2014/main" val="1515615310"/>
                  </a:ext>
                </a:extLst>
              </a:tr>
              <a:tr h="1007883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600" u="none" strike="noStrike" dirty="0">
                          <a:effectLst/>
                        </a:rPr>
                        <a:t>Цахим төлбөрийн баримтын нэгдсэн системд холбогдсон хувь</a:t>
                      </a:r>
                      <a:endParaRPr lang="mn-MN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45" marR="19045" marT="190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3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70</a:t>
                      </a:r>
                      <a:r>
                        <a:rPr lang="en-US" sz="3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.</a:t>
                      </a:r>
                      <a:r>
                        <a:rPr lang="mn-MN" sz="3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82</a:t>
                      </a:r>
                      <a:endParaRPr lang="en-US" sz="36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45" marR="19045" marT="19045" marB="0" anchor="ctr"/>
                </a:tc>
                <a:extLst>
                  <a:ext uri="{0D108BD9-81ED-4DB2-BD59-A6C34878D82A}">
                    <a16:rowId xmlns:a16="http://schemas.microsoft.com/office/drawing/2014/main" val="288995242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DB79A93-70D1-4AE1-BA1C-90A05D046938}"/>
              </a:ext>
            </a:extLst>
          </p:cNvPr>
          <p:cNvGrpSpPr/>
          <p:nvPr/>
        </p:nvGrpSpPr>
        <p:grpSpPr>
          <a:xfrm>
            <a:off x="1032924" y="7518145"/>
            <a:ext cx="9344114" cy="6197855"/>
            <a:chOff x="1030289" y="2341777"/>
            <a:chExt cx="6769098" cy="6199468"/>
          </a:xfrm>
        </p:grpSpPr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5E604726-1F82-4F83-BD8A-4496919D5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9" y="2341777"/>
              <a:ext cx="904108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QR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7FC19B-6432-489F-9B3B-4A94199A0F97}"/>
                </a:ext>
              </a:extLst>
            </p:cNvPr>
            <p:cNvSpPr txBox="1"/>
            <p:nvPr/>
          </p:nvSpPr>
          <p:spPr>
            <a:xfrm>
              <a:off x="2155917" y="2353326"/>
              <a:ext cx="5643470" cy="618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</a:rPr>
                <a:t>QR </a:t>
              </a:r>
              <a:r>
                <a:rPr lang="mn-MN" sz="3600" b="1" dirty="0">
                  <a:latin typeface="+mj-lt"/>
                </a:rPr>
                <a:t>код хэвлэж, байршуулах</a:t>
              </a:r>
              <a:endParaRPr lang="en-US" sz="3600" b="1" dirty="0">
                <a:latin typeface="+mj-lt"/>
              </a:endParaRPr>
            </a:p>
            <a:p>
              <a:pPr marL="571357" indent="-571357">
                <a:buFont typeface="Arial" panose="020B0604020202020204" pitchFamily="34" charset="0"/>
                <a:buChar char="•"/>
              </a:pPr>
              <a:endParaRPr lang="mn-MN" sz="3600" dirty="0"/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mn-MN" sz="3600" dirty="0"/>
                <a:t>Хэвлэвэл зохих - </a:t>
              </a:r>
              <a:r>
                <a:rPr lang="en-US" sz="3600" b="1" dirty="0">
                  <a:solidFill>
                    <a:schemeClr val="accent1"/>
                  </a:solidFill>
                </a:rPr>
                <a:t>270</a:t>
              </a:r>
              <a:endParaRPr lang="mn-MN" sz="3600" b="1" dirty="0">
                <a:solidFill>
                  <a:schemeClr val="accent1"/>
                </a:solidFill>
              </a:endParaRP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mn-MN" sz="3600" dirty="0"/>
                <a:t>Хэвлэж наасан – </a:t>
              </a:r>
              <a:r>
                <a:rPr lang="en-US" sz="3600" b="1" dirty="0">
                  <a:solidFill>
                    <a:schemeClr val="accent1"/>
                  </a:solidFill>
                </a:rPr>
                <a:t>232</a:t>
              </a:r>
              <a:endParaRPr lang="mn-MN" sz="3600" b="1" dirty="0">
                <a:solidFill>
                  <a:schemeClr val="accent1"/>
                </a:solidFill>
              </a:endParaRP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mn-MN" sz="3600" dirty="0"/>
                <a:t>Хувь –</a:t>
              </a:r>
              <a:r>
                <a:rPr lang="mn-MN" sz="3600" b="1" dirty="0">
                  <a:solidFill>
                    <a:schemeClr val="accent2"/>
                  </a:solidFill>
                </a:rPr>
                <a:t> </a:t>
              </a:r>
              <a:r>
                <a:rPr lang="en-US" sz="3600" b="1" dirty="0">
                  <a:solidFill>
                    <a:schemeClr val="accent2"/>
                  </a:solidFill>
                </a:rPr>
                <a:t>8</a:t>
              </a:r>
              <a:r>
                <a:rPr lang="mn-MN" sz="3600" b="1" dirty="0">
                  <a:solidFill>
                    <a:schemeClr val="accent2"/>
                  </a:solidFill>
                </a:rPr>
                <a:t>5.</a:t>
              </a:r>
              <a:r>
                <a:rPr lang="en-US" sz="3600" b="1" dirty="0">
                  <a:solidFill>
                    <a:schemeClr val="accent2"/>
                  </a:solidFill>
                </a:rPr>
                <a:t>92</a:t>
              </a:r>
            </a:p>
            <a:p>
              <a:pPr marL="571357" indent="-571357">
                <a:buFont typeface="Arial" panose="020B0604020202020204" pitchFamily="34" charset="0"/>
                <a:buChar char="•"/>
              </a:pPr>
              <a:endParaRPr lang="en-US" sz="3600" b="1" dirty="0">
                <a:solidFill>
                  <a:schemeClr val="accent2"/>
                </a:solidFill>
              </a:endParaRPr>
            </a:p>
            <a:p>
              <a:r>
                <a:rPr lang="mn-MN" sz="3600" b="1" dirty="0"/>
                <a:t>ТУБ татвар төлөгчийн ажлын байранд очиж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/>
                <a:t>QR </a:t>
              </a:r>
              <a:r>
                <a:rPr lang="mn-MN" sz="3600" dirty="0"/>
                <a:t>уншуулсан – </a:t>
              </a:r>
              <a:r>
                <a:rPr lang="mn-MN" sz="3600" b="1" dirty="0">
                  <a:solidFill>
                    <a:schemeClr val="accent1"/>
                  </a:solidFill>
                </a:rPr>
                <a:t>887</a:t>
              </a:r>
            </a:p>
            <a:p>
              <a:pPr marL="571500" indent="-571500">
                <a:buFontTx/>
                <a:buChar char="-"/>
              </a:pPr>
              <a:r>
                <a:rPr lang="mn-MN" sz="3600" dirty="0"/>
                <a:t>Зөвлөгөө, үйлчилгээ - </a:t>
              </a:r>
              <a:r>
                <a:rPr lang="mn-MN" sz="3600" b="1" dirty="0">
                  <a:solidFill>
                    <a:schemeClr val="accent1"/>
                  </a:solidFill>
                </a:rPr>
                <a:t>279</a:t>
              </a:r>
            </a:p>
            <a:p>
              <a:endParaRPr lang="mn-MN" sz="36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0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4577-3F3B-40A8-A786-053C613A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28" y="178900"/>
            <a:ext cx="22120572" cy="2086212"/>
          </a:xfrm>
        </p:spPr>
        <p:txBody>
          <a:bodyPr/>
          <a:lstStyle/>
          <a:p>
            <a:r>
              <a:rPr lang="mn-MN" sz="7198" dirty="0"/>
              <a:t>НӨАТУС СУРГАЛТ, СУРТАЛЧИЛГАА, ТООЛЛОГО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24469C4-D501-4F87-8845-C5372141EF8E}"/>
              </a:ext>
            </a:extLst>
          </p:cNvPr>
          <p:cNvGrpSpPr/>
          <p:nvPr/>
        </p:nvGrpSpPr>
        <p:grpSpPr>
          <a:xfrm>
            <a:off x="1032928" y="8006368"/>
            <a:ext cx="10734570" cy="5257303"/>
            <a:chOff x="1426258" y="8488614"/>
            <a:chExt cx="10430462" cy="4518936"/>
          </a:xfrm>
          <a:solidFill>
            <a:srgbClr val="000000">
              <a:alpha val="34902"/>
            </a:srgbClr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6918F24-559E-4A29-86F1-6CA8B8F68751}"/>
                </a:ext>
              </a:extLst>
            </p:cNvPr>
            <p:cNvSpPr/>
            <p:nvPr/>
          </p:nvSpPr>
          <p:spPr>
            <a:xfrm>
              <a:off x="1426258" y="8488614"/>
              <a:ext cx="10430462" cy="4518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 sz="36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B4FC8BF-7734-4924-9009-09D0502745E5}"/>
                </a:ext>
              </a:extLst>
            </p:cNvPr>
            <p:cNvSpPr txBox="1"/>
            <p:nvPr/>
          </p:nvSpPr>
          <p:spPr>
            <a:xfrm>
              <a:off x="5583934" y="8803635"/>
              <a:ext cx="5876184" cy="3888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mn-MN" sz="3600" b="1" u="sng" dirty="0">
                  <a:solidFill>
                    <a:schemeClr val="bg1"/>
                  </a:solidFill>
                </a:rPr>
                <a:t>СУРТАЛЧИЛГАА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bg1"/>
                  </a:solidFill>
                </a:rPr>
                <a:t>19 удаагийн сургалтанд 570</a:t>
              </a: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mn-MN" sz="3600" b="1" dirty="0">
                  <a:solidFill>
                    <a:schemeClr val="bg1"/>
                  </a:solidFill>
                </a:rPr>
                <a:t>Зөвлөгөө өгсөн </a:t>
              </a:r>
            </a:p>
            <a:p>
              <a:pPr marL="2399242" lvl="1" indent="-571357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bg1"/>
                  </a:solidFill>
                </a:rPr>
                <a:t>Иргэн – </a:t>
              </a:r>
              <a:r>
                <a:rPr lang="mn-MN" sz="3600" b="1" dirty="0">
                  <a:solidFill>
                    <a:schemeClr val="bg1"/>
                  </a:solidFill>
                </a:rPr>
                <a:t>1856</a:t>
              </a:r>
            </a:p>
            <a:p>
              <a:pPr marL="2399242" lvl="1" indent="-571357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bg1"/>
                  </a:solidFill>
                </a:rPr>
                <a:t>ААН – </a:t>
              </a:r>
              <a:r>
                <a:rPr lang="mn-MN" sz="3600" b="1" dirty="0">
                  <a:solidFill>
                    <a:schemeClr val="bg1"/>
                  </a:solidFill>
                </a:rPr>
                <a:t>958</a:t>
              </a: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chemeClr val="bg1"/>
                  </a:solidFill>
                </a:rPr>
                <a:t>Facebook </a:t>
              </a:r>
              <a:r>
                <a:rPr lang="mn-MN" sz="3600" dirty="0">
                  <a:solidFill>
                    <a:schemeClr val="bg1"/>
                  </a:solidFill>
                </a:rPr>
                <a:t>хуудсаар – </a:t>
              </a:r>
              <a:r>
                <a:rPr lang="mn-MN" sz="3600" b="1" dirty="0">
                  <a:solidFill>
                    <a:schemeClr val="bg1"/>
                  </a:solidFill>
                </a:rPr>
                <a:t>667</a:t>
              </a: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bg1"/>
                  </a:solidFill>
                </a:rPr>
                <a:t>Сайтаар – </a:t>
              </a:r>
              <a:r>
                <a:rPr lang="mn-MN" sz="3600" b="1" dirty="0">
                  <a:solidFill>
                    <a:schemeClr val="bg1"/>
                  </a:solidFill>
                </a:rPr>
                <a:t>19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5D0B6A-E172-47F8-8A3F-7502BC1F0BE9}"/>
              </a:ext>
            </a:extLst>
          </p:cNvPr>
          <p:cNvGrpSpPr/>
          <p:nvPr/>
        </p:nvGrpSpPr>
        <p:grpSpPr>
          <a:xfrm>
            <a:off x="12418930" y="8006369"/>
            <a:ext cx="10734570" cy="5287448"/>
            <a:chOff x="1426258" y="8488614"/>
            <a:chExt cx="10430462" cy="4544847"/>
          </a:xfrm>
          <a:solidFill>
            <a:srgbClr val="0D47A1">
              <a:alpha val="38039"/>
            </a:srgbClr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CC806D-F8DE-490F-A33A-05259A597523}"/>
                </a:ext>
              </a:extLst>
            </p:cNvPr>
            <p:cNvSpPr/>
            <p:nvPr/>
          </p:nvSpPr>
          <p:spPr>
            <a:xfrm>
              <a:off x="1426258" y="8488614"/>
              <a:ext cx="10430462" cy="4518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 sz="36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AEBA584-4ED4-4346-8B7B-04603B5F7488}"/>
                </a:ext>
              </a:extLst>
            </p:cNvPr>
            <p:cNvSpPr txBox="1"/>
            <p:nvPr/>
          </p:nvSpPr>
          <p:spPr>
            <a:xfrm>
              <a:off x="5243285" y="8668377"/>
              <a:ext cx="6411513" cy="43650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mn-MN" sz="3600" b="1" u="sng" dirty="0">
                  <a:solidFill>
                    <a:schemeClr val="bg1"/>
                  </a:solidFill>
                </a:rPr>
                <a:t>ГОМДОЛ</a:t>
              </a:r>
            </a:p>
            <a:p>
              <a:pPr marL="571357" indent="-571357">
                <a:buFont typeface="Arial" panose="020B0604020202020204" pitchFamily="34" charset="0"/>
                <a:buChar char="•"/>
              </a:pPr>
              <a:endParaRPr lang="mn-MN" sz="3600" b="1" u="sng" dirty="0">
                <a:solidFill>
                  <a:schemeClr val="bg1"/>
                </a:solidFill>
              </a:endParaRPr>
            </a:p>
            <a:p>
              <a:pPr marL="285679" indent="-285679">
                <a:buFont typeface="Arial" panose="020B0604020202020204" pitchFamily="34" charset="0"/>
                <a:buChar char="•"/>
              </a:pPr>
              <a:r>
                <a:rPr lang="mn-MN" sz="3600" u="sng" dirty="0">
                  <a:solidFill>
                    <a:schemeClr val="bg1"/>
                  </a:solidFill>
                </a:rPr>
                <a:t>Нийт - </a:t>
              </a:r>
              <a:r>
                <a:rPr lang="mn-MN" sz="3600" b="1" u="sng" dirty="0">
                  <a:solidFill>
                    <a:schemeClr val="bg1"/>
                  </a:solidFill>
                </a:rPr>
                <a:t>309</a:t>
              </a:r>
            </a:p>
            <a:p>
              <a:pPr marL="285679" indent="-285679">
                <a:buFont typeface="Arial" panose="020B0604020202020204" pitchFamily="34" charset="0"/>
                <a:buChar char="•"/>
              </a:pPr>
              <a:r>
                <a:rPr lang="mn-MN" sz="3600" u="sng" dirty="0">
                  <a:solidFill>
                    <a:schemeClr val="bg1"/>
                  </a:solidFill>
                </a:rPr>
                <a:t>1800-1288-д ирсэн – </a:t>
              </a:r>
              <a:r>
                <a:rPr lang="mn-MN" sz="3600" b="1" u="sng" dirty="0">
                  <a:solidFill>
                    <a:schemeClr val="bg1"/>
                  </a:solidFill>
                </a:rPr>
                <a:t>309</a:t>
              </a:r>
            </a:p>
            <a:p>
              <a:pPr marL="285679" indent="-285679">
                <a:buFont typeface="Arial" panose="020B0604020202020204" pitchFamily="34" charset="0"/>
                <a:buChar char="•"/>
              </a:pPr>
              <a:r>
                <a:rPr lang="mn-MN" sz="3600" u="sng" dirty="0">
                  <a:solidFill>
                    <a:schemeClr val="bg1"/>
                  </a:solidFill>
                </a:rPr>
                <a:t>Татварын албанд – 0</a:t>
              </a:r>
              <a:endParaRPr lang="mn-MN" sz="3600" b="1" u="sng" dirty="0">
                <a:solidFill>
                  <a:schemeClr val="bg1"/>
                </a:solidFill>
              </a:endParaRPr>
            </a:p>
            <a:p>
              <a:endParaRPr lang="mn-MN" sz="3600" b="1" u="sng" dirty="0">
                <a:solidFill>
                  <a:schemeClr val="bg1"/>
                </a:solidFill>
              </a:endParaRPr>
            </a:p>
            <a:p>
              <a:r>
                <a:rPr lang="mn-MN" sz="3600" b="1" u="sng" dirty="0">
                  <a:solidFill>
                    <a:schemeClr val="bg1"/>
                  </a:solidFill>
                </a:rPr>
                <a:t>307 ГОМДЛЫГ ШИЙДВЭРЛЭСЭН.</a:t>
              </a:r>
            </a:p>
            <a:p>
              <a:endParaRPr lang="mn-MN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Freeform 18">
            <a:extLst>
              <a:ext uri="{FF2B5EF4-FFF2-40B4-BE49-F238E27FC236}">
                <a16:creationId xmlns:a16="http://schemas.microsoft.com/office/drawing/2014/main" id="{FCDAF30D-97A3-4C55-89B2-93D680A1C874}"/>
              </a:ext>
            </a:extLst>
          </p:cNvPr>
          <p:cNvSpPr>
            <a:spLocks noEditPoints="1"/>
          </p:cNvSpPr>
          <p:nvPr/>
        </p:nvSpPr>
        <p:spPr bwMode="auto">
          <a:xfrm>
            <a:off x="1759489" y="9599818"/>
            <a:ext cx="2445765" cy="2308359"/>
          </a:xfrm>
          <a:custGeom>
            <a:avLst/>
            <a:gdLst>
              <a:gd name="T0" fmla="*/ 13 w 75"/>
              <a:gd name="T1" fmla="*/ 41 h 71"/>
              <a:gd name="T2" fmla="*/ 13 w 75"/>
              <a:gd name="T3" fmla="*/ 35 h 71"/>
              <a:gd name="T4" fmla="*/ 65 w 75"/>
              <a:gd name="T5" fmla="*/ 12 h 71"/>
              <a:gd name="T6" fmla="*/ 36 w 75"/>
              <a:gd name="T7" fmla="*/ 13 h 71"/>
              <a:gd name="T8" fmla="*/ 65 w 75"/>
              <a:gd name="T9" fmla="*/ 14 h 71"/>
              <a:gd name="T10" fmla="*/ 65 w 75"/>
              <a:gd name="T11" fmla="*/ 12 h 71"/>
              <a:gd name="T12" fmla="*/ 22 w 75"/>
              <a:gd name="T13" fmla="*/ 38 h 71"/>
              <a:gd name="T14" fmla="*/ 27 w 75"/>
              <a:gd name="T15" fmla="*/ 38 h 71"/>
              <a:gd name="T16" fmla="*/ 36 w 75"/>
              <a:gd name="T17" fmla="*/ 35 h 71"/>
              <a:gd name="T18" fmla="*/ 36 w 75"/>
              <a:gd name="T19" fmla="*/ 41 h 71"/>
              <a:gd name="T20" fmla="*/ 36 w 75"/>
              <a:gd name="T21" fmla="*/ 35 h 71"/>
              <a:gd name="T22" fmla="*/ 75 w 75"/>
              <a:gd name="T23" fmla="*/ 36 h 71"/>
              <a:gd name="T24" fmla="*/ 67 w 75"/>
              <a:gd name="T25" fmla="*/ 42 h 71"/>
              <a:gd name="T26" fmla="*/ 71 w 75"/>
              <a:gd name="T27" fmla="*/ 52 h 71"/>
              <a:gd name="T28" fmla="*/ 67 w 75"/>
              <a:gd name="T29" fmla="*/ 53 h 71"/>
              <a:gd name="T30" fmla="*/ 49 w 75"/>
              <a:gd name="T31" fmla="*/ 42 h 71"/>
              <a:gd name="T32" fmla="*/ 43 w 75"/>
              <a:gd name="T33" fmla="*/ 59 h 71"/>
              <a:gd name="T34" fmla="*/ 8 w 75"/>
              <a:gd name="T35" fmla="*/ 70 h 71"/>
              <a:gd name="T36" fmla="*/ 6 w 75"/>
              <a:gd name="T37" fmla="*/ 70 h 71"/>
              <a:gd name="T38" fmla="*/ 9 w 75"/>
              <a:gd name="T39" fmla="*/ 59 h 71"/>
              <a:gd name="T40" fmla="*/ 0 w 75"/>
              <a:gd name="T41" fmla="*/ 53 h 71"/>
              <a:gd name="T42" fmla="*/ 6 w 75"/>
              <a:gd name="T43" fmla="*/ 17 h 71"/>
              <a:gd name="T44" fmla="*/ 26 w 75"/>
              <a:gd name="T45" fmla="*/ 6 h 71"/>
              <a:gd name="T46" fmla="*/ 69 w 75"/>
              <a:gd name="T47" fmla="*/ 0 h 71"/>
              <a:gd name="T48" fmla="*/ 72 w 75"/>
              <a:gd name="T49" fmla="*/ 36 h 71"/>
              <a:gd name="T50" fmla="*/ 69 w 75"/>
              <a:gd name="T51" fmla="*/ 3 h 71"/>
              <a:gd name="T52" fmla="*/ 29 w 75"/>
              <a:gd name="T53" fmla="*/ 6 h 71"/>
              <a:gd name="T54" fmla="*/ 43 w 75"/>
              <a:gd name="T55" fmla="*/ 18 h 71"/>
              <a:gd name="T56" fmla="*/ 48 w 75"/>
              <a:gd name="T57" fmla="*/ 21 h 71"/>
              <a:gd name="T58" fmla="*/ 66 w 75"/>
              <a:gd name="T59" fmla="*/ 22 h 71"/>
              <a:gd name="T60" fmla="*/ 48 w 75"/>
              <a:gd name="T61" fmla="*/ 23 h 71"/>
              <a:gd name="T62" fmla="*/ 65 w 75"/>
              <a:gd name="T63" fmla="*/ 30 h 71"/>
              <a:gd name="T64" fmla="*/ 65 w 75"/>
              <a:gd name="T65" fmla="*/ 32 h 71"/>
              <a:gd name="T66" fmla="*/ 48 w 75"/>
              <a:gd name="T67" fmla="*/ 39 h 71"/>
              <a:gd name="T68" fmla="*/ 56 w 75"/>
              <a:gd name="T69" fmla="*/ 39 h 71"/>
              <a:gd name="T70" fmla="*/ 63 w 75"/>
              <a:gd name="T71" fmla="*/ 41 h 71"/>
              <a:gd name="T72" fmla="*/ 64 w 75"/>
              <a:gd name="T73" fmla="*/ 39 h 71"/>
              <a:gd name="T74" fmla="*/ 72 w 75"/>
              <a:gd name="T75" fmla="*/ 36 h 71"/>
              <a:gd name="T76" fmla="*/ 46 w 75"/>
              <a:gd name="T77" fmla="*/ 23 h 71"/>
              <a:gd name="T78" fmla="*/ 6 w 75"/>
              <a:gd name="T79" fmla="*/ 20 h 71"/>
              <a:gd name="T80" fmla="*/ 3 w 75"/>
              <a:gd name="T81" fmla="*/ 53 h 71"/>
              <a:gd name="T82" fmla="*/ 12 w 75"/>
              <a:gd name="T83" fmla="*/ 56 h 71"/>
              <a:gd name="T84" fmla="*/ 13 w 75"/>
              <a:gd name="T85" fmla="*/ 57 h 71"/>
              <a:gd name="T86" fmla="*/ 20 w 75"/>
              <a:gd name="T87" fmla="*/ 56 h 71"/>
              <a:gd name="T88" fmla="*/ 43 w 75"/>
              <a:gd name="T89" fmla="*/ 5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" h="71">
                <a:moveTo>
                  <a:pt x="16" y="38"/>
                </a:moveTo>
                <a:cubicBezTo>
                  <a:pt x="16" y="40"/>
                  <a:pt x="15" y="41"/>
                  <a:pt x="13" y="41"/>
                </a:cubicBezTo>
                <a:cubicBezTo>
                  <a:pt x="12" y="41"/>
                  <a:pt x="10" y="40"/>
                  <a:pt x="10" y="38"/>
                </a:cubicBezTo>
                <a:cubicBezTo>
                  <a:pt x="10" y="37"/>
                  <a:pt x="12" y="35"/>
                  <a:pt x="13" y="35"/>
                </a:cubicBezTo>
                <a:cubicBezTo>
                  <a:pt x="15" y="35"/>
                  <a:pt x="16" y="37"/>
                  <a:pt x="16" y="38"/>
                </a:cubicBezTo>
                <a:close/>
                <a:moveTo>
                  <a:pt x="65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6" y="14"/>
                  <a:pt x="36" y="14"/>
                  <a:pt x="37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6" y="14"/>
                  <a:pt x="66" y="13"/>
                </a:cubicBezTo>
                <a:cubicBezTo>
                  <a:pt x="66" y="12"/>
                  <a:pt x="65" y="12"/>
                  <a:pt x="65" y="12"/>
                </a:cubicBezTo>
                <a:close/>
                <a:moveTo>
                  <a:pt x="24" y="35"/>
                </a:moveTo>
                <a:cubicBezTo>
                  <a:pt x="23" y="35"/>
                  <a:pt x="22" y="37"/>
                  <a:pt x="22" y="38"/>
                </a:cubicBezTo>
                <a:cubicBezTo>
                  <a:pt x="22" y="40"/>
                  <a:pt x="23" y="41"/>
                  <a:pt x="24" y="41"/>
                </a:cubicBezTo>
                <a:cubicBezTo>
                  <a:pt x="26" y="41"/>
                  <a:pt x="27" y="40"/>
                  <a:pt x="27" y="38"/>
                </a:cubicBezTo>
                <a:cubicBezTo>
                  <a:pt x="27" y="37"/>
                  <a:pt x="26" y="35"/>
                  <a:pt x="24" y="35"/>
                </a:cubicBezTo>
                <a:close/>
                <a:moveTo>
                  <a:pt x="36" y="35"/>
                </a:moveTo>
                <a:cubicBezTo>
                  <a:pt x="34" y="35"/>
                  <a:pt x="33" y="37"/>
                  <a:pt x="33" y="38"/>
                </a:cubicBezTo>
                <a:cubicBezTo>
                  <a:pt x="33" y="40"/>
                  <a:pt x="34" y="41"/>
                  <a:pt x="36" y="41"/>
                </a:cubicBezTo>
                <a:cubicBezTo>
                  <a:pt x="37" y="41"/>
                  <a:pt x="39" y="40"/>
                  <a:pt x="39" y="38"/>
                </a:cubicBezTo>
                <a:cubicBezTo>
                  <a:pt x="39" y="37"/>
                  <a:pt x="37" y="35"/>
                  <a:pt x="36" y="35"/>
                </a:cubicBezTo>
                <a:close/>
                <a:moveTo>
                  <a:pt x="75" y="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40"/>
                  <a:pt x="73" y="42"/>
                  <a:pt x="69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1"/>
                  <a:pt x="71" y="52"/>
                  <a:pt x="71" y="52"/>
                </a:cubicBezTo>
                <a:cubicBezTo>
                  <a:pt x="71" y="53"/>
                  <a:pt x="70" y="54"/>
                  <a:pt x="69" y="54"/>
                </a:cubicBezTo>
                <a:cubicBezTo>
                  <a:pt x="68" y="54"/>
                  <a:pt x="68" y="54"/>
                  <a:pt x="67" y="53"/>
                </a:cubicBezTo>
                <a:cubicBezTo>
                  <a:pt x="54" y="42"/>
                  <a:pt x="54" y="42"/>
                  <a:pt x="54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6"/>
                  <a:pt x="46" y="59"/>
                  <a:pt x="43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7" y="71"/>
                  <a:pt x="7" y="71"/>
                </a:cubicBezTo>
                <a:cubicBezTo>
                  <a:pt x="7" y="71"/>
                  <a:pt x="6" y="71"/>
                  <a:pt x="6" y="70"/>
                </a:cubicBezTo>
                <a:cubicBezTo>
                  <a:pt x="5" y="70"/>
                  <a:pt x="5" y="69"/>
                  <a:pt x="5" y="68"/>
                </a:cubicBezTo>
                <a:cubicBezTo>
                  <a:pt x="9" y="59"/>
                  <a:pt x="9" y="59"/>
                  <a:pt x="9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3" y="59"/>
                  <a:pt x="0" y="56"/>
                  <a:pt x="0" y="5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9"/>
                  <a:pt x="3" y="17"/>
                  <a:pt x="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9" y="0"/>
                  <a:pt x="32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3" y="0"/>
                  <a:pt x="75" y="3"/>
                  <a:pt x="75" y="6"/>
                </a:cubicBezTo>
                <a:close/>
                <a:moveTo>
                  <a:pt x="72" y="36"/>
                </a:moveTo>
                <a:cubicBezTo>
                  <a:pt x="72" y="6"/>
                  <a:pt x="72" y="6"/>
                  <a:pt x="72" y="6"/>
                </a:cubicBezTo>
                <a:cubicBezTo>
                  <a:pt x="72" y="4"/>
                  <a:pt x="71" y="3"/>
                  <a:pt x="69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29" y="4"/>
                  <a:pt x="29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6" y="18"/>
                  <a:pt x="48" y="20"/>
                  <a:pt x="48" y="23"/>
                </a:cubicBezTo>
                <a:cubicBezTo>
                  <a:pt x="48" y="22"/>
                  <a:pt x="48" y="22"/>
                  <a:pt x="48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2"/>
                  <a:pt x="66" y="22"/>
                </a:cubicBezTo>
                <a:cubicBezTo>
                  <a:pt x="66" y="23"/>
                  <a:pt x="65" y="23"/>
                  <a:pt x="65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30"/>
                  <a:pt x="48" y="30"/>
                  <a:pt x="48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6" y="31"/>
                  <a:pt x="66" y="31"/>
                </a:cubicBezTo>
                <a:cubicBezTo>
                  <a:pt x="66" y="32"/>
                  <a:pt x="65" y="32"/>
                  <a:pt x="65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9"/>
                  <a:pt x="48" y="39"/>
                  <a:pt x="48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6" y="39"/>
                  <a:pt x="56" y="39"/>
                </a:cubicBezTo>
                <a:cubicBezTo>
                  <a:pt x="66" y="48"/>
                  <a:pt x="66" y="48"/>
                  <a:pt x="66" y="48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9"/>
                  <a:pt x="64" y="39"/>
                  <a:pt x="64" y="39"/>
                </a:cubicBezTo>
                <a:cubicBezTo>
                  <a:pt x="69" y="39"/>
                  <a:pt x="69" y="39"/>
                  <a:pt x="69" y="39"/>
                </a:cubicBezTo>
                <a:cubicBezTo>
                  <a:pt x="71" y="39"/>
                  <a:pt x="72" y="38"/>
                  <a:pt x="72" y="36"/>
                </a:cubicBezTo>
                <a:close/>
                <a:moveTo>
                  <a:pt x="46" y="53"/>
                </a:moveTo>
                <a:cubicBezTo>
                  <a:pt x="46" y="23"/>
                  <a:pt x="46" y="23"/>
                  <a:pt x="46" y="23"/>
                </a:cubicBezTo>
                <a:cubicBezTo>
                  <a:pt x="46" y="21"/>
                  <a:pt x="45" y="20"/>
                  <a:pt x="43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4" y="20"/>
                  <a:pt x="3" y="21"/>
                  <a:pt x="3" y="2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5"/>
                  <a:pt x="4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9" y="65"/>
                  <a:pt x="9" y="65"/>
                  <a:pt x="9" y="65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5" y="56"/>
                  <a:pt x="46" y="55"/>
                  <a:pt x="46" y="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16" tIns="45710" rIns="91416" bIns="4571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F7F6430-9CF3-4E85-B2C7-C885F0813D59}"/>
              </a:ext>
            </a:extLst>
          </p:cNvPr>
          <p:cNvSpPr/>
          <p:nvPr/>
        </p:nvSpPr>
        <p:spPr>
          <a:xfrm>
            <a:off x="12875104" y="8980697"/>
            <a:ext cx="2710622" cy="26736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87981D-08AA-4C2A-83C1-3A9DC86A3E6C}"/>
              </a:ext>
            </a:extLst>
          </p:cNvPr>
          <p:cNvGrpSpPr/>
          <p:nvPr/>
        </p:nvGrpSpPr>
        <p:grpSpPr>
          <a:xfrm>
            <a:off x="12780259" y="8830709"/>
            <a:ext cx="3045577" cy="3004008"/>
            <a:chOff x="938253" y="1655862"/>
            <a:chExt cx="1198626" cy="1198626"/>
          </a:xfrm>
          <a:solidFill>
            <a:schemeClr val="accent1">
              <a:lumMod val="50000"/>
            </a:schemeClr>
          </a:solidFill>
        </p:grpSpPr>
        <p:sp>
          <p:nvSpPr>
            <p:cNvPr id="37" name="Pie 10">
              <a:extLst>
                <a:ext uri="{FF2B5EF4-FFF2-40B4-BE49-F238E27FC236}">
                  <a16:creationId xmlns:a16="http://schemas.microsoft.com/office/drawing/2014/main" id="{A1239354-5B3B-4F55-88E4-834AE144609C}"/>
                </a:ext>
              </a:extLst>
            </p:cNvPr>
            <p:cNvSpPr/>
            <p:nvPr/>
          </p:nvSpPr>
          <p:spPr>
            <a:xfrm>
              <a:off x="938253" y="1655862"/>
              <a:ext cx="1198626" cy="1198626"/>
            </a:xfrm>
            <a:prstGeom prst="pie">
              <a:avLst>
                <a:gd name="adj1" fmla="val 3119149"/>
                <a:gd name="adj2" fmla="val 310926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1436">
              <a:extLst>
                <a:ext uri="{FF2B5EF4-FFF2-40B4-BE49-F238E27FC236}">
                  <a16:creationId xmlns:a16="http://schemas.microsoft.com/office/drawing/2014/main" id="{63C197FE-5871-47F9-ABAC-C7CE2C732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508" y="2138583"/>
              <a:ext cx="555177" cy="221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171" fontAlgn="base">
                <a:spcBef>
                  <a:spcPct val="0"/>
                </a:spcBef>
                <a:spcAft>
                  <a:spcPct val="0"/>
                </a:spcAft>
              </a:pPr>
              <a:r>
                <a:rPr lang="mn-MN" sz="3600" b="1" dirty="0">
                  <a:solidFill>
                    <a:schemeClr val="bg1"/>
                  </a:solidFill>
                  <a:cs typeface="Arial" pitchFamily="34" charset="0"/>
                </a:rPr>
                <a:t>99.3</a:t>
              </a:r>
              <a:r>
                <a:rPr lang="en-US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1CC887-71FE-4BF9-8CED-78123B0C04EA}"/>
              </a:ext>
            </a:extLst>
          </p:cNvPr>
          <p:cNvGrpSpPr/>
          <p:nvPr/>
        </p:nvGrpSpPr>
        <p:grpSpPr>
          <a:xfrm>
            <a:off x="6387615" y="2292060"/>
            <a:ext cx="10759765" cy="5302139"/>
            <a:chOff x="1063480" y="2473088"/>
            <a:chExt cx="10762567" cy="530352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501E8B-42F4-4B6E-8875-92E6CC394F6F}"/>
                </a:ext>
              </a:extLst>
            </p:cNvPr>
            <p:cNvSpPr/>
            <p:nvPr/>
          </p:nvSpPr>
          <p:spPr>
            <a:xfrm>
              <a:off x="1063480" y="2473088"/>
              <a:ext cx="10762567" cy="530352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 sz="36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FD96144-8BD2-44BD-9199-8AE59128F4FA}"/>
                </a:ext>
              </a:extLst>
            </p:cNvPr>
            <p:cNvSpPr txBox="1"/>
            <p:nvPr/>
          </p:nvSpPr>
          <p:spPr>
            <a:xfrm>
              <a:off x="5273012" y="2907792"/>
              <a:ext cx="6096071" cy="4525493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mn-MN" sz="3600" b="1" u="sng" dirty="0">
                  <a:solidFill>
                    <a:schemeClr val="bg1"/>
                  </a:solidFill>
                </a:rPr>
                <a:t>ИРГЭНД :</a:t>
              </a:r>
            </a:p>
            <a:p>
              <a:endParaRPr lang="mn-MN" sz="3600" b="1" dirty="0">
                <a:solidFill>
                  <a:schemeClr val="bg1"/>
                </a:solidFill>
              </a:endParaRP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bg1"/>
                  </a:solidFill>
                </a:rPr>
                <a:t>Шинэ хаяг нээх - </a:t>
              </a:r>
              <a:r>
                <a:rPr lang="en-US" sz="3600" dirty="0">
                  <a:solidFill>
                    <a:schemeClr val="bg1"/>
                  </a:solidFill>
                </a:rPr>
                <a:t>295</a:t>
              </a:r>
              <a:endParaRPr lang="mn-MN" sz="3600" dirty="0">
                <a:solidFill>
                  <a:schemeClr val="bg1"/>
                </a:solidFill>
              </a:endParaRP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chemeClr val="bg1"/>
                  </a:solidFill>
                </a:rPr>
                <a:t>E-mail </a:t>
              </a:r>
              <a:r>
                <a:rPr lang="mn-MN" sz="3600" dirty="0">
                  <a:solidFill>
                    <a:schemeClr val="bg1"/>
                  </a:solidFill>
                </a:rPr>
                <a:t>хаяг нээх - 42</a:t>
              </a: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bg1"/>
                  </a:solidFill>
                </a:rPr>
                <a:t>Нууц үг сэргээх - </a:t>
              </a:r>
              <a:r>
                <a:rPr lang="en-US" sz="3600" dirty="0">
                  <a:solidFill>
                    <a:schemeClr val="bg1"/>
                  </a:solidFill>
                </a:rPr>
                <a:t>326</a:t>
              </a:r>
              <a:endParaRPr lang="mn-MN" sz="3600" dirty="0">
                <a:solidFill>
                  <a:schemeClr val="bg1"/>
                </a:solidFill>
              </a:endParaRPr>
            </a:p>
            <a:p>
              <a:pPr marL="571357" indent="-571357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bg1"/>
                  </a:solidFill>
                </a:rPr>
                <a:t>Алдаатай мэдээлэл – </a:t>
              </a:r>
              <a:r>
                <a:rPr lang="en-US" sz="3600" dirty="0">
                  <a:solidFill>
                    <a:schemeClr val="bg1"/>
                  </a:solidFill>
                </a:rPr>
                <a:t>22</a:t>
              </a:r>
              <a:r>
                <a:rPr lang="mn-MN" sz="3600" dirty="0">
                  <a:solidFill>
                    <a:schemeClr val="bg1"/>
                  </a:solidFill>
                </a:rPr>
                <a:t> засварлан зөвлөгөө өгсөн. </a:t>
              </a: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7DA62F6A-C20D-4519-9E22-7192DC197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3498" y="4028274"/>
              <a:ext cx="2504374" cy="2723738"/>
            </a:xfrm>
            <a:custGeom>
              <a:avLst/>
              <a:gdLst>
                <a:gd name="T0" fmla="*/ 42 w 58"/>
                <a:gd name="T1" fmla="*/ 4 h 63"/>
                <a:gd name="T2" fmla="*/ 41 w 58"/>
                <a:gd name="T3" fmla="*/ 10 h 63"/>
                <a:gd name="T4" fmla="*/ 17 w 58"/>
                <a:gd name="T5" fmla="*/ 47 h 63"/>
                <a:gd name="T6" fmla="*/ 15 w 58"/>
                <a:gd name="T7" fmla="*/ 54 h 63"/>
                <a:gd name="T8" fmla="*/ 19 w 58"/>
                <a:gd name="T9" fmla="*/ 47 h 63"/>
                <a:gd name="T10" fmla="*/ 49 w 58"/>
                <a:gd name="T11" fmla="*/ 19 h 63"/>
                <a:gd name="T12" fmla="*/ 53 w 58"/>
                <a:gd name="T13" fmla="*/ 14 h 63"/>
                <a:gd name="T14" fmla="*/ 48 w 58"/>
                <a:gd name="T15" fmla="*/ 19 h 63"/>
                <a:gd name="T16" fmla="*/ 4 w 58"/>
                <a:gd name="T17" fmla="*/ 43 h 63"/>
                <a:gd name="T18" fmla="*/ 11 w 58"/>
                <a:gd name="T19" fmla="*/ 41 h 63"/>
                <a:gd name="T20" fmla="*/ 57 w 58"/>
                <a:gd name="T21" fmla="*/ 28 h 63"/>
                <a:gd name="T22" fmla="*/ 51 w 58"/>
                <a:gd name="T23" fmla="*/ 30 h 63"/>
                <a:gd name="T24" fmla="*/ 57 w 58"/>
                <a:gd name="T25" fmla="*/ 28 h 63"/>
                <a:gd name="T26" fmla="*/ 1 w 58"/>
                <a:gd name="T27" fmla="*/ 28 h 63"/>
                <a:gd name="T28" fmla="*/ 7 w 58"/>
                <a:gd name="T29" fmla="*/ 30 h 63"/>
                <a:gd name="T30" fmla="*/ 48 w 58"/>
                <a:gd name="T31" fmla="*/ 39 h 63"/>
                <a:gd name="T32" fmla="*/ 54 w 58"/>
                <a:gd name="T33" fmla="*/ 44 h 63"/>
                <a:gd name="T34" fmla="*/ 49 w 58"/>
                <a:gd name="T35" fmla="*/ 39 h 63"/>
                <a:gd name="T36" fmla="*/ 5 w 58"/>
                <a:gd name="T37" fmla="*/ 16 h 63"/>
                <a:gd name="T38" fmla="*/ 11 w 58"/>
                <a:gd name="T39" fmla="*/ 18 h 63"/>
                <a:gd name="T40" fmla="*/ 41 w 58"/>
                <a:gd name="T41" fmla="*/ 47 h 63"/>
                <a:gd name="T42" fmla="*/ 42 w 58"/>
                <a:gd name="T43" fmla="*/ 54 h 63"/>
                <a:gd name="T44" fmla="*/ 44 w 58"/>
                <a:gd name="T45" fmla="*/ 53 h 63"/>
                <a:gd name="T46" fmla="*/ 18 w 58"/>
                <a:gd name="T47" fmla="*/ 11 h 63"/>
                <a:gd name="T48" fmla="*/ 16 w 58"/>
                <a:gd name="T49" fmla="*/ 4 h 63"/>
                <a:gd name="T50" fmla="*/ 17 w 58"/>
                <a:gd name="T51" fmla="*/ 10 h 63"/>
                <a:gd name="T52" fmla="*/ 30 w 58"/>
                <a:gd name="T53" fmla="*/ 1 h 63"/>
                <a:gd name="T54" fmla="*/ 28 w 58"/>
                <a:gd name="T55" fmla="*/ 7 h 63"/>
                <a:gd name="T56" fmla="*/ 40 w 58"/>
                <a:gd name="T57" fmla="*/ 41 h 63"/>
                <a:gd name="T58" fmla="*/ 37 w 58"/>
                <a:gd name="T59" fmla="*/ 51 h 63"/>
                <a:gd name="T60" fmla="*/ 38 w 58"/>
                <a:gd name="T61" fmla="*/ 55 h 63"/>
                <a:gd name="T62" fmla="*/ 35 w 58"/>
                <a:gd name="T63" fmla="*/ 60 h 63"/>
                <a:gd name="T64" fmla="*/ 28 w 58"/>
                <a:gd name="T65" fmla="*/ 63 h 63"/>
                <a:gd name="T66" fmla="*/ 21 w 58"/>
                <a:gd name="T67" fmla="*/ 58 h 63"/>
                <a:gd name="T68" fmla="*/ 22 w 58"/>
                <a:gd name="T69" fmla="*/ 53 h 63"/>
                <a:gd name="T70" fmla="*/ 21 w 58"/>
                <a:gd name="T71" fmla="*/ 49 h 63"/>
                <a:gd name="T72" fmla="*/ 13 w 58"/>
                <a:gd name="T73" fmla="*/ 29 h 63"/>
                <a:gd name="T74" fmla="*/ 33 w 58"/>
                <a:gd name="T75" fmla="*/ 61 h 63"/>
                <a:gd name="T76" fmla="*/ 25 w 58"/>
                <a:gd name="T77" fmla="*/ 61 h 63"/>
                <a:gd name="T78" fmla="*/ 33 w 58"/>
                <a:gd name="T79" fmla="*/ 61 h 63"/>
                <a:gd name="T80" fmla="*/ 23 w 58"/>
                <a:gd name="T81" fmla="*/ 58 h 63"/>
                <a:gd name="T82" fmla="*/ 31 w 58"/>
                <a:gd name="T83" fmla="*/ 58 h 63"/>
                <a:gd name="T84" fmla="*/ 34 w 58"/>
                <a:gd name="T85" fmla="*/ 57 h 63"/>
                <a:gd name="T86" fmla="*/ 23 w 58"/>
                <a:gd name="T87" fmla="*/ 55 h 63"/>
                <a:gd name="T88" fmla="*/ 36 w 58"/>
                <a:gd name="T89" fmla="*/ 55 h 63"/>
                <a:gd name="T90" fmla="*/ 25 w 58"/>
                <a:gd name="T91" fmla="*/ 52 h 63"/>
                <a:gd name="T92" fmla="*/ 34 w 58"/>
                <a:gd name="T93" fmla="*/ 52 h 63"/>
                <a:gd name="T94" fmla="*/ 34 w 58"/>
                <a:gd name="T95" fmla="*/ 50 h 63"/>
                <a:gd name="T96" fmla="*/ 25 w 58"/>
                <a:gd name="T97" fmla="*/ 49 h 63"/>
                <a:gd name="T98" fmla="*/ 34 w 58"/>
                <a:gd name="T99" fmla="*/ 50 h 63"/>
                <a:gd name="T100" fmla="*/ 15 w 58"/>
                <a:gd name="T101" fmla="*/ 29 h 63"/>
                <a:gd name="T102" fmla="*/ 25 w 58"/>
                <a:gd name="T103" fmla="*/ 47 h 63"/>
                <a:gd name="T104" fmla="*/ 24 w 58"/>
                <a:gd name="T105" fmla="*/ 31 h 63"/>
                <a:gd name="T106" fmla="*/ 31 w 58"/>
                <a:gd name="T107" fmla="*/ 47 h 63"/>
                <a:gd name="T108" fmla="*/ 35 w 58"/>
                <a:gd name="T109" fmla="*/ 32 h 63"/>
                <a:gd name="T110" fmla="*/ 35 w 58"/>
                <a:gd name="T111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" h="63">
                  <a:moveTo>
                    <a:pt x="40" y="11"/>
                  </a:moveTo>
                  <a:cubicBezTo>
                    <a:pt x="39" y="10"/>
                    <a:pt x="39" y="10"/>
                    <a:pt x="39" y="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3"/>
                    <a:pt x="44" y="4"/>
                  </a:cubicBezTo>
                  <a:cubicBezTo>
                    <a:pt x="44" y="4"/>
                    <a:pt x="44" y="5"/>
                    <a:pt x="44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lose/>
                  <a:moveTo>
                    <a:pt x="17" y="47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7"/>
                    <a:pt x="19" y="47"/>
                  </a:cubicBezTo>
                  <a:cubicBezTo>
                    <a:pt x="18" y="47"/>
                    <a:pt x="18" y="47"/>
                    <a:pt x="17" y="47"/>
                  </a:cubicBezTo>
                  <a:close/>
                  <a:moveTo>
                    <a:pt x="48" y="19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lose/>
                  <a:moveTo>
                    <a:pt x="10" y="39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5" y="44"/>
                    <a:pt x="5" y="44"/>
                    <a:pt x="6" y="44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1" y="40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lose/>
                  <a:moveTo>
                    <a:pt x="57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0" y="28"/>
                    <a:pt x="50" y="29"/>
                  </a:cubicBezTo>
                  <a:cubicBezTo>
                    <a:pt x="50" y="29"/>
                    <a:pt x="51" y="30"/>
                    <a:pt x="5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29"/>
                    <a:pt x="58" y="29"/>
                  </a:cubicBezTo>
                  <a:cubicBezTo>
                    <a:pt x="58" y="28"/>
                    <a:pt x="58" y="28"/>
                    <a:pt x="57" y="28"/>
                  </a:cubicBezTo>
                  <a:close/>
                  <a:moveTo>
                    <a:pt x="8" y="29"/>
                  </a:moveTo>
                  <a:cubicBezTo>
                    <a:pt x="8" y="28"/>
                    <a:pt x="8" y="28"/>
                    <a:pt x="7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29"/>
                    <a:pt x="8" y="29"/>
                  </a:cubicBezTo>
                  <a:close/>
                  <a:moveTo>
                    <a:pt x="49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40"/>
                    <a:pt x="47" y="40"/>
                    <a:pt x="48" y="4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4" y="44"/>
                  </a:cubicBezTo>
                  <a:cubicBezTo>
                    <a:pt x="54" y="44"/>
                    <a:pt x="54" y="44"/>
                    <a:pt x="54" y="43"/>
                  </a:cubicBezTo>
                  <a:cubicBezTo>
                    <a:pt x="55" y="43"/>
                    <a:pt x="55" y="42"/>
                    <a:pt x="54" y="42"/>
                  </a:cubicBezTo>
                  <a:lnTo>
                    <a:pt x="49" y="39"/>
                  </a:lnTo>
                  <a:close/>
                  <a:moveTo>
                    <a:pt x="6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5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lnTo>
                    <a:pt x="6" y="14"/>
                  </a:lnTo>
                  <a:close/>
                  <a:moveTo>
                    <a:pt x="41" y="47"/>
                  </a:moveTo>
                  <a:cubicBezTo>
                    <a:pt x="41" y="47"/>
                    <a:pt x="40" y="47"/>
                    <a:pt x="40" y="47"/>
                  </a:cubicBezTo>
                  <a:cubicBezTo>
                    <a:pt x="39" y="47"/>
                    <a:pt x="39" y="48"/>
                    <a:pt x="39" y="4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54"/>
                    <a:pt x="44" y="54"/>
                  </a:cubicBezTo>
                  <a:cubicBezTo>
                    <a:pt x="44" y="54"/>
                    <a:pt x="44" y="53"/>
                    <a:pt x="44" y="53"/>
                  </a:cubicBezTo>
                  <a:lnTo>
                    <a:pt x="41" y="47"/>
                  </a:lnTo>
                  <a:close/>
                  <a:moveTo>
                    <a:pt x="17" y="10"/>
                  </a:move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3"/>
                    <a:pt x="15" y="4"/>
                  </a:cubicBezTo>
                  <a:cubicBezTo>
                    <a:pt x="14" y="4"/>
                    <a:pt x="14" y="5"/>
                    <a:pt x="14" y="5"/>
                  </a:cubicBezTo>
                  <a:lnTo>
                    <a:pt x="17" y="10"/>
                  </a:lnTo>
                  <a:close/>
                  <a:moveTo>
                    <a:pt x="29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8"/>
                    <a:pt x="29" y="8"/>
                  </a:cubicBezTo>
                  <a:close/>
                  <a:moveTo>
                    <a:pt x="45" y="29"/>
                  </a:moveTo>
                  <a:cubicBezTo>
                    <a:pt x="45" y="33"/>
                    <a:pt x="44" y="38"/>
                    <a:pt x="40" y="41"/>
                  </a:cubicBezTo>
                  <a:cubicBezTo>
                    <a:pt x="38" y="43"/>
                    <a:pt x="37" y="46"/>
                    <a:pt x="37" y="47"/>
                  </a:cubicBezTo>
                  <a:cubicBezTo>
                    <a:pt x="38" y="48"/>
                    <a:pt x="38" y="48"/>
                    <a:pt x="38" y="49"/>
                  </a:cubicBezTo>
                  <a:cubicBezTo>
                    <a:pt x="38" y="50"/>
                    <a:pt x="38" y="50"/>
                    <a:pt x="37" y="51"/>
                  </a:cubicBezTo>
                  <a:cubicBezTo>
                    <a:pt x="38" y="51"/>
                    <a:pt x="38" y="51"/>
                    <a:pt x="38" y="52"/>
                  </a:cubicBezTo>
                  <a:cubicBezTo>
                    <a:pt x="38" y="53"/>
                    <a:pt x="38" y="53"/>
                    <a:pt x="37" y="53"/>
                  </a:cubicBezTo>
                  <a:cubicBezTo>
                    <a:pt x="38" y="54"/>
                    <a:pt x="38" y="54"/>
                    <a:pt x="38" y="55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8" y="57"/>
                    <a:pt x="38" y="57"/>
                    <a:pt x="38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5" y="63"/>
                    <a:pt x="33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3"/>
                    <a:pt x="23" y="63"/>
                    <a:pt x="23" y="61"/>
                  </a:cubicBezTo>
                  <a:cubicBezTo>
                    <a:pt x="23" y="61"/>
                    <a:pt x="23" y="60"/>
                    <a:pt x="23" y="60"/>
                  </a:cubicBezTo>
                  <a:cubicBezTo>
                    <a:pt x="22" y="60"/>
                    <a:pt x="21" y="59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4"/>
                    <a:pt x="21" y="54"/>
                    <a:pt x="22" y="53"/>
                  </a:cubicBezTo>
                  <a:cubicBezTo>
                    <a:pt x="21" y="53"/>
                    <a:pt x="21" y="53"/>
                    <a:pt x="21" y="52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1" y="50"/>
                    <a:pt x="21" y="50"/>
                    <a:pt x="21" y="49"/>
                  </a:cubicBezTo>
                  <a:cubicBezTo>
                    <a:pt x="21" y="48"/>
                    <a:pt x="21" y="48"/>
                    <a:pt x="22" y="47"/>
                  </a:cubicBezTo>
                  <a:cubicBezTo>
                    <a:pt x="22" y="46"/>
                    <a:pt x="21" y="43"/>
                    <a:pt x="18" y="41"/>
                  </a:cubicBezTo>
                  <a:cubicBezTo>
                    <a:pt x="15" y="38"/>
                    <a:pt x="13" y="33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lose/>
                  <a:moveTo>
                    <a:pt x="33" y="61"/>
                  </a:moveTo>
                  <a:cubicBezTo>
                    <a:pt x="33" y="61"/>
                    <a:pt x="32" y="60"/>
                    <a:pt x="31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6" y="60"/>
                    <a:pt x="26" y="61"/>
                    <a:pt x="25" y="61"/>
                  </a:cubicBezTo>
                  <a:cubicBezTo>
                    <a:pt x="26" y="61"/>
                    <a:pt x="26" y="61"/>
                    <a:pt x="2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1"/>
                    <a:pt x="33" y="61"/>
                  </a:cubicBezTo>
                  <a:close/>
                  <a:moveTo>
                    <a:pt x="34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4" y="57"/>
                    <a:pt x="23" y="58"/>
                    <a:pt x="23" y="58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8"/>
                    <a:pt x="36" y="58"/>
                  </a:cubicBezTo>
                  <a:cubicBezTo>
                    <a:pt x="35" y="58"/>
                    <a:pt x="35" y="57"/>
                    <a:pt x="34" y="57"/>
                  </a:cubicBezTo>
                  <a:close/>
                  <a:moveTo>
                    <a:pt x="34" y="54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4" y="54"/>
                    <a:pt x="23" y="55"/>
                    <a:pt x="23" y="55"/>
                  </a:cubicBezTo>
                  <a:cubicBezTo>
                    <a:pt x="23" y="55"/>
                    <a:pt x="24" y="55"/>
                    <a:pt x="2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5"/>
                    <a:pt x="36" y="55"/>
                  </a:cubicBezTo>
                  <a:cubicBezTo>
                    <a:pt x="35" y="55"/>
                    <a:pt x="35" y="54"/>
                    <a:pt x="34" y="54"/>
                  </a:cubicBezTo>
                  <a:close/>
                  <a:moveTo>
                    <a:pt x="34" y="52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5" y="52"/>
                    <a:pt x="35" y="52"/>
                    <a:pt x="36" y="52"/>
                  </a:cubicBezTo>
                  <a:cubicBezTo>
                    <a:pt x="35" y="52"/>
                    <a:pt x="35" y="52"/>
                    <a:pt x="34" y="5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49"/>
                    <a:pt x="36" y="49"/>
                  </a:cubicBezTo>
                  <a:cubicBezTo>
                    <a:pt x="35" y="49"/>
                    <a:pt x="35" y="49"/>
                    <a:pt x="3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49"/>
                    <a:pt x="23" y="49"/>
                  </a:cubicBezTo>
                  <a:cubicBezTo>
                    <a:pt x="23" y="49"/>
                    <a:pt x="24" y="50"/>
                    <a:pt x="25" y="50"/>
                  </a:cubicBezTo>
                  <a:lnTo>
                    <a:pt x="34" y="50"/>
                  </a:lnTo>
                  <a:close/>
                  <a:moveTo>
                    <a:pt x="43" y="29"/>
                  </a:moveTo>
                  <a:cubicBezTo>
                    <a:pt x="43" y="21"/>
                    <a:pt x="37" y="15"/>
                    <a:pt x="29" y="15"/>
                  </a:cubicBezTo>
                  <a:cubicBezTo>
                    <a:pt x="22" y="15"/>
                    <a:pt x="15" y="21"/>
                    <a:pt x="15" y="29"/>
                  </a:cubicBezTo>
                  <a:cubicBezTo>
                    <a:pt x="15" y="33"/>
                    <a:pt x="17" y="36"/>
                    <a:pt x="20" y="39"/>
                  </a:cubicBezTo>
                  <a:cubicBezTo>
                    <a:pt x="22" y="42"/>
                    <a:pt x="23" y="44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4" y="31"/>
                    <a:pt x="24" y="31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4" y="31"/>
                    <a:pt x="35" y="31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4"/>
                    <a:pt x="37" y="42"/>
                    <a:pt x="39" y="39"/>
                  </a:cubicBezTo>
                  <a:cubicBezTo>
                    <a:pt x="42" y="36"/>
                    <a:pt x="43" y="33"/>
                    <a:pt x="43" y="29"/>
                  </a:cubicBezTo>
                  <a:close/>
                </a:path>
              </a:pathLst>
            </a:custGeom>
            <a:solidFill>
              <a:srgbClr val="1565C0"/>
            </a:solidFill>
            <a:ln>
              <a:noFill/>
            </a:ln>
          </p:spPr>
          <p:txBody>
            <a:bodyPr vert="horz" wrap="square" lIns="91416" tIns="45710" rIns="91416" bIns="4571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10443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913" y="355433"/>
            <a:ext cx="11207751" cy="3748719"/>
          </a:xfrm>
        </p:spPr>
        <p:txBody>
          <a:bodyPr/>
          <a:lstStyle/>
          <a:p>
            <a:r>
              <a:rPr lang="mn-MN" sz="6600" dirty="0">
                <a:solidFill>
                  <a:schemeClr val="accent1"/>
                </a:solidFill>
              </a:rPr>
              <a:t>НАЙМ. </a:t>
            </a:r>
            <a:r>
              <a:rPr lang="mn-MN" sz="6600" dirty="0"/>
              <a:t>ХӨНДЛӨНГИЙН МЭДЭЭЛЛИЙН ЦУГЛУУЛАЛТ АШИГЛАЛТЫН ТАЛААР</a:t>
            </a:r>
            <a:endParaRPr lang="en-US" sz="6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11649216" cy="13716000"/>
          </a:xfr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7CB00994-BAE9-4DE7-9E52-2747AE7BE6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235397" y="4302059"/>
            <a:ext cx="11158807" cy="18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281DF-61AB-4874-BA39-D45FA5B8D3CB}"/>
              </a:ext>
            </a:extLst>
          </p:cNvPr>
          <p:cNvGrpSpPr/>
          <p:nvPr/>
        </p:nvGrpSpPr>
        <p:grpSpPr>
          <a:xfrm>
            <a:off x="12330913" y="5533034"/>
            <a:ext cx="11158808" cy="1794492"/>
            <a:chOff x="1135429" y="3326230"/>
            <a:chExt cx="13942473" cy="2729564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DC0448A-3C58-481D-B915-8C2287AE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3326230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B411792-9033-4B34-8707-0E75DAC8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3326230"/>
              <a:ext cx="13207103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A4DD7D-DFAF-480A-9845-57CDBDF280C4}"/>
                </a:ext>
              </a:extLst>
            </p:cNvPr>
            <p:cNvSpPr/>
            <p:nvPr/>
          </p:nvSpPr>
          <p:spPr>
            <a:xfrm>
              <a:off x="1582803" y="3520031"/>
              <a:ext cx="9384597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ЦУГЛУУЛАЛТ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12330914" y="7602581"/>
            <a:ext cx="11158807" cy="1794492"/>
            <a:chOff x="1135430" y="6560497"/>
            <a:chExt cx="13942472" cy="2729564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3" y="6754298"/>
              <a:ext cx="9384597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АШИГЛАЛТ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9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4577-3F3B-40A8-A786-053C613A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1"/>
            <a:ext cx="19705625" cy="1089529"/>
          </a:xfrm>
        </p:spPr>
        <p:txBody>
          <a:bodyPr/>
          <a:lstStyle/>
          <a:p>
            <a:r>
              <a:rPr lang="mn-MN" sz="7200" dirty="0"/>
              <a:t>ХӨНДЛӨНГИЙН МЭДЭЭЛЭЛ ЦУГЛУУЛАЛТ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05342E-0C6C-471F-B25F-FF4BE44FA26E}"/>
              </a:ext>
            </a:extLst>
          </p:cNvPr>
          <p:cNvGrpSpPr/>
          <p:nvPr/>
        </p:nvGrpSpPr>
        <p:grpSpPr>
          <a:xfrm>
            <a:off x="12654116" y="6729496"/>
            <a:ext cx="11221064" cy="1089530"/>
            <a:chOff x="12654116" y="6801913"/>
            <a:chExt cx="11221064" cy="1089530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CECE2B-1468-4F7A-9FE0-25FD3E473318}"/>
                </a:ext>
              </a:extLst>
            </p:cNvPr>
            <p:cNvSpPr/>
            <p:nvPr/>
          </p:nvSpPr>
          <p:spPr>
            <a:xfrm>
              <a:off x="12654116" y="6801914"/>
              <a:ext cx="5279922" cy="1089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ТХШТ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CC3FB92-C7DD-4873-B4D9-464DD9EAC4AB}"/>
                </a:ext>
              </a:extLst>
            </p:cNvPr>
            <p:cNvSpPr/>
            <p:nvPr/>
          </p:nvSpPr>
          <p:spPr>
            <a:xfrm>
              <a:off x="21272091" y="6801913"/>
              <a:ext cx="2603089" cy="10895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82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21165C3-4951-41BD-A577-36C88AC42066}"/>
                </a:ext>
              </a:extLst>
            </p:cNvPr>
            <p:cNvSpPr/>
            <p:nvPr/>
          </p:nvSpPr>
          <p:spPr>
            <a:xfrm>
              <a:off x="18301520" y="6801913"/>
              <a:ext cx="2603089" cy="1089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105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23792A-36C2-4DF9-B762-D29147C6EA0F}"/>
              </a:ext>
            </a:extLst>
          </p:cNvPr>
          <p:cNvGrpSpPr/>
          <p:nvPr/>
        </p:nvGrpSpPr>
        <p:grpSpPr>
          <a:xfrm>
            <a:off x="12654116" y="8049545"/>
            <a:ext cx="11221064" cy="1089530"/>
            <a:chOff x="12654116" y="8054931"/>
            <a:chExt cx="11221064" cy="1089530"/>
          </a:xfrm>
          <a:solidFill>
            <a:schemeClr val="accent2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78DFF8-C12B-4720-892D-6E54255F1A83}"/>
                </a:ext>
              </a:extLst>
            </p:cNvPr>
            <p:cNvSpPr/>
            <p:nvPr/>
          </p:nvSpPr>
          <p:spPr>
            <a:xfrm>
              <a:off x="12654116" y="8054932"/>
              <a:ext cx="5279922" cy="1089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ЗХТ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132DD1-C457-4F33-9EAF-66559B42744A}"/>
                </a:ext>
              </a:extLst>
            </p:cNvPr>
            <p:cNvSpPr/>
            <p:nvPr/>
          </p:nvSpPr>
          <p:spPr>
            <a:xfrm>
              <a:off x="21272091" y="8054931"/>
              <a:ext cx="2603089" cy="10895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A41321B-4FE2-48AA-A22E-7E66CE0CD84B}"/>
                </a:ext>
              </a:extLst>
            </p:cNvPr>
            <p:cNvSpPr/>
            <p:nvPr/>
          </p:nvSpPr>
          <p:spPr>
            <a:xfrm>
              <a:off x="18301520" y="8054931"/>
              <a:ext cx="2603089" cy="1089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89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3418C2-5A12-4889-977A-3129E73D2FDC}"/>
              </a:ext>
            </a:extLst>
          </p:cNvPr>
          <p:cNvGrpSpPr/>
          <p:nvPr/>
        </p:nvGrpSpPr>
        <p:grpSpPr>
          <a:xfrm>
            <a:off x="12654115" y="9369594"/>
            <a:ext cx="11221064" cy="1089530"/>
            <a:chOff x="12654115" y="9333857"/>
            <a:chExt cx="11221064" cy="1089530"/>
          </a:xfrm>
          <a:solidFill>
            <a:schemeClr val="accent2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DC9B7B-18C7-48AC-BE7D-5B5ED425DF84}"/>
                </a:ext>
              </a:extLst>
            </p:cNvPr>
            <p:cNvSpPr/>
            <p:nvPr/>
          </p:nvSpPr>
          <p:spPr>
            <a:xfrm>
              <a:off x="12654115" y="9333858"/>
              <a:ext cx="5279922" cy="1089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ТОТ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9CB175F-CF9A-48F4-858A-03EB2F8C1AC4}"/>
                </a:ext>
              </a:extLst>
            </p:cNvPr>
            <p:cNvSpPr/>
            <p:nvPr/>
          </p:nvSpPr>
          <p:spPr>
            <a:xfrm>
              <a:off x="21272090" y="9333857"/>
              <a:ext cx="2603089" cy="10895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140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AAB68C3-44FC-42FC-BD24-FC0599ACFD69}"/>
                </a:ext>
              </a:extLst>
            </p:cNvPr>
            <p:cNvSpPr/>
            <p:nvPr/>
          </p:nvSpPr>
          <p:spPr>
            <a:xfrm>
              <a:off x="18301519" y="9333857"/>
              <a:ext cx="2603089" cy="1089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123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614FCA-87CD-4A05-935E-4AD665476F6E}"/>
              </a:ext>
            </a:extLst>
          </p:cNvPr>
          <p:cNvGrpSpPr/>
          <p:nvPr/>
        </p:nvGrpSpPr>
        <p:grpSpPr>
          <a:xfrm>
            <a:off x="12654115" y="10689643"/>
            <a:ext cx="11221064" cy="1089530"/>
            <a:chOff x="12654115" y="10671775"/>
            <a:chExt cx="11221064" cy="1089530"/>
          </a:xfrm>
          <a:solidFill>
            <a:schemeClr val="accent2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AAEDCB-7597-423E-8955-6EF2E07344D8}"/>
                </a:ext>
              </a:extLst>
            </p:cNvPr>
            <p:cNvSpPr/>
            <p:nvPr/>
          </p:nvSpPr>
          <p:spPr>
            <a:xfrm>
              <a:off x="12654115" y="10671776"/>
              <a:ext cx="5279922" cy="1089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ТТХТ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B0EF84B-49D1-4790-B146-00DE11F8BDFA}"/>
                </a:ext>
              </a:extLst>
            </p:cNvPr>
            <p:cNvSpPr/>
            <p:nvPr/>
          </p:nvSpPr>
          <p:spPr>
            <a:xfrm>
              <a:off x="21272090" y="10671775"/>
              <a:ext cx="2603089" cy="10895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5B136C-AA0F-4A28-BD73-9C6AA04DB47C}"/>
                </a:ext>
              </a:extLst>
            </p:cNvPr>
            <p:cNvSpPr/>
            <p:nvPr/>
          </p:nvSpPr>
          <p:spPr>
            <a:xfrm>
              <a:off x="18301519" y="10671775"/>
              <a:ext cx="2603089" cy="1089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59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EED3DC-739C-4554-9E39-B1DF55436EA3}"/>
              </a:ext>
            </a:extLst>
          </p:cNvPr>
          <p:cNvGrpSpPr/>
          <p:nvPr/>
        </p:nvGrpSpPr>
        <p:grpSpPr>
          <a:xfrm>
            <a:off x="12654115" y="12009693"/>
            <a:ext cx="11221064" cy="1089530"/>
            <a:chOff x="12654115" y="12009693"/>
            <a:chExt cx="11221064" cy="1089530"/>
          </a:xfrm>
          <a:solidFill>
            <a:schemeClr val="accent2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3A5E81A-4D08-42EA-9C39-A75AD75F47C5}"/>
                </a:ext>
              </a:extLst>
            </p:cNvPr>
            <p:cNvSpPr/>
            <p:nvPr/>
          </p:nvSpPr>
          <p:spPr>
            <a:xfrm>
              <a:off x="12654115" y="12009694"/>
              <a:ext cx="5279922" cy="1089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БУСАД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3DF0F0-AC18-427B-8AB5-CA6580B6B7BC}"/>
                </a:ext>
              </a:extLst>
            </p:cNvPr>
            <p:cNvSpPr/>
            <p:nvPr/>
          </p:nvSpPr>
          <p:spPr>
            <a:xfrm>
              <a:off x="21272090" y="12009693"/>
              <a:ext cx="2603089" cy="10895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131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4972B59-1115-4065-8E91-E3903EEE9F1C}"/>
                </a:ext>
              </a:extLst>
            </p:cNvPr>
            <p:cNvSpPr/>
            <p:nvPr/>
          </p:nvSpPr>
          <p:spPr>
            <a:xfrm>
              <a:off x="18301519" y="12009693"/>
              <a:ext cx="2603089" cy="1089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/>
                <a:t>264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529953-4CF6-47C4-B136-D26C8FB6C1F5}"/>
              </a:ext>
            </a:extLst>
          </p:cNvPr>
          <p:cNvGrpSpPr/>
          <p:nvPr/>
        </p:nvGrpSpPr>
        <p:grpSpPr>
          <a:xfrm>
            <a:off x="12654116" y="5409447"/>
            <a:ext cx="11221064" cy="1089530"/>
            <a:chOff x="12654116" y="5548895"/>
            <a:chExt cx="11221064" cy="1089530"/>
          </a:xfrm>
          <a:solidFill>
            <a:schemeClr val="accent2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5C4A3F-5BE6-41B5-9891-A32FE8FA0E2C}"/>
                </a:ext>
              </a:extLst>
            </p:cNvPr>
            <p:cNvSpPr/>
            <p:nvPr/>
          </p:nvSpPr>
          <p:spPr>
            <a:xfrm>
              <a:off x="12654116" y="5548896"/>
              <a:ext cx="5279922" cy="1089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/>
                <a:t>НИЙТ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C5DB311-AAB7-4F7B-B9C3-A2A3489F1DDC}"/>
                </a:ext>
              </a:extLst>
            </p:cNvPr>
            <p:cNvSpPr/>
            <p:nvPr/>
          </p:nvSpPr>
          <p:spPr>
            <a:xfrm>
              <a:off x="21272091" y="5548895"/>
              <a:ext cx="2603089" cy="10895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/>
                <a:t>363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6283A2-3CCF-4FB4-95F7-87F16A8804E9}"/>
                </a:ext>
              </a:extLst>
            </p:cNvPr>
            <p:cNvSpPr/>
            <p:nvPr/>
          </p:nvSpPr>
          <p:spPr>
            <a:xfrm>
              <a:off x="18301520" y="5548895"/>
              <a:ext cx="2603089" cy="1089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/>
                <a:t>640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88216E-6C4D-41F6-9A9F-9B2D19C32EDA}"/>
              </a:ext>
            </a:extLst>
          </p:cNvPr>
          <p:cNvGrpSpPr/>
          <p:nvPr/>
        </p:nvGrpSpPr>
        <p:grpSpPr>
          <a:xfrm>
            <a:off x="12654116" y="2538828"/>
            <a:ext cx="11221064" cy="2640100"/>
            <a:chOff x="12654116" y="2538828"/>
            <a:chExt cx="11221064" cy="26401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B708718-9EE2-4FD9-AB42-AAAAEAD3EA57}"/>
                </a:ext>
              </a:extLst>
            </p:cNvPr>
            <p:cNvSpPr/>
            <p:nvPr/>
          </p:nvSpPr>
          <p:spPr>
            <a:xfrm>
              <a:off x="12654116" y="2538828"/>
              <a:ext cx="5279922" cy="264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/>
                <a:t>Үзүүлэлт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92A138D-2B7E-496F-84C2-C9313EF632CF}"/>
                </a:ext>
              </a:extLst>
            </p:cNvPr>
            <p:cNvSpPr/>
            <p:nvPr/>
          </p:nvSpPr>
          <p:spPr>
            <a:xfrm>
              <a:off x="21272091" y="2538828"/>
              <a:ext cx="2603089" cy="2640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4400" b="1" dirty="0"/>
                <a:t>2020 он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7632312-7D1F-4443-88E2-217D0165E968}"/>
                </a:ext>
              </a:extLst>
            </p:cNvPr>
            <p:cNvSpPr/>
            <p:nvPr/>
          </p:nvSpPr>
          <p:spPr>
            <a:xfrm>
              <a:off x="18301520" y="2538828"/>
              <a:ext cx="2603089" cy="2640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4400" b="1" dirty="0"/>
                <a:t>2019 он</a:t>
              </a:r>
            </a:p>
          </p:txBody>
        </p:sp>
      </p:grp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BB964754-3896-4D9A-BA52-BD0BD12B4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534492"/>
              </p:ext>
            </p:extLst>
          </p:nvPr>
        </p:nvGraphicFramePr>
        <p:xfrm>
          <a:off x="625821" y="2538827"/>
          <a:ext cx="11097713" cy="1050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2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4577-3F3B-40A8-A786-053C613A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1"/>
            <a:ext cx="19705625" cy="1089529"/>
          </a:xfrm>
        </p:spPr>
        <p:txBody>
          <a:bodyPr/>
          <a:lstStyle/>
          <a:p>
            <a:r>
              <a:rPr lang="mn-MN" sz="7200" dirty="0"/>
              <a:t>ХӨНДЛӨНГИЙН МЭДЭЭЛЭЛ ЦУГЛУУЛАЛТ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3A05028-EB2A-4363-A4D7-FBE415DC0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60715"/>
              </p:ext>
            </p:extLst>
          </p:nvPr>
        </p:nvGraphicFramePr>
        <p:xfrm>
          <a:off x="956945" y="3931920"/>
          <a:ext cx="22245176" cy="3137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579">
                  <a:extLst>
                    <a:ext uri="{9D8B030D-6E8A-4147-A177-3AD203B41FA5}">
                      <a16:colId xmlns:a16="http://schemas.microsoft.com/office/drawing/2014/main" val="2245283502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609005779"/>
                    </a:ext>
                  </a:extLst>
                </a:gridCol>
                <a:gridCol w="1905044">
                  <a:extLst>
                    <a:ext uri="{9D8B030D-6E8A-4147-A177-3AD203B41FA5}">
                      <a16:colId xmlns:a16="http://schemas.microsoft.com/office/drawing/2014/main" val="2314023616"/>
                    </a:ext>
                  </a:extLst>
                </a:gridCol>
                <a:gridCol w="1458714">
                  <a:extLst>
                    <a:ext uri="{9D8B030D-6E8A-4147-A177-3AD203B41FA5}">
                      <a16:colId xmlns:a16="http://schemas.microsoft.com/office/drawing/2014/main" val="4273007329"/>
                    </a:ext>
                  </a:extLst>
                </a:gridCol>
                <a:gridCol w="2423393">
                  <a:extLst>
                    <a:ext uri="{9D8B030D-6E8A-4147-A177-3AD203B41FA5}">
                      <a16:colId xmlns:a16="http://schemas.microsoft.com/office/drawing/2014/main" val="1732468636"/>
                    </a:ext>
                  </a:extLst>
                </a:gridCol>
                <a:gridCol w="3881155">
                  <a:extLst>
                    <a:ext uri="{9D8B030D-6E8A-4147-A177-3AD203B41FA5}">
                      <a16:colId xmlns:a16="http://schemas.microsoft.com/office/drawing/2014/main" val="4222666748"/>
                    </a:ext>
                  </a:extLst>
                </a:gridCol>
                <a:gridCol w="2167927">
                  <a:extLst>
                    <a:ext uri="{9D8B030D-6E8A-4147-A177-3AD203B41FA5}">
                      <a16:colId xmlns:a16="http://schemas.microsoft.com/office/drawing/2014/main" val="3084507969"/>
                    </a:ext>
                  </a:extLst>
                </a:gridCol>
                <a:gridCol w="2168678">
                  <a:extLst>
                    <a:ext uri="{9D8B030D-6E8A-4147-A177-3AD203B41FA5}">
                      <a16:colId xmlns:a16="http://schemas.microsoft.com/office/drawing/2014/main" val="572466923"/>
                    </a:ext>
                  </a:extLst>
                </a:gridCol>
              </a:tblGrid>
              <a:tr h="4857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Хөндлөнгийн мэдээлэл гаргаж өгсөн</a:t>
                      </a:r>
                      <a:endParaRPr lang="mn-MN" sz="480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ТТ-ийн тоо</a:t>
                      </a:r>
                      <a:endParaRPr lang="mn-MN" sz="480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Үүнээс</a:t>
                      </a:r>
                      <a:endParaRPr lang="mn-MN" sz="480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ХМ-ийн</a:t>
                      </a:r>
                      <a:endParaRPr lang="mn-MN" sz="480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Нийт</a:t>
                      </a:r>
                      <a:r>
                        <a:rPr lang="en-US" sz="3200" dirty="0">
                          <a:effectLst/>
                        </a:rPr>
                        <a:t> ХМ-д </a:t>
                      </a:r>
                      <a:r>
                        <a:rPr lang="en-US" sz="3200" dirty="0" err="1">
                          <a:effectLst/>
                        </a:rPr>
                        <a:t>эзлэх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хувь</a:t>
                      </a:r>
                      <a:endParaRPr lang="mn-MN" sz="4800" dirty="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651518"/>
                  </a:ext>
                </a:extLst>
              </a:tr>
              <a:tr h="242857"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ХМ-гүй </a:t>
                      </a:r>
                      <a:endParaRPr lang="mn-MN" sz="480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ХМ-тэй</a:t>
                      </a:r>
                      <a:endParaRPr lang="mn-MN" sz="480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тоо</a:t>
                      </a:r>
                      <a:endParaRPr lang="mn-MN" sz="480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дүн</a:t>
                      </a:r>
                      <a:endParaRPr lang="mn-MN" sz="480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тоогоор</a:t>
                      </a:r>
                      <a:endParaRPr lang="mn-MN" sz="480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дүнгээр</a:t>
                      </a:r>
                      <a:endParaRPr lang="mn-MN" sz="480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117778"/>
                  </a:ext>
                </a:extLst>
              </a:tr>
              <a:tr h="485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Ногдуулалтын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хяналтанд</a:t>
                      </a:r>
                      <a:endParaRPr lang="mn-MN" sz="4800" dirty="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mn-MN" sz="36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36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36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6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mn-MN" sz="36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4,133.2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mn-MN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r>
                        <a:rPr lang="en-US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mn-MN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93876"/>
                  </a:ext>
                </a:extLst>
              </a:tr>
              <a:tr h="485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Хяналт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шалгалтанд</a:t>
                      </a:r>
                      <a:endParaRPr lang="mn-MN" sz="4800" dirty="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mn-MN" sz="36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6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mn-MN" sz="36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940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36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6,014,570.2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mn-MN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99.43</a:t>
                      </a:r>
                      <a:r>
                        <a:rPr lang="en-US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mn-MN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mn-MN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mn-MN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lang="en-US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mn-MN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5471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Нийт дүн</a:t>
                      </a:r>
                      <a:endParaRPr lang="mn-MN" sz="4800">
                        <a:solidFill>
                          <a:srgbClr val="00439E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36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mn-MN" sz="36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mn-MN" sz="36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,018,703.4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100.0 </a:t>
                      </a:r>
                      <a:endParaRPr lang="mn-MN" sz="3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100.0 </a:t>
                      </a:r>
                      <a:endParaRPr lang="mn-MN" sz="36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78784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C930B21-D0F5-4FA2-A067-C49A6E7DC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615757"/>
              </p:ext>
            </p:extLst>
          </p:nvPr>
        </p:nvGraphicFramePr>
        <p:xfrm>
          <a:off x="1030021" y="9711813"/>
          <a:ext cx="22390417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2092">
                  <a:extLst>
                    <a:ext uri="{9D8B030D-6E8A-4147-A177-3AD203B41FA5}">
                      <a16:colId xmlns:a16="http://schemas.microsoft.com/office/drawing/2014/main" val="2067678056"/>
                    </a:ext>
                  </a:extLst>
                </a:gridCol>
                <a:gridCol w="2915232">
                  <a:extLst>
                    <a:ext uri="{9D8B030D-6E8A-4147-A177-3AD203B41FA5}">
                      <a16:colId xmlns:a16="http://schemas.microsoft.com/office/drawing/2014/main" val="495530173"/>
                    </a:ext>
                  </a:extLst>
                </a:gridCol>
                <a:gridCol w="3201830">
                  <a:extLst>
                    <a:ext uri="{9D8B030D-6E8A-4147-A177-3AD203B41FA5}">
                      <a16:colId xmlns:a16="http://schemas.microsoft.com/office/drawing/2014/main" val="2153470199"/>
                    </a:ext>
                  </a:extLst>
                </a:gridCol>
                <a:gridCol w="3036140">
                  <a:extLst>
                    <a:ext uri="{9D8B030D-6E8A-4147-A177-3AD203B41FA5}">
                      <a16:colId xmlns:a16="http://schemas.microsoft.com/office/drawing/2014/main" val="805385447"/>
                    </a:ext>
                  </a:extLst>
                </a:gridCol>
                <a:gridCol w="3918995">
                  <a:extLst>
                    <a:ext uri="{9D8B030D-6E8A-4147-A177-3AD203B41FA5}">
                      <a16:colId xmlns:a16="http://schemas.microsoft.com/office/drawing/2014/main" val="458500907"/>
                    </a:ext>
                  </a:extLst>
                </a:gridCol>
                <a:gridCol w="2071560">
                  <a:extLst>
                    <a:ext uri="{9D8B030D-6E8A-4147-A177-3AD203B41FA5}">
                      <a16:colId xmlns:a16="http://schemas.microsoft.com/office/drawing/2014/main" val="2016339401"/>
                    </a:ext>
                  </a:extLst>
                </a:gridCol>
                <a:gridCol w="2974568">
                  <a:extLst>
                    <a:ext uri="{9D8B030D-6E8A-4147-A177-3AD203B41FA5}">
                      <a16:colId xmlns:a16="http://schemas.microsoft.com/office/drawing/2014/main" val="85604622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Илрүүлсэн зөрчлийн дүн </a:t>
                      </a:r>
                      <a:endParaRPr lang="mn-M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Бууруулсан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алдагдал</a:t>
                      </a:r>
                      <a:endParaRPr lang="mn-M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Ногдуулсан</a:t>
                      </a:r>
                      <a:endParaRPr lang="mn-M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08166"/>
                  </a:ext>
                </a:extLst>
              </a:tr>
              <a:tr h="139323"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нөхөн татвар</a:t>
                      </a:r>
                      <a:endParaRPr lang="mn-M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алданги</a:t>
                      </a:r>
                      <a:endParaRPr lang="mn-M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торгууль </a:t>
                      </a:r>
                      <a:endParaRPr lang="mn-M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хүү </a:t>
                      </a:r>
                      <a:endParaRPr lang="mn-M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Төлбөрийн дүн </a:t>
                      </a:r>
                      <a:endParaRPr lang="mn-M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14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</a:t>
                      </a:r>
                      <a:r>
                        <a:rPr lang="mn-MN" sz="3200" dirty="0">
                          <a:effectLst/>
                        </a:rPr>
                        <a:t>,165,368.4 </a:t>
                      </a:r>
                      <a:endParaRPr lang="mn-M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200" dirty="0">
                          <a:effectLst/>
                        </a:rPr>
                        <a:t>0 </a:t>
                      </a:r>
                      <a:endParaRPr lang="mn-M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  </a:t>
                      </a:r>
                      <a:r>
                        <a:rPr lang="mn-MN" sz="3200" dirty="0">
                          <a:effectLst/>
                        </a:rPr>
                        <a:t>148,802.2</a:t>
                      </a:r>
                      <a:endParaRPr lang="mn-M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200" dirty="0">
                          <a:effectLst/>
                        </a:rPr>
                        <a:t>0.0</a:t>
                      </a:r>
                      <a:endParaRPr lang="mn-M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200" dirty="0">
                          <a:effectLst/>
                        </a:rPr>
                        <a:t>32,047.7</a:t>
                      </a:r>
                      <a:endParaRPr lang="mn-M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</a:t>
                      </a:r>
                      <a:endParaRPr lang="mn-M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mn-MN" sz="3200" dirty="0">
                          <a:effectLst/>
                        </a:rPr>
                        <a:t>180,850.0</a:t>
                      </a:r>
                      <a:endParaRPr lang="mn-M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430366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AF7EB20-DAF0-4106-AA19-D5C2390B9907}"/>
              </a:ext>
            </a:extLst>
          </p:cNvPr>
          <p:cNvSpPr/>
          <p:nvPr/>
        </p:nvSpPr>
        <p:spPr>
          <a:xfrm>
            <a:off x="956944" y="2349724"/>
            <a:ext cx="22390417" cy="9233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mn-MN" sz="5400" b="1" dirty="0">
                <a:solidFill>
                  <a:schemeClr val="bg2"/>
                </a:solidFill>
              </a:rPr>
              <a:t>ХМ ашиглалт нэгжээр:</a:t>
            </a:r>
            <a:endParaRPr lang="mn-MN" sz="5400" b="1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DA84390-2A33-4D9E-9BD9-AA22C9B96556}"/>
              </a:ext>
            </a:extLst>
          </p:cNvPr>
          <p:cNvSpPr/>
          <p:nvPr/>
        </p:nvSpPr>
        <p:spPr>
          <a:xfrm>
            <a:off x="1030021" y="8492324"/>
            <a:ext cx="22390417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800" b="1" dirty="0" err="1">
                <a:solidFill>
                  <a:schemeClr val="bg2"/>
                </a:solidFill>
              </a:rPr>
              <a:t>Хөндлөнгийн</a:t>
            </a:r>
            <a:r>
              <a:rPr lang="en-US" sz="4800" b="1" dirty="0">
                <a:solidFill>
                  <a:schemeClr val="bg2"/>
                </a:solidFill>
              </a:rPr>
              <a:t> </a:t>
            </a:r>
            <a:r>
              <a:rPr lang="en-US" sz="4800" b="1" dirty="0" err="1">
                <a:solidFill>
                  <a:schemeClr val="bg2"/>
                </a:solidFill>
              </a:rPr>
              <a:t>мэдээлэл</a:t>
            </a:r>
            <a:r>
              <a:rPr lang="en-US" sz="4800" b="1" dirty="0">
                <a:solidFill>
                  <a:schemeClr val="bg2"/>
                </a:solidFill>
              </a:rPr>
              <a:t> </a:t>
            </a:r>
            <a:r>
              <a:rPr lang="en-US" sz="4800" b="1" dirty="0" err="1">
                <a:solidFill>
                  <a:schemeClr val="bg2"/>
                </a:solidFill>
              </a:rPr>
              <a:t>ашиглан</a:t>
            </a:r>
            <a:r>
              <a:rPr lang="en-US" sz="4800" b="1" dirty="0">
                <a:solidFill>
                  <a:schemeClr val="bg2"/>
                </a:solidFill>
              </a:rPr>
              <a:t> </a:t>
            </a:r>
            <a:r>
              <a:rPr lang="en-US" sz="4800" b="1" dirty="0" err="1">
                <a:solidFill>
                  <a:schemeClr val="bg2"/>
                </a:solidFill>
              </a:rPr>
              <a:t>илрүүлсэн</a:t>
            </a:r>
            <a:r>
              <a:rPr lang="en-US" sz="4800" b="1" dirty="0">
                <a:solidFill>
                  <a:schemeClr val="bg2"/>
                </a:solidFill>
              </a:rPr>
              <a:t> </a:t>
            </a:r>
            <a:r>
              <a:rPr lang="en-US" sz="4800" b="1" dirty="0" err="1">
                <a:solidFill>
                  <a:schemeClr val="bg2"/>
                </a:solidFill>
              </a:rPr>
              <a:t>зөрчил</a:t>
            </a:r>
            <a:r>
              <a:rPr lang="mn-MN" sz="4800" b="1" dirty="0">
                <a:solidFill>
                  <a:schemeClr val="bg2"/>
                </a:solidFill>
              </a:rPr>
              <a:t>,</a:t>
            </a:r>
            <a:r>
              <a:rPr lang="en-US" sz="4800" b="1" dirty="0">
                <a:solidFill>
                  <a:schemeClr val="bg2"/>
                </a:solidFill>
              </a:rPr>
              <a:t> </a:t>
            </a:r>
            <a:r>
              <a:rPr lang="en-US" sz="4800" b="1" dirty="0" err="1">
                <a:solidFill>
                  <a:schemeClr val="bg2"/>
                </a:solidFill>
              </a:rPr>
              <a:t>төлбөр</a:t>
            </a:r>
            <a:endParaRPr lang="mn-MN" sz="4800" b="1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БҮТЭЦ ЗОХИОН БАЙГУУЛАЛТ</a:t>
            </a:r>
            <a:endParaRPr lang="en-US" sz="72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89DC55C-B896-4735-B107-E91B15A51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090914"/>
              </p:ext>
            </p:extLst>
          </p:nvPr>
        </p:nvGraphicFramePr>
        <p:xfrm>
          <a:off x="896671" y="3676033"/>
          <a:ext cx="14780250" cy="916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6CBAEE4-26A1-4F09-B30E-6610D606B527}"/>
              </a:ext>
            </a:extLst>
          </p:cNvPr>
          <p:cNvSpPr/>
          <p:nvPr/>
        </p:nvSpPr>
        <p:spPr>
          <a:xfrm>
            <a:off x="2973121" y="2246367"/>
            <a:ext cx="11860069" cy="854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800" b="1" dirty="0"/>
              <a:t>Бүтэц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84DEA-E802-449C-BCEB-CD49D505EB0C}"/>
              </a:ext>
            </a:extLst>
          </p:cNvPr>
          <p:cNvSpPr/>
          <p:nvPr/>
        </p:nvSpPr>
        <p:spPr>
          <a:xfrm>
            <a:off x="16030882" y="628479"/>
            <a:ext cx="7587719" cy="854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800" b="1" dirty="0"/>
              <a:t>Орон тоо</a:t>
            </a:r>
            <a:endParaRPr lang="en-US" sz="4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C3857-EC64-4692-97ED-00FBE4760266}"/>
              </a:ext>
            </a:extLst>
          </p:cNvPr>
          <p:cNvSpPr/>
          <p:nvPr/>
        </p:nvSpPr>
        <p:spPr>
          <a:xfrm>
            <a:off x="16030882" y="1483216"/>
            <a:ext cx="7587719" cy="8547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800" dirty="0"/>
              <a:t>Албан тушаалаар</a:t>
            </a:r>
            <a:endParaRPr lang="en-US" sz="4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79BA12-472A-4B3A-9F73-4FA64080D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594303"/>
              </p:ext>
            </p:extLst>
          </p:nvPr>
        </p:nvGraphicFramePr>
        <p:xfrm>
          <a:off x="15893260" y="2528453"/>
          <a:ext cx="7587719" cy="451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7F3A332-4787-4AE6-8F0C-C40BF36F139F}"/>
              </a:ext>
            </a:extLst>
          </p:cNvPr>
          <p:cNvSpPr/>
          <p:nvPr/>
        </p:nvSpPr>
        <p:spPr>
          <a:xfrm>
            <a:off x="16030881" y="7121235"/>
            <a:ext cx="7587719" cy="854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800" b="1" dirty="0"/>
              <a:t>Хөдөлгөөн</a:t>
            </a:r>
            <a:endParaRPr lang="en-US" sz="4800" b="1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C2D5410-5B9F-4544-BF8B-54A94B5F0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767149"/>
              </p:ext>
            </p:extLst>
          </p:nvPr>
        </p:nvGraphicFramePr>
        <p:xfrm>
          <a:off x="15893260" y="8858249"/>
          <a:ext cx="4238317" cy="469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9E070D5-9FC8-49C5-AA98-8EF1BF7A4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213525"/>
              </p:ext>
            </p:extLst>
          </p:nvPr>
        </p:nvGraphicFramePr>
        <p:xfrm>
          <a:off x="19962361" y="8912019"/>
          <a:ext cx="4238317" cy="229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D192852-7649-4EA9-B74F-2B6772648B71}"/>
              </a:ext>
            </a:extLst>
          </p:cNvPr>
          <p:cNvSpPr/>
          <p:nvPr/>
        </p:nvSpPr>
        <p:spPr>
          <a:xfrm>
            <a:off x="16030882" y="7975972"/>
            <a:ext cx="3656238" cy="8028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800" b="1" dirty="0"/>
              <a:t>Үндсэн</a:t>
            </a:r>
            <a:endParaRPr lang="en-US" sz="4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3FD554-D028-4A2A-B26B-5191D31F8221}"/>
              </a:ext>
            </a:extLst>
          </p:cNvPr>
          <p:cNvSpPr/>
          <p:nvPr/>
        </p:nvSpPr>
        <p:spPr>
          <a:xfrm>
            <a:off x="19962361" y="7975972"/>
            <a:ext cx="3656240" cy="802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800" b="1" dirty="0"/>
              <a:t>Гэрээт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52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BEB19A-B111-4C55-A2AF-54FD98C14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>
                                            <p:graphicEl>
                                              <a:dgm id="{6BBEB19A-B111-4C55-A2AF-54FD98C14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>
                                            <p:graphicEl>
                                              <a:dgm id="{6BBEB19A-B111-4C55-A2AF-54FD98C14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>
                                            <p:graphicEl>
                                              <a:dgm id="{6BBEB19A-B111-4C55-A2AF-54FD98C14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0047BE-C7E2-4DEB-BBAB-6CECABBC7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>
                                            <p:graphicEl>
                                              <a:dgm id="{050047BE-C7E2-4DEB-BBAB-6CECABBC7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>
                                            <p:graphicEl>
                                              <a:dgm id="{050047BE-C7E2-4DEB-BBAB-6CECABBC7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>
                                            <p:graphicEl>
                                              <a:dgm id="{050047BE-C7E2-4DEB-BBAB-6CECABBC7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CDD1AB-3167-4F1C-9BEA-7E7EB660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>
                                            <p:graphicEl>
                                              <a:dgm id="{A7CDD1AB-3167-4F1C-9BEA-7E7EB660A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>
                                            <p:graphicEl>
                                              <a:dgm id="{A7CDD1AB-3167-4F1C-9BEA-7E7EB660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>
                                            <p:graphicEl>
                                              <a:dgm id="{A7CDD1AB-3167-4F1C-9BEA-7E7EB660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4096DC-A535-4023-882C-0B65842C8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>
                                            <p:graphicEl>
                                              <a:dgm id="{5B4096DC-A535-4023-882C-0B65842C8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>
                                            <p:graphicEl>
                                              <a:dgm id="{5B4096DC-A535-4023-882C-0B65842C8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>
                                            <p:graphicEl>
                                              <a:dgm id="{5B4096DC-A535-4023-882C-0B65842C8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163FB-9B95-4270-9444-FC312BE8B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>
                                            <p:graphicEl>
                                              <a:dgm id="{D96163FB-9B95-4270-9444-FC312BE8B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>
                                            <p:graphicEl>
                                              <a:dgm id="{D96163FB-9B95-4270-9444-FC312BE8B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>
                                            <p:graphicEl>
                                              <a:dgm id="{D96163FB-9B95-4270-9444-FC312BE8B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625542-FAF8-4251-AB14-015DDC6C2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8">
                                            <p:graphicEl>
                                              <a:dgm id="{22625542-FAF8-4251-AB14-015DDC6C2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">
                                            <p:graphicEl>
                                              <a:dgm id="{22625542-FAF8-4251-AB14-015DDC6C2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>
                                            <p:graphicEl>
                                              <a:dgm id="{22625542-FAF8-4251-AB14-015DDC6C2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F07F31-195E-4A03-9DA1-2A0AAA52A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8">
                                            <p:graphicEl>
                                              <a:dgm id="{7BF07F31-195E-4A03-9DA1-2A0AAA52A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>
                                            <p:graphicEl>
                                              <a:dgm id="{7BF07F31-195E-4A03-9DA1-2A0AAA52A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>
                                            <p:graphicEl>
                                              <a:dgm id="{7BF07F31-195E-4A03-9DA1-2A0AAA52A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544FEC-6DF3-484E-A56B-2006A6BDC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">
                                            <p:graphicEl>
                                              <a:dgm id="{C9544FEC-6DF3-484E-A56B-2006A6BDC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">
                                            <p:graphicEl>
                                              <a:dgm id="{C9544FEC-6DF3-484E-A56B-2006A6BDC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">
                                            <p:graphicEl>
                                              <a:dgm id="{C9544FEC-6DF3-484E-A56B-2006A6BDC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6619B1-4C00-4475-BF2F-997C4039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8">
                                            <p:graphicEl>
                                              <a:dgm id="{836619B1-4C00-4475-BF2F-997C4039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">
                                            <p:graphicEl>
                                              <a:dgm id="{836619B1-4C00-4475-BF2F-997C4039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">
                                            <p:graphicEl>
                                              <a:dgm id="{836619B1-4C00-4475-BF2F-997C4039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DC438F-7880-4D01-9ADD-317D3C22A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">
                                            <p:graphicEl>
                                              <a:dgm id="{3CDC438F-7880-4D01-9ADD-317D3C22A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8">
                                            <p:graphicEl>
                                              <a:dgm id="{3CDC438F-7880-4D01-9ADD-317D3C22A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">
                                            <p:graphicEl>
                                              <a:dgm id="{3CDC438F-7880-4D01-9ADD-317D3C22A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1ABF69-8AAF-4609-B653-6C4BA5327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">
                                            <p:graphicEl>
                                              <a:dgm id="{7B1ABF69-8AAF-4609-B653-6C4BA5327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>
                                            <p:graphicEl>
                                              <a:dgm id="{7B1ABF69-8AAF-4609-B653-6C4BA5327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>
                                            <p:graphicEl>
                                              <a:dgm id="{7B1ABF69-8AAF-4609-B653-6C4BA5327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67E313-7390-435D-A6CC-883036C51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">
                                            <p:graphicEl>
                                              <a:dgm id="{2567E313-7390-435D-A6CC-883036C51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">
                                            <p:graphicEl>
                                              <a:dgm id="{2567E313-7390-435D-A6CC-883036C51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">
                                            <p:graphicEl>
                                              <a:dgm id="{2567E313-7390-435D-A6CC-883036C51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883E5E-6C07-47C3-A8D9-4AE859419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">
                                            <p:graphicEl>
                                              <a:dgm id="{77883E5E-6C07-47C3-A8D9-4AE859419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">
                                            <p:graphicEl>
                                              <a:dgm id="{77883E5E-6C07-47C3-A8D9-4AE859419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">
                                            <p:graphicEl>
                                              <a:dgm id="{77883E5E-6C07-47C3-A8D9-4AE859419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8A62DD-B511-43DD-A8F9-9601F8DF3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8">
                                            <p:graphicEl>
                                              <a:dgm id="{1E8A62DD-B511-43DD-A8F9-9601F8DF3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">
                                            <p:graphicEl>
                                              <a:dgm id="{1E8A62DD-B511-43DD-A8F9-9601F8DF3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">
                                            <p:graphicEl>
                                              <a:dgm id="{1E8A62DD-B511-43DD-A8F9-9601F8DF3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445BF7-66EA-4B7E-9E43-B342911A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8">
                                            <p:graphicEl>
                                              <a:dgm id="{B7445BF7-66EA-4B7E-9E43-B342911A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8">
                                            <p:graphicEl>
                                              <a:dgm id="{B7445BF7-66EA-4B7E-9E43-B342911A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">
                                            <p:graphicEl>
                                              <a:dgm id="{B7445BF7-66EA-4B7E-9E43-B342911A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F9D30A-6F2C-44B9-BDE8-D80CB85C5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8">
                                            <p:graphicEl>
                                              <a:dgm id="{DFF9D30A-6F2C-44B9-BDE8-D80CB85C5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>
                                            <p:graphicEl>
                                              <a:dgm id="{DFF9D30A-6F2C-44B9-BDE8-D80CB85C5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">
                                            <p:graphicEl>
                                              <a:dgm id="{DFF9D30A-6F2C-44B9-BDE8-D80CB85C5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EC6E2B-1DED-444E-B5CA-AC52EB65A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8">
                                            <p:graphicEl>
                                              <a:dgm id="{30EC6E2B-1DED-444E-B5CA-AC52EB65A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">
                                            <p:graphicEl>
                                              <a:dgm id="{30EC6E2B-1DED-444E-B5CA-AC52EB65A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">
                                            <p:graphicEl>
                                              <a:dgm id="{30EC6E2B-1DED-444E-B5CA-AC52EB65A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DA9257-5D18-4386-A00F-C0136945F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8">
                                            <p:graphicEl>
                                              <a:dgm id="{FEDA9257-5D18-4386-A00F-C0136945F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">
                                            <p:graphicEl>
                                              <a:dgm id="{FEDA9257-5D18-4386-A00F-C0136945F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8">
                                            <p:graphicEl>
                                              <a:dgm id="{FEDA9257-5D18-4386-A00F-C0136945F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94D124-43DB-470B-A287-DC101A49E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8">
                                            <p:graphicEl>
                                              <a:dgm id="{4894D124-43DB-470B-A287-DC101A49E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">
                                            <p:graphicEl>
                                              <a:dgm id="{4894D124-43DB-470B-A287-DC101A49E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">
                                            <p:graphicEl>
                                              <a:dgm id="{4894D124-43DB-470B-A287-DC101A49E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79CA0A-2E42-4E83-8B75-44647175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8">
                                            <p:graphicEl>
                                              <a:dgm id="{B879CA0A-2E42-4E83-8B75-44647175A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8">
                                            <p:graphicEl>
                                              <a:dgm id="{B879CA0A-2E42-4E83-8B75-44647175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8">
                                            <p:graphicEl>
                                              <a:dgm id="{B879CA0A-2E42-4E83-8B75-44647175A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FE3A3-7264-497B-ACAB-9CA5C1D2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">
                                            <p:graphicEl>
                                              <a:dgm id="{376FE3A3-7264-497B-ACAB-9CA5C1D2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B22918-B4ED-4A55-934B-9B5CDE22F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">
                                            <p:graphicEl>
                                              <a:dgm id="{E7B22918-B4ED-4A55-934B-9B5CDE22F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A60494-3C9F-4275-851E-8A5153CA6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">
                                            <p:graphicEl>
                                              <a:dgm id="{D3A60494-3C9F-4275-851E-8A5153CA6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AA6C1A-51F9-4A41-BA23-E4C01D0DA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">
                                            <p:graphicEl>
                                              <a:dgm id="{BFAA6C1A-51F9-4A41-BA23-E4C01D0DA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75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7D873C-3B23-4209-B550-3985CF528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">
                                            <p:graphicEl>
                                              <a:dgm id="{C07D873C-3B23-4209-B550-3985CF528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52C4F3-F1CF-43DF-A9EE-AC3BC936B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">
                                            <p:graphicEl>
                                              <a:dgm id="{5C52C4F3-F1CF-43DF-A9EE-AC3BC936B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75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2B33DE-E332-495C-9E79-652EAA449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">
                                            <p:graphicEl>
                                              <a:dgm id="{4F2B33DE-E332-495C-9E79-652EAA449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347CEA-1EB9-4C18-B054-46BE148CA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">
                                            <p:graphicEl>
                                              <a:dgm id="{DB347CEA-1EB9-4C18-B054-46BE148CA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75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CF895-C418-427E-BF28-8A2FF480E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">
                                            <p:graphicEl>
                                              <a:dgm id="{EF0CF895-C418-427E-BF28-8A2FF480E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5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82D306-F6F5-4BB3-BF24-051898ECA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">
                                            <p:graphicEl>
                                              <a:dgm id="{4382D306-F6F5-4BB3-BF24-051898ECA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75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7366FD-A6F7-48AD-B8C7-D1A731C2D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">
                                            <p:graphicEl>
                                              <a:dgm id="{357366FD-A6F7-48AD-B8C7-D1A731C2D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25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1C921-639D-4DC8-8423-AA3DD8BF0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">
                                            <p:graphicEl>
                                              <a:dgm id="{6FE1C921-639D-4DC8-8423-AA3DD8BF0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75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7B3843-2D73-4EBC-8296-37EB672DF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">
                                            <p:graphicEl>
                                              <a:dgm id="{1F7B3843-2D73-4EBC-8296-37EB672DF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5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E39415-C4D9-4B9A-843D-3C504C659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">
                                            <p:graphicEl>
                                              <a:dgm id="{7DE39415-C4D9-4B9A-843D-3C504C659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75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C71A2-3C47-48C8-8FFD-8891EB4F5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">
                                            <p:graphicEl>
                                              <a:dgm id="{018C71A2-3C47-48C8-8FFD-8891EB4F5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25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75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Sub>
          <a:bldDgm bld="lvlOne"/>
        </p:bldSub>
      </p:bldGraphic>
      <p:bldP spid="4" grpId="0" animBg="1"/>
      <p:bldP spid="5" grpId="0" animBg="1"/>
      <p:bldP spid="7" grpId="0" animBg="1"/>
      <p:bldGraphic spid="2" grpId="0">
        <p:bldSub>
          <a:bldDgm bld="one"/>
        </p:bldSub>
      </p:bldGraphic>
      <p:bldP spid="9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397" y="540925"/>
            <a:ext cx="11207751" cy="2834622"/>
          </a:xfrm>
        </p:spPr>
        <p:txBody>
          <a:bodyPr/>
          <a:lstStyle/>
          <a:p>
            <a:r>
              <a:rPr lang="mn-MN" sz="6600" dirty="0">
                <a:solidFill>
                  <a:schemeClr val="accent1"/>
                </a:solidFill>
              </a:rPr>
              <a:t>ЕС. </a:t>
            </a:r>
            <a:r>
              <a:rPr lang="mn-MN" sz="6600" dirty="0"/>
              <a:t>МЭДЭЭЛЭЛ ТЕХНОЛОГИЙН ЧИГЛЭЛЭЭР</a:t>
            </a:r>
            <a:endParaRPr lang="en-US" sz="6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11380816" cy="13716000"/>
          </a:xfr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7CB00994-BAE9-4DE7-9E52-2747AE7BE6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235397" y="4302059"/>
            <a:ext cx="11158807" cy="18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281DF-61AB-4874-BA39-D45FA5B8D3CB}"/>
              </a:ext>
            </a:extLst>
          </p:cNvPr>
          <p:cNvGrpSpPr/>
          <p:nvPr/>
        </p:nvGrpSpPr>
        <p:grpSpPr>
          <a:xfrm>
            <a:off x="12330913" y="4379207"/>
            <a:ext cx="11158808" cy="1794492"/>
            <a:chOff x="1135429" y="3326230"/>
            <a:chExt cx="13942473" cy="2729564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DC0448A-3C58-481D-B915-8C2287AE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3326230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B411792-9033-4B34-8707-0E75DAC8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3326230"/>
              <a:ext cx="13207103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A4DD7D-DFAF-480A-9845-57CDBDF280C4}"/>
                </a:ext>
              </a:extLst>
            </p:cNvPr>
            <p:cNvSpPr/>
            <p:nvPr/>
          </p:nvSpPr>
          <p:spPr>
            <a:xfrm>
              <a:off x="1582802" y="3520031"/>
              <a:ext cx="11232553" cy="2387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4800" b="1" dirty="0">
                  <a:solidFill>
                    <a:schemeClr val="bg2"/>
                  </a:solidFill>
                </a:rPr>
                <a:t>СҮЛЖЭЭНИЙ НАЙДВАРТАЙ АЖИЛЛАГАА</a:t>
              </a:r>
              <a:endParaRPr lang="id-ID" sz="4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12330914" y="6448752"/>
            <a:ext cx="11158807" cy="1794491"/>
            <a:chOff x="1135430" y="6560497"/>
            <a:chExt cx="13942472" cy="2729564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3" y="6754299"/>
              <a:ext cx="11232552" cy="2387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4800" b="1" dirty="0">
                  <a:solidFill>
                    <a:schemeClr val="bg2"/>
                  </a:solidFill>
                </a:rPr>
                <a:t>КОМПЬЮТЕРИЙН НАЙДВАРТАЙ АЖИЛЛАГАА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B9850D-D43A-4A2F-A6F5-69481EE89221}"/>
              </a:ext>
            </a:extLst>
          </p:cNvPr>
          <p:cNvGrpSpPr/>
          <p:nvPr/>
        </p:nvGrpSpPr>
        <p:grpSpPr>
          <a:xfrm>
            <a:off x="12330913" y="8518301"/>
            <a:ext cx="11158808" cy="1794492"/>
            <a:chOff x="1135429" y="9794764"/>
            <a:chExt cx="13942473" cy="2729564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98B4E86-3182-429D-9A35-05DF8072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DE527CA-8C2C-4D55-B912-761E93E0B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E7E1C5-60CE-4424-A34F-662A6BD04305}"/>
                </a:ext>
              </a:extLst>
            </p:cNvPr>
            <p:cNvSpPr/>
            <p:nvPr/>
          </p:nvSpPr>
          <p:spPr>
            <a:xfrm>
              <a:off x="1582802" y="9988565"/>
              <a:ext cx="11860624" cy="2387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4800" b="1" dirty="0">
                  <a:solidFill>
                    <a:schemeClr val="bg2"/>
                  </a:solidFill>
                </a:rPr>
                <a:t>МЭРГЭЖЛИЙН ТУСЛАЛЦАА ҮЗҮҮЛЭХ</a:t>
              </a:r>
              <a:endParaRPr lang="id-ID" sz="48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3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69"/>
            <a:ext cx="22524276" cy="1089529"/>
          </a:xfrm>
        </p:spPr>
        <p:txBody>
          <a:bodyPr/>
          <a:lstStyle/>
          <a:p>
            <a:r>
              <a:rPr lang="mn-MN" sz="7200" dirty="0"/>
              <a:t>МЭДЭЭЛЭЛ ТЕХНОЛОГИЙН ҮЙЛ АЖИЛЛАГАА</a:t>
            </a:r>
            <a:endParaRPr lang="en-US" sz="7200" b="0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062E5B-FC53-4990-B111-CFED2455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055153"/>
              </p:ext>
            </p:extLst>
          </p:nvPr>
        </p:nvGraphicFramePr>
        <p:xfrm>
          <a:off x="1030021" y="2049518"/>
          <a:ext cx="22524276" cy="1166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57154-21C2-485A-A084-A5ECD39F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>
                                            <p:graphicEl>
                                              <a:dgm id="{2F757154-21C2-485A-A084-A5ECD39F7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B8BECC-0E20-48F8-B9A4-35D791F42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">
                                            <p:graphicEl>
                                              <a:dgm id="{6EB8BECC-0E20-48F8-B9A4-35D791F42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99A2F0-FD24-4BD7-B157-D763A5252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">
                                            <p:graphicEl>
                                              <a:dgm id="{4C99A2F0-FD24-4BD7-B157-D763A5252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639C68-957F-48BA-898C-23CB4EA74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3">
                                            <p:graphicEl>
                                              <a:dgm id="{9C639C68-957F-48BA-898C-23CB4EA74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D67424-7401-4D3E-A996-A83E7C0A1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">
                                            <p:graphicEl>
                                              <a:dgm id="{79D67424-7401-4D3E-A996-A83E7C0A1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C2735E-41A8-449B-854C-07CB7E62D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3">
                                            <p:graphicEl>
                                              <a:dgm id="{0BC2735E-41A8-449B-854C-07CB7E62D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750F9-0332-4368-AF67-4529CFFD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69"/>
            <a:ext cx="22524276" cy="1089529"/>
          </a:xfrm>
        </p:spPr>
        <p:txBody>
          <a:bodyPr/>
          <a:lstStyle/>
          <a:p>
            <a:r>
              <a:rPr lang="mn-MN" sz="7200" dirty="0"/>
              <a:t>МЭДЭЭЛЭЛ ТЕХНОЛОГИЙН ҮЙЛ АЖИЛЛАГАА</a:t>
            </a:r>
            <a:endParaRPr lang="en-US" sz="7200" b="0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6D67B9-2768-47E6-81E8-A14D1F32AC83}"/>
              </a:ext>
            </a:extLst>
          </p:cNvPr>
          <p:cNvSpPr txBox="1"/>
          <p:nvPr/>
        </p:nvSpPr>
        <p:spPr>
          <a:xfrm>
            <a:off x="16269970" y="8243637"/>
            <a:ext cx="66976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000" b="1" u="sng" dirty="0">
                <a:solidFill>
                  <a:schemeClr val="bg1"/>
                </a:solidFill>
              </a:rPr>
              <a:t>СУРТАЛЧИЛГААН МАТЕРИАЛ: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4000" dirty="0">
                <a:solidFill>
                  <a:schemeClr val="bg1"/>
                </a:solidFill>
              </a:rPr>
              <a:t>Хийсэн брошур – </a:t>
            </a:r>
            <a:r>
              <a:rPr lang="en-US" sz="4000" b="1" dirty="0">
                <a:solidFill>
                  <a:schemeClr val="bg1"/>
                </a:solidFill>
              </a:rPr>
              <a:t>12</a:t>
            </a:r>
            <a:endParaRPr lang="mn-MN" sz="4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mn-MN" sz="4000" dirty="0">
                <a:solidFill>
                  <a:schemeClr val="bg1"/>
                </a:solidFill>
              </a:rPr>
              <a:t>ҮХЭХ татвар төлөгчөөр бүртгүүлэх, Зөрчлийн тухай хууль, Хуулийн этгээдээр бүртгүүлэх гм....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062E5B-FC53-4990-B111-CFED2455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316743"/>
              </p:ext>
            </p:extLst>
          </p:nvPr>
        </p:nvGraphicFramePr>
        <p:xfrm>
          <a:off x="1030021" y="2049518"/>
          <a:ext cx="22524276" cy="1166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3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397" y="997973"/>
            <a:ext cx="11207751" cy="1920526"/>
          </a:xfrm>
        </p:spPr>
        <p:txBody>
          <a:bodyPr/>
          <a:lstStyle/>
          <a:p>
            <a:r>
              <a:rPr lang="mn-MN" sz="6600" dirty="0">
                <a:solidFill>
                  <a:schemeClr val="accent1"/>
                </a:solidFill>
              </a:rPr>
              <a:t>АРАВ. </a:t>
            </a:r>
            <a:r>
              <a:rPr lang="mn-MN" sz="6600" dirty="0"/>
              <a:t>ХУУЛИЙН АЖЛЫН ХҮРЭЭНД</a:t>
            </a:r>
            <a:endParaRPr lang="en-US" sz="6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11380816" cy="13716000"/>
          </a:xfr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12188826" y="4976264"/>
            <a:ext cx="11158807" cy="1881736"/>
            <a:chOff x="1135430" y="6560497"/>
            <a:chExt cx="13942472" cy="286227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3" y="6754298"/>
              <a:ext cx="10977220" cy="2668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3600" b="1" dirty="0">
                  <a:solidFill>
                    <a:schemeClr val="bg2"/>
                  </a:solidFill>
                </a:rPr>
                <a:t>ХУУЛЬ ХЯНАЛТЫН БАЙГУУЛЛАГАТАЙ ХАМТАРСАН БАЙДАЛ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B9850D-D43A-4A2F-A6F5-69481EE89221}"/>
              </a:ext>
            </a:extLst>
          </p:cNvPr>
          <p:cNvGrpSpPr/>
          <p:nvPr/>
        </p:nvGrpSpPr>
        <p:grpSpPr>
          <a:xfrm>
            <a:off x="12139342" y="7503014"/>
            <a:ext cx="11158808" cy="1794492"/>
            <a:chOff x="1135429" y="9794764"/>
            <a:chExt cx="13942473" cy="2729564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98B4E86-3182-429D-9A35-05DF8072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DE527CA-8C2C-4D55-B912-761E93E0B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E7E1C5-60CE-4424-A34F-662A6BD04305}"/>
                </a:ext>
              </a:extLst>
            </p:cNvPr>
            <p:cNvSpPr/>
            <p:nvPr/>
          </p:nvSpPr>
          <p:spPr>
            <a:xfrm>
              <a:off x="1582802" y="9988565"/>
              <a:ext cx="11860624" cy="182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3600" b="1" dirty="0">
                  <a:solidFill>
                    <a:schemeClr val="bg2"/>
                  </a:solidFill>
                </a:rPr>
                <a:t>ЗОХИОН БАЙГУУЛАЛТЫН НЭГЖТЭЙ ХАМТАРСАН БАЙДАЛ</a:t>
              </a:r>
              <a:endParaRPr lang="id-ID" sz="36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9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4577-3F3B-40A8-A786-053C613A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800420"/>
            <a:ext cx="22126333" cy="840230"/>
          </a:xfrm>
        </p:spPr>
        <p:txBody>
          <a:bodyPr/>
          <a:lstStyle/>
          <a:p>
            <a:r>
              <a:rPr lang="mn-MN" sz="5400" dirty="0">
                <a:solidFill>
                  <a:schemeClr val="tx2"/>
                </a:solidFill>
              </a:rPr>
              <a:t>ХУУЛЬ ХЯНАЛТЫН БАЙГУУЛЛАГАТАЙ ХАМТАРСАН БАЙДАЛ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F7F6430-9CF3-4E85-B2C7-C885F0813D59}"/>
              </a:ext>
            </a:extLst>
          </p:cNvPr>
          <p:cNvSpPr/>
          <p:nvPr/>
        </p:nvSpPr>
        <p:spPr>
          <a:xfrm>
            <a:off x="12326642" y="4536326"/>
            <a:ext cx="2711327" cy="26743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436030-2E54-4262-BC79-F2E9A0E2E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24819"/>
              </p:ext>
            </p:extLst>
          </p:nvPr>
        </p:nvGraphicFramePr>
        <p:xfrm>
          <a:off x="828851" y="9312809"/>
          <a:ext cx="22126332" cy="284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065">
                  <a:extLst>
                    <a:ext uri="{9D8B030D-6E8A-4147-A177-3AD203B41FA5}">
                      <a16:colId xmlns:a16="http://schemas.microsoft.com/office/drawing/2014/main" val="767508231"/>
                    </a:ext>
                  </a:extLst>
                </a:gridCol>
                <a:gridCol w="6633073">
                  <a:extLst>
                    <a:ext uri="{9D8B030D-6E8A-4147-A177-3AD203B41FA5}">
                      <a16:colId xmlns:a16="http://schemas.microsoft.com/office/drawing/2014/main" val="867960507"/>
                    </a:ext>
                  </a:extLst>
                </a:gridCol>
                <a:gridCol w="2385250">
                  <a:extLst>
                    <a:ext uri="{9D8B030D-6E8A-4147-A177-3AD203B41FA5}">
                      <a16:colId xmlns:a16="http://schemas.microsoft.com/office/drawing/2014/main" val="3466155902"/>
                    </a:ext>
                  </a:extLst>
                </a:gridCol>
                <a:gridCol w="2669806">
                  <a:extLst>
                    <a:ext uri="{9D8B030D-6E8A-4147-A177-3AD203B41FA5}">
                      <a16:colId xmlns:a16="http://schemas.microsoft.com/office/drawing/2014/main" val="1121543504"/>
                    </a:ext>
                  </a:extLst>
                </a:gridCol>
                <a:gridCol w="2385250">
                  <a:extLst>
                    <a:ext uri="{9D8B030D-6E8A-4147-A177-3AD203B41FA5}">
                      <a16:colId xmlns:a16="http://schemas.microsoft.com/office/drawing/2014/main" val="3155363629"/>
                    </a:ext>
                  </a:extLst>
                </a:gridCol>
                <a:gridCol w="1780568">
                  <a:extLst>
                    <a:ext uri="{9D8B030D-6E8A-4147-A177-3AD203B41FA5}">
                      <a16:colId xmlns:a16="http://schemas.microsoft.com/office/drawing/2014/main" val="1545037064"/>
                    </a:ext>
                  </a:extLst>
                </a:gridCol>
                <a:gridCol w="2655160">
                  <a:extLst>
                    <a:ext uri="{9D8B030D-6E8A-4147-A177-3AD203B41FA5}">
                      <a16:colId xmlns:a16="http://schemas.microsoft.com/office/drawing/2014/main" val="548484571"/>
                    </a:ext>
                  </a:extLst>
                </a:gridCol>
                <a:gridCol w="2655160">
                  <a:extLst>
                    <a:ext uri="{9D8B030D-6E8A-4147-A177-3AD203B41FA5}">
                      <a16:colId xmlns:a16="http://schemas.microsoft.com/office/drawing/2014/main" val="1065432881"/>
                    </a:ext>
                  </a:extLst>
                </a:gridCol>
              </a:tblGrid>
              <a:tr h="55682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>
                          <a:effectLst/>
                          <a:latin typeface="+mn-lt"/>
                        </a:rPr>
                        <a:t>Д/д</a:t>
                      </a:r>
                      <a:endParaRPr lang="en-US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>
                          <a:effectLst/>
                          <a:latin typeface="+mn-lt"/>
                        </a:rPr>
                        <a:t>Татвар төлөгчийн тоо</a:t>
                      </a:r>
                      <a:endParaRPr lang="en-US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 dirty="0">
                          <a:effectLst/>
                          <a:latin typeface="+mn-lt"/>
                        </a:rPr>
                        <a:t>Урьд оны эцсийн үлдэгдэл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>
                          <a:effectLst/>
                          <a:latin typeface="+mn-lt"/>
                        </a:rPr>
                        <a:t>Барагдуулалт</a:t>
                      </a:r>
                      <a:endParaRPr lang="en-US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>
                          <a:effectLst/>
                          <a:latin typeface="+mn-lt"/>
                        </a:rPr>
                        <a:t>Эцсийн үлдэгдэл</a:t>
                      </a:r>
                      <a:endParaRPr lang="en-US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01043"/>
                  </a:ext>
                </a:extLst>
              </a:tr>
              <a:tr h="117023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>
                          <a:effectLst/>
                          <a:latin typeface="+mn-lt"/>
                        </a:rPr>
                        <a:t>Дүн</a:t>
                      </a:r>
                      <a:endParaRPr lang="en-US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 dirty="0">
                          <a:effectLst/>
                          <a:latin typeface="+mn-lt"/>
                        </a:rPr>
                        <a:t>Хувь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>
                          <a:effectLst/>
                          <a:latin typeface="+mn-lt"/>
                        </a:rPr>
                        <a:t>ТТ тоо</a:t>
                      </a:r>
                      <a:endParaRPr lang="en-US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>
                          <a:effectLst/>
                          <a:latin typeface="+mn-lt"/>
                        </a:rPr>
                        <a:t>Дүн</a:t>
                      </a:r>
                      <a:endParaRPr lang="en-US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9092475"/>
                  </a:ext>
                </a:extLst>
              </a:tr>
              <a:tr h="557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 dirty="0">
                          <a:effectLst/>
                          <a:latin typeface="+mn-lt"/>
                        </a:rPr>
                        <a:t>1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 dirty="0">
                          <a:effectLst/>
                          <a:latin typeface="+mn-lt"/>
                        </a:rPr>
                        <a:t>Урьд оны ШШГА -нд байсан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</a:rPr>
                        <a:t>2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38,739.8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</a:rPr>
                        <a:t>31,239.8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80.6</a:t>
                      </a:r>
                      <a:r>
                        <a:rPr lang="mn-MN" sz="360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3600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</a:rPr>
                        <a:t>1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7,500.0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0200173"/>
                  </a:ext>
                </a:extLst>
              </a:tr>
              <a:tr h="559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3600" dirty="0">
                          <a:effectLst/>
                          <a:latin typeface="+mn-lt"/>
                        </a:rPr>
                        <a:t>Нийт ШШГА -нд байгаа</a:t>
                      </a:r>
                      <a:endParaRPr lang="en-US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</a:rPr>
                        <a:t>2</a:t>
                      </a:r>
                      <a:endParaRPr lang="en-US" sz="3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38,739.8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</a:rPr>
                        <a:t>31,239.8</a:t>
                      </a:r>
                      <a:endParaRPr lang="en-US" sz="3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80.6</a:t>
                      </a:r>
                      <a:r>
                        <a:rPr lang="mn-MN" sz="3600" b="1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3600" b="1" dirty="0">
                        <a:solidFill>
                          <a:schemeClr val="accent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</a:rPr>
                        <a:t>1</a:t>
                      </a:r>
                      <a:endParaRPr lang="en-US" sz="3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7,500.0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630671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048FD18-06CC-46B4-8F4A-A2535967E4BB}"/>
              </a:ext>
            </a:extLst>
          </p:cNvPr>
          <p:cNvSpPr/>
          <p:nvPr/>
        </p:nvSpPr>
        <p:spPr>
          <a:xfrm>
            <a:off x="1367991" y="7748862"/>
            <a:ext cx="19215517" cy="1025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60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Шүүхийн шийдвэр гүйцэтгэх албанд ажиллагаа хийгдсэн:</a:t>
            </a:r>
            <a:endParaRPr lang="en-US" sz="60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8B22E1-9422-4416-A304-A54146CD62B8}"/>
              </a:ext>
            </a:extLst>
          </p:cNvPr>
          <p:cNvGrpSpPr/>
          <p:nvPr/>
        </p:nvGrpSpPr>
        <p:grpSpPr>
          <a:xfrm>
            <a:off x="1030020" y="2564017"/>
            <a:ext cx="22126331" cy="4574983"/>
            <a:chOff x="1060071" y="4498413"/>
            <a:chExt cx="10229715" cy="37137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D9DA3A-F945-4146-9746-134536EBDD4B}"/>
                </a:ext>
              </a:extLst>
            </p:cNvPr>
            <p:cNvSpPr txBox="1"/>
            <p:nvPr/>
          </p:nvSpPr>
          <p:spPr>
            <a:xfrm>
              <a:off x="1216326" y="5438971"/>
              <a:ext cx="10073460" cy="2773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“Онцгой албан татварын тэмдэгтийн журам”	           </a:t>
              </a:r>
              <a:r>
                <a:rPr lang="mn-MN" sz="3600" b="1" dirty="0">
                  <a:solidFill>
                    <a:schemeClr val="accent2"/>
                  </a:solidFill>
                  <a:effectLst/>
                  <a:ea typeface="Calibri" panose="020F0502020204030204" pitchFamily="34" charset="0"/>
                </a:rPr>
                <a:t>10</a:t>
              </a:r>
              <a:r>
                <a:rPr lang="mn-M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 санал /2020 онд/ 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ХХОАТ, ААНОАТ, НӨАТ, ТЕХ, Зөрчлийн тухай хуулиуд</a:t>
              </a:r>
              <a:r>
                <a:rPr lang="mn-MN" sz="3600" dirty="0">
                  <a:solidFill>
                    <a:srgbClr val="000000"/>
                  </a:solidFill>
                  <a:ea typeface="Calibri" panose="020F0502020204030204" pitchFamily="34" charset="0"/>
                </a:rPr>
                <a:t>       </a:t>
              </a:r>
              <a:r>
                <a:rPr lang="mn-MN" sz="3600" b="1" dirty="0">
                  <a:solidFill>
                    <a:schemeClr val="accent2"/>
                  </a:solidFill>
                  <a:ea typeface="Calibri" panose="020F0502020204030204" pitchFamily="34" charset="0"/>
                </a:rPr>
                <a:t>7</a:t>
              </a:r>
              <a:r>
                <a:rPr lang="mn-MN" sz="3600" dirty="0">
                  <a:solidFill>
                    <a:srgbClr val="000000"/>
                  </a:solidFill>
                  <a:ea typeface="Calibri" panose="020F0502020204030204" pitchFamily="34" charset="0"/>
                </a:rPr>
                <a:t> санал</a:t>
              </a:r>
              <a:endParaRPr lang="mn-M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endParaRP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ХХОАТ, ААНОАТ, НӨАТ, ТЕХ </a:t>
              </a:r>
              <a:r>
                <a:rPr lang="mn-MN" sz="3600" dirty="0">
                  <a:solidFill>
                    <a:srgbClr val="000000"/>
                  </a:solidFill>
                  <a:ea typeface="Calibri" panose="020F0502020204030204" pitchFamily="34" charset="0"/>
                </a:rPr>
                <a:t> 	                                 </a:t>
              </a:r>
              <a:r>
                <a:rPr lang="mn-MN" sz="3600" b="1" dirty="0">
                  <a:solidFill>
                    <a:schemeClr val="accent2"/>
                  </a:solidFill>
                  <a:ea typeface="Calibri" panose="020F0502020204030204" pitchFamily="34" charset="0"/>
                </a:rPr>
                <a:t> 18 </a:t>
              </a:r>
              <a:r>
                <a:rPr lang="mn-MN" sz="3600" dirty="0">
                  <a:solidFill>
                    <a:srgbClr val="000000"/>
                  </a:solidFill>
                  <a:ea typeface="Calibri" panose="020F0502020204030204" pitchFamily="34" charset="0"/>
                </a:rPr>
                <a:t>санал /2020 оын 1-р улиралд/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“Хөндлөнгийн мэдээллийн журам”-ын төсөлд 	           </a:t>
              </a:r>
              <a:r>
                <a:rPr lang="mn-MN" sz="3600" b="1" dirty="0">
                  <a:solidFill>
                    <a:schemeClr val="accent2"/>
                  </a:solidFill>
                  <a:effectLst/>
                  <a:ea typeface="Calibri" panose="020F0502020204030204" pitchFamily="34" charset="0"/>
                </a:rPr>
                <a:t>1</a:t>
              </a:r>
              <a:r>
                <a:rPr lang="mn-M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 санал 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Зөрчлийн тухай хуулийн төсөлд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mn-MN" sz="3600" dirty="0">
                  <a:effectLst/>
                  <a:ea typeface="Calibri" panose="020F0502020204030204" pitchFamily="34" charset="0"/>
                </a:rPr>
                <a:t>Малын тоо толгойн албан татвар ногдуулах, төлөх, тайлагнах журам”-ын төсөлд </a:t>
              </a:r>
              <a:endParaRPr lang="mn-MN" sz="80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20E4BE-DFDE-4BBF-BED3-767FA6DDC1D3}"/>
                </a:ext>
              </a:extLst>
            </p:cNvPr>
            <p:cNvSpPr/>
            <p:nvPr/>
          </p:nvSpPr>
          <p:spPr>
            <a:xfrm>
              <a:off x="1060071" y="4498413"/>
              <a:ext cx="10229715" cy="8224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3600" b="1" dirty="0"/>
                <a:t>Хууль тогтоомжид өөрчлөлт оруулах санал - 6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7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397" y="997973"/>
            <a:ext cx="11207751" cy="1920526"/>
          </a:xfrm>
        </p:spPr>
        <p:txBody>
          <a:bodyPr/>
          <a:lstStyle/>
          <a:p>
            <a:r>
              <a:rPr lang="mn-MN" sz="6600" dirty="0">
                <a:solidFill>
                  <a:schemeClr val="accent1"/>
                </a:solidFill>
              </a:rPr>
              <a:t>АРВАННЭГ. </a:t>
            </a:r>
            <a:r>
              <a:rPr lang="mn-MN" sz="6600" dirty="0"/>
              <a:t>САНХҮҮГИЙН ҮЙЛ АЖИЛЛАГАА</a:t>
            </a:r>
            <a:endParaRPr lang="en-US" sz="6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1380816" cy="13716000"/>
          </a:xfr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7CB00994-BAE9-4DE7-9E52-2747AE7BE6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235397" y="4302059"/>
            <a:ext cx="11158807" cy="18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281DF-61AB-4874-BA39-D45FA5B8D3CB}"/>
              </a:ext>
            </a:extLst>
          </p:cNvPr>
          <p:cNvGrpSpPr/>
          <p:nvPr/>
        </p:nvGrpSpPr>
        <p:grpSpPr>
          <a:xfrm>
            <a:off x="12330913" y="4379207"/>
            <a:ext cx="11158808" cy="1794492"/>
            <a:chOff x="1135429" y="3326230"/>
            <a:chExt cx="13942473" cy="2729564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DC0448A-3C58-481D-B915-8C2287AE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3326230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B411792-9033-4B34-8707-0E75DAC8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3326230"/>
              <a:ext cx="13207103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A4DD7D-DFAF-480A-9845-57CDBDF280C4}"/>
                </a:ext>
              </a:extLst>
            </p:cNvPr>
            <p:cNvSpPr/>
            <p:nvPr/>
          </p:nvSpPr>
          <p:spPr>
            <a:xfrm>
              <a:off x="1582803" y="3520031"/>
              <a:ext cx="9384597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ТӨСӨВ, ГҮЙЦЭТГЭЛ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12330914" y="6448754"/>
            <a:ext cx="11158807" cy="1794492"/>
            <a:chOff x="1135430" y="6560497"/>
            <a:chExt cx="13942472" cy="2729564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1" y="6754298"/>
              <a:ext cx="9950518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ХӨРӨНГӨ ОРУУЛАЛТ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B9850D-D43A-4A2F-A6F5-69481EE89221}"/>
              </a:ext>
            </a:extLst>
          </p:cNvPr>
          <p:cNvGrpSpPr/>
          <p:nvPr/>
        </p:nvGrpSpPr>
        <p:grpSpPr>
          <a:xfrm>
            <a:off x="12330913" y="8518301"/>
            <a:ext cx="11158808" cy="1794492"/>
            <a:chOff x="1135429" y="9794764"/>
            <a:chExt cx="13942473" cy="2729564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98B4E86-3182-429D-9A35-05DF8072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DE527CA-8C2C-4D55-B912-761E93E0B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E7E1C5-60CE-4424-A34F-662A6BD04305}"/>
                </a:ext>
              </a:extLst>
            </p:cNvPr>
            <p:cNvSpPr/>
            <p:nvPr/>
          </p:nvSpPr>
          <p:spPr>
            <a:xfrm>
              <a:off x="1582802" y="9988565"/>
              <a:ext cx="11860624" cy="1404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ТАЙЛАН, МЭДЭЭ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7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5FAFEC8-ADFF-45CD-BC8F-5D7C44BB4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799260"/>
              </p:ext>
            </p:extLst>
          </p:nvPr>
        </p:nvGraphicFramePr>
        <p:xfrm>
          <a:off x="12475951" y="5001495"/>
          <a:ext cx="9715500" cy="515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E43E6EF-8C33-4396-82E2-47775D9E8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238474"/>
              </p:ext>
            </p:extLst>
          </p:nvPr>
        </p:nvGraphicFramePr>
        <p:xfrm>
          <a:off x="2623069" y="4766603"/>
          <a:ext cx="8596379" cy="539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19" y="830911"/>
            <a:ext cx="22891863" cy="1089529"/>
          </a:xfrm>
        </p:spPr>
        <p:txBody>
          <a:bodyPr/>
          <a:lstStyle/>
          <a:p>
            <a:r>
              <a:rPr lang="mn-MN" sz="7200" dirty="0"/>
              <a:t>ТӨСӨВ, ГҮЙЦЭТГЭЛ</a:t>
            </a:r>
            <a:endParaRPr lang="en-US" sz="7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6D0472-5034-467C-AB35-22DC3C964FD8}"/>
              </a:ext>
            </a:extLst>
          </p:cNvPr>
          <p:cNvSpPr/>
          <p:nvPr/>
        </p:nvSpPr>
        <p:spPr>
          <a:xfrm>
            <a:off x="0" y="3188515"/>
            <a:ext cx="24377649" cy="1225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E4B738-FA68-4DE9-BDCA-E8DE09CA1079}"/>
              </a:ext>
            </a:extLst>
          </p:cNvPr>
          <p:cNvSpPr txBox="1"/>
          <p:nvPr/>
        </p:nvSpPr>
        <p:spPr>
          <a:xfrm>
            <a:off x="5712173" y="6723783"/>
            <a:ext cx="2531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6000" b="1" dirty="0"/>
              <a:t>99.3</a:t>
            </a:r>
            <a:r>
              <a:rPr lang="en-US" sz="6000" b="1" dirty="0"/>
              <a:t>%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838100-BD1C-4E69-907E-FD04588EFA97}"/>
              </a:ext>
            </a:extLst>
          </p:cNvPr>
          <p:cNvCxnSpPr/>
          <p:nvPr/>
        </p:nvCxnSpPr>
        <p:spPr>
          <a:xfrm>
            <a:off x="8243635" y="11065340"/>
            <a:ext cx="66662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AFDE5C-4C18-4E81-93C4-D0E21994EE38}"/>
              </a:ext>
            </a:extLst>
          </p:cNvPr>
          <p:cNvSpPr txBox="1"/>
          <p:nvPr/>
        </p:nvSpPr>
        <p:spPr>
          <a:xfrm>
            <a:off x="8509106" y="11378235"/>
            <a:ext cx="6400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600" b="1" dirty="0"/>
              <a:t>Татуулсан:</a:t>
            </a:r>
          </a:p>
          <a:p>
            <a:pPr algn="ctr"/>
            <a:r>
              <a:rPr lang="mn-MN" sz="6600" b="1" dirty="0">
                <a:solidFill>
                  <a:schemeClr val="accent1"/>
                </a:solidFill>
              </a:rPr>
              <a:t>-2,978.5</a:t>
            </a:r>
            <a:endParaRPr lang="en-US" sz="6600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22874D-2545-4B94-8925-6C56D2F2D75B}"/>
              </a:ext>
            </a:extLst>
          </p:cNvPr>
          <p:cNvSpPr txBox="1"/>
          <p:nvPr/>
        </p:nvSpPr>
        <p:spPr>
          <a:xfrm>
            <a:off x="16346407" y="6723783"/>
            <a:ext cx="2270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6000" b="1" dirty="0"/>
              <a:t>100</a:t>
            </a:r>
            <a:r>
              <a:rPr lang="en-US" sz="6000" b="1" dirty="0"/>
              <a:t>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E750F9-835F-4B3C-8CF4-B2D9F26B55D4}"/>
              </a:ext>
            </a:extLst>
          </p:cNvPr>
          <p:cNvSpPr/>
          <p:nvPr/>
        </p:nvSpPr>
        <p:spPr>
          <a:xfrm>
            <a:off x="-1" y="2337764"/>
            <a:ext cx="24377649" cy="85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600" dirty="0"/>
              <a:t>/Мян.төг-өөр/</a:t>
            </a:r>
            <a:endParaRPr lang="en-US" sz="3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8D30BF-4F0F-467F-9BA9-450D16A40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380610"/>
              </p:ext>
            </p:extLst>
          </p:nvPr>
        </p:nvGraphicFramePr>
        <p:xfrm>
          <a:off x="6733905" y="10742376"/>
          <a:ext cx="10529359" cy="52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7B6BDAE-D913-443B-9D79-CEDBC0882164}"/>
              </a:ext>
            </a:extLst>
          </p:cNvPr>
          <p:cNvSpPr txBox="1"/>
          <p:nvPr/>
        </p:nvSpPr>
        <p:spPr>
          <a:xfrm>
            <a:off x="3720858" y="3326348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5400" b="1" dirty="0">
                <a:solidFill>
                  <a:schemeClr val="bg1"/>
                </a:solidFill>
              </a:rPr>
              <a:t>ҮНДСЭН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652AD8-66F3-4BA6-9E5D-04032432078F}"/>
              </a:ext>
            </a:extLst>
          </p:cNvPr>
          <p:cNvSpPr txBox="1"/>
          <p:nvPr/>
        </p:nvSpPr>
        <p:spPr>
          <a:xfrm>
            <a:off x="14133301" y="3326348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5400" b="1" dirty="0">
                <a:solidFill>
                  <a:schemeClr val="bg1"/>
                </a:solidFill>
              </a:rPr>
              <a:t>НЭМЭЛТ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6" grpId="0"/>
      <p:bldP spid="9" grpId="0"/>
      <p:bldP spid="12" grpId="0"/>
      <p:bldP spid="21" grpId="0" animBg="1"/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ХӨРӨНГӨ ОРУУЛАЛТ</a:t>
            </a:r>
            <a:endParaRPr lang="en-US" sz="7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DF196E-49A0-4C85-96CE-611D93C9E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823289"/>
              </p:ext>
            </p:extLst>
          </p:nvPr>
        </p:nvGraphicFramePr>
        <p:xfrm>
          <a:off x="1635785" y="2654167"/>
          <a:ext cx="21106079" cy="1054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6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D1A37-1C48-42D7-AB3E-A491828D0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>
                                            <p:graphicEl>
                                              <a:dgm id="{7ECD1A37-1C48-42D7-AB3E-A491828D0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4CE40-942E-46DF-9050-42611EAA6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1214CE40-942E-46DF-9050-42611EAA6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6A6E58-DE27-4638-ABBD-204C5D73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">
                                            <p:graphicEl>
                                              <a:dgm id="{606A6E58-DE27-4638-ABBD-204C5D73C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56CC3C-AB90-4A16-8533-5C09FA356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AC56CC3C-AB90-4A16-8533-5C09FA356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САНХҮҮГИЙН ҮЙЛ АЖИЛЛАГАА</a:t>
            </a:r>
            <a:endParaRPr lang="en-US" sz="7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A20AE9-ED70-413A-8A70-85199C824E9D}"/>
              </a:ext>
            </a:extLst>
          </p:cNvPr>
          <p:cNvGrpSpPr/>
          <p:nvPr/>
        </p:nvGrpSpPr>
        <p:grpSpPr>
          <a:xfrm>
            <a:off x="1030020" y="2393045"/>
            <a:ext cx="10663215" cy="8303441"/>
            <a:chOff x="1715218" y="4498414"/>
            <a:chExt cx="7002062" cy="10435769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4EB7256-FA20-42F2-8680-DB930A6A4409}"/>
                </a:ext>
              </a:extLst>
            </p:cNvPr>
            <p:cNvSpPr txBox="1"/>
            <p:nvPr/>
          </p:nvSpPr>
          <p:spPr>
            <a:xfrm>
              <a:off x="1715218" y="6153511"/>
              <a:ext cx="7002062" cy="8780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b="1" dirty="0">
                  <a:solidFill>
                    <a:schemeClr val="accent1"/>
                  </a:solidFill>
                  <a:latin typeface="+mj-lt"/>
                </a:rPr>
                <a:t>Үнэт цаасны тайлан</a:t>
              </a:r>
              <a:r>
                <a:rPr lang="mn-MN" sz="2800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mn-MN" sz="2800" dirty="0">
                  <a:latin typeface="+mj-lt"/>
                </a:rPr>
                <a:t>тооцоог 6-р сар хүртэл сар бүрийн 5-ны дотор няравтай тооцоо нийлж гаргасан.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dirty="0">
                  <a:latin typeface="+mj-lt"/>
                </a:rPr>
                <a:t>Байгууллагын санхүү, хөрөнгө зарцуулалт нөөцийн талаарх мэдээг ажил гүйлгээ гарсан тухай бүр удирдлагад танилцуулж ажилласан.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dirty="0">
                  <a:latin typeface="+mj-lt"/>
                </a:rPr>
                <a:t>Шилэн дансны цахим сайтад </a:t>
              </a:r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2020 </a:t>
              </a:r>
              <a:r>
                <a:rPr lang="mn-MN" sz="2800" dirty="0">
                  <a:latin typeface="+mj-lt"/>
                </a:rPr>
                <a:t>онд</a:t>
              </a:r>
              <a:r>
                <a:rPr lang="mn-MN" sz="2800" b="1" dirty="0">
                  <a:solidFill>
                    <a:schemeClr val="accent1"/>
                  </a:solidFill>
                  <a:latin typeface="+mj-lt"/>
                </a:rPr>
                <a:t> 147 </a:t>
              </a:r>
              <a:r>
                <a:rPr lang="mn-MN" sz="2800" dirty="0">
                  <a:latin typeface="+mj-lt"/>
                </a:rPr>
                <a:t>мэдээлэл оруулснаас </a:t>
              </a:r>
              <a:r>
                <a:rPr lang="mn-MN" sz="2800" b="1" dirty="0">
                  <a:solidFill>
                    <a:schemeClr val="accent1"/>
                  </a:solidFill>
                  <a:latin typeface="+mj-lt"/>
                </a:rPr>
                <a:t>111-г </a:t>
              </a:r>
              <a:r>
                <a:rPr lang="mn-MN" sz="2800" dirty="0">
                  <a:latin typeface="+mj-lt"/>
                </a:rPr>
                <a:t>хугацаанд нь, </a:t>
              </a:r>
              <a:r>
                <a:rPr lang="mn-MN" sz="2800" b="1" dirty="0">
                  <a:solidFill>
                    <a:schemeClr val="accent1"/>
                  </a:solidFill>
                  <a:latin typeface="+mj-lt"/>
                </a:rPr>
                <a:t>36-г</a:t>
              </a:r>
              <a:r>
                <a:rPr lang="mn-MN" sz="2800" dirty="0">
                  <a:latin typeface="+mj-lt"/>
                </a:rPr>
                <a:t> хугацаа хоцроож оруулсан байна.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b="1" dirty="0">
                  <a:solidFill>
                    <a:schemeClr val="accent1"/>
                  </a:solidFill>
                  <a:latin typeface="+mj-lt"/>
                </a:rPr>
                <a:t>ХХОАТ-ын тайланг</a:t>
              </a:r>
              <a:r>
                <a:rPr lang="mn-MN" sz="2800" b="1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mn-MN" sz="2800" dirty="0">
                  <a:latin typeface="+mj-lt"/>
                </a:rPr>
                <a:t>улирал бүр цахим тайлангийн системд илгээсэн.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dirty="0">
                  <a:latin typeface="+mj-lt"/>
                </a:rPr>
                <a:t>Албан хаагчдын НДД, ЭМД-т сар бүр бичилт хийж Нийгмийн даатгалын байгууллагаар баталгаажуулж ажилласан.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dirty="0">
                  <a:latin typeface="+mj-lt"/>
                </a:rPr>
                <a:t>2020 оны </a:t>
              </a:r>
              <a:r>
                <a:rPr lang="mn-MN" sz="2800" b="1" dirty="0">
                  <a:solidFill>
                    <a:schemeClr val="accent1"/>
                  </a:solidFill>
                  <a:latin typeface="+mj-lt"/>
                </a:rPr>
                <a:t>хагас жилийн тайланг </a:t>
              </a:r>
              <a:r>
                <a:rPr lang="mn-MN" sz="2800" dirty="0">
                  <a:latin typeface="+mj-lt"/>
                </a:rPr>
                <a:t>хугацаанд нь гаргаж хүргүүлсэн. 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endParaRPr lang="mn-MN" sz="2800" dirty="0">
                <a:solidFill>
                  <a:schemeClr val="accent1"/>
                </a:solidFill>
                <a:latin typeface="+mj-lt"/>
              </a:endParaRPr>
            </a:p>
            <a:p>
              <a:pPr marL="685800" indent="-685800" algn="ctr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E96B0D4-3DF1-419E-B7BE-7C2B58CD060C}"/>
                </a:ext>
              </a:extLst>
            </p:cNvPr>
            <p:cNvSpPr/>
            <p:nvPr/>
          </p:nvSpPr>
          <p:spPr>
            <a:xfrm>
              <a:off x="1715218" y="4498414"/>
              <a:ext cx="7002062" cy="108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5400" dirty="0"/>
                <a:t>МЭДЭЭ, СУДАЛГАА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BCC8048-A460-436F-B1B3-4DE794DDC6BF}"/>
              </a:ext>
            </a:extLst>
          </p:cNvPr>
          <p:cNvGrpSpPr/>
          <p:nvPr/>
        </p:nvGrpSpPr>
        <p:grpSpPr>
          <a:xfrm>
            <a:off x="12188825" y="2393045"/>
            <a:ext cx="10663215" cy="9596103"/>
            <a:chOff x="1715218" y="4498414"/>
            <a:chExt cx="7002062" cy="120603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0BA33D-D876-4CF5-8B8D-8B1900A356F2}"/>
                </a:ext>
              </a:extLst>
            </p:cNvPr>
            <p:cNvSpPr txBox="1"/>
            <p:nvPr/>
          </p:nvSpPr>
          <p:spPr>
            <a:xfrm>
              <a:off x="1715218" y="6153511"/>
              <a:ext cx="7002062" cy="1040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Хэлтсийн хүний нөөцөөр сар бүр цагийн бүртгэлийн машинаас ажилчдын </a:t>
              </a:r>
              <a:r>
                <a:rPr lang="mn-MN" sz="2800" b="1" dirty="0">
                  <a:solidFill>
                    <a:schemeClr val="accent1"/>
                  </a:solidFill>
                  <a:latin typeface="+mj-lt"/>
                </a:rPr>
                <a:t>цагийн бүртгэлийг</a:t>
              </a: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 хэвлэж цагийн тооцоо гаргуулан хянаж ажилласан. 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10-12-р сарын ТУБ-ын үр дүнгийн шагналыг бодож олгосон.</a:t>
              </a:r>
              <a:r>
                <a:rPr lang="en-US" sz="28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Үр дүнгийн шагналд: </a:t>
              </a:r>
              <a:r>
                <a:rPr lang="mn-MN" sz="2800" b="1" dirty="0">
                  <a:solidFill>
                    <a:schemeClr val="accent2"/>
                  </a:solidFill>
                  <a:latin typeface="+mj-lt"/>
                </a:rPr>
                <a:t>5,991.9</a:t>
              </a: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 мян.төг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Төрийн албан хаагчын 2020 оны 1-4-р улирлын ажлын үр дүнгийн мөнгөн урамшууллыг бодож олгосон. Үр дүнгийн урамшуулалд: </a:t>
              </a:r>
              <a:r>
                <a:rPr lang="mn-MN" sz="2800" b="1" dirty="0">
                  <a:solidFill>
                    <a:schemeClr val="accent2"/>
                  </a:solidFill>
                  <a:latin typeface="+mj-lt"/>
                </a:rPr>
                <a:t>17,107.0 </a:t>
              </a: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мян.төг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2020 оны 05-р сараар албан хаагчдад хоолны хөнгөлөлтийг </a:t>
              </a:r>
              <a:r>
                <a:rPr lang="mn-MN" sz="2800" b="1" dirty="0">
                  <a:solidFill>
                    <a:schemeClr val="tx2"/>
                  </a:solidFill>
                  <a:latin typeface="+mj-lt"/>
                </a:rPr>
                <a:t>8,000</a:t>
              </a: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 төгрөг, унааны хөнгөлөлтийг </a:t>
              </a:r>
              <a:r>
                <a:rPr lang="mn-MN" sz="2800" b="1" dirty="0">
                  <a:solidFill>
                    <a:schemeClr val="tx2"/>
                  </a:solidFill>
                  <a:latin typeface="+mj-lt"/>
                </a:rPr>
                <a:t>2,000</a:t>
              </a: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 төгрөгөөр тооцон олгож эхэлсэн. Унаа, хоолны хөнгөлөлтөд </a:t>
              </a:r>
              <a:r>
                <a:rPr lang="mn-MN" sz="2800" b="1" dirty="0">
                  <a:solidFill>
                    <a:schemeClr val="accent2"/>
                  </a:solidFill>
                  <a:latin typeface="+mj-lt"/>
                </a:rPr>
                <a:t>6,960.0</a:t>
              </a:r>
              <a:r>
                <a:rPr lang="mn-MN" sz="2800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мян.төг зарцуулсан.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Дүүргийн ЗД-тай байгуулсан гэрээний дагуу орон нутгийн татварын орлогын давалтаас албан хаагчдад нийт </a:t>
              </a:r>
              <a:r>
                <a:rPr lang="mn-MN" sz="2800" b="1" dirty="0">
                  <a:solidFill>
                    <a:schemeClr val="accent2"/>
                  </a:solidFill>
                  <a:latin typeface="+mj-lt"/>
                </a:rPr>
                <a:t>11,200.0</a:t>
              </a: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 мян.төг-ийн урамшуулал олгосон.</a:t>
              </a:r>
            </a:p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2020 онд эмнэлгийн чөлөөтэй байсан буюу хөдөлмөрийн чадвараа түр алдсаны тэтгэмж </a:t>
              </a:r>
              <a:r>
                <a:rPr lang="mn-MN" sz="2800" b="1" dirty="0">
                  <a:solidFill>
                    <a:schemeClr val="accent2"/>
                  </a:solidFill>
                  <a:latin typeface="+mj-lt"/>
                </a:rPr>
                <a:t>14</a:t>
              </a: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 албан хаагчид даврхардсан тоогоор </a:t>
              </a:r>
              <a:r>
                <a:rPr lang="mn-MN" sz="2800" b="1" dirty="0">
                  <a:solidFill>
                    <a:schemeClr val="accent2"/>
                  </a:solidFill>
                  <a:latin typeface="+mj-lt"/>
                </a:rPr>
                <a:t>25</a:t>
              </a: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 удаагийн листэнд</a:t>
              </a:r>
              <a:r>
                <a:rPr lang="mn-MN" sz="2800" b="1" dirty="0">
                  <a:solidFill>
                    <a:schemeClr val="accent2"/>
                  </a:solidFill>
                  <a:latin typeface="+mj-lt"/>
                </a:rPr>
                <a:t> 7,550.9 </a:t>
              </a: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мянган төгрөг олгосон байна.</a:t>
              </a:r>
              <a:endParaRPr lang="en-US" sz="28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A4577E-0543-4B53-96BC-633224D6DC71}"/>
                </a:ext>
              </a:extLst>
            </p:cNvPr>
            <p:cNvSpPr/>
            <p:nvPr/>
          </p:nvSpPr>
          <p:spPr>
            <a:xfrm>
              <a:off x="1715218" y="4498414"/>
              <a:ext cx="7002062" cy="10895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5400" dirty="0"/>
                <a:t>БУСАД АЖИЛ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BF277B-8BE6-4B34-84A5-72D8AA5CF78C}"/>
              </a:ext>
            </a:extLst>
          </p:cNvPr>
          <p:cNvGrpSpPr/>
          <p:nvPr/>
        </p:nvGrpSpPr>
        <p:grpSpPr>
          <a:xfrm>
            <a:off x="940477" y="10084328"/>
            <a:ext cx="10663216" cy="3297137"/>
            <a:chOff x="1715218" y="4498414"/>
            <a:chExt cx="3471877" cy="41438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69BA29-CB9F-4C66-856B-04533473DEE0}"/>
                </a:ext>
              </a:extLst>
            </p:cNvPr>
            <p:cNvSpPr txBox="1"/>
            <p:nvPr/>
          </p:nvSpPr>
          <p:spPr>
            <a:xfrm>
              <a:off x="1715218" y="5818517"/>
              <a:ext cx="3471877" cy="282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algn="just">
                <a:buFont typeface="Arial" panose="020B0604020202020204" pitchFamily="34" charset="0"/>
                <a:buChar char="•"/>
              </a:pPr>
              <a:r>
                <a:rPr lang="mn-MN" sz="2800" dirty="0">
                  <a:solidFill>
                    <a:schemeClr val="tx2"/>
                  </a:solidFill>
                  <a:latin typeface="+mj-lt"/>
                </a:rPr>
                <a:t>2020.11.05-ны өдөр дүүргийн ЗДТГ-ын Санхүү, төрийн сангийн хэлтэс, Дотоод аудитын албанаас хамтран төсөвт байгууллагын удирдлага, нягтлан бодогч нарт мэргэжил аргазүйн зөвлөгөөгөөр хангах 1 өдрийн цогц сургалтад хамрагдсан.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A6A7E0-EE31-459F-9D2B-24DE5270CD71}"/>
                </a:ext>
              </a:extLst>
            </p:cNvPr>
            <p:cNvSpPr/>
            <p:nvPr/>
          </p:nvSpPr>
          <p:spPr>
            <a:xfrm>
              <a:off x="1715218" y="4498414"/>
              <a:ext cx="3471877" cy="1089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5400" dirty="0"/>
                <a:t>СУРГАЛТ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1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69"/>
            <a:ext cx="11698415" cy="1089529"/>
          </a:xfrm>
        </p:spPr>
        <p:txBody>
          <a:bodyPr/>
          <a:lstStyle/>
          <a:p>
            <a:r>
              <a:rPr lang="en-US" sz="7200" dirty="0"/>
              <a:t>Н</a:t>
            </a:r>
            <a:r>
              <a:rPr lang="mn-MN" sz="7200" dirty="0"/>
              <a:t>ЭМЭЛТ</a:t>
            </a:r>
            <a:endParaRPr lang="en-US" sz="72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28435" y="0"/>
            <a:ext cx="11649216" cy="13716000"/>
          </a:xfr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7CB00994-BAE9-4DE7-9E52-2747AE7BE6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94892" y="3159059"/>
            <a:ext cx="11158807" cy="2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0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281DF-61AB-4874-BA39-D45FA5B8D3CB}"/>
              </a:ext>
            </a:extLst>
          </p:cNvPr>
          <p:cNvGrpSpPr/>
          <p:nvPr/>
        </p:nvGrpSpPr>
        <p:grpSpPr>
          <a:xfrm>
            <a:off x="490408" y="3236206"/>
            <a:ext cx="11158808" cy="2239919"/>
            <a:chOff x="1135429" y="3326230"/>
            <a:chExt cx="13942473" cy="2729564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DC0448A-3C58-481D-B915-8C2287AE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3326230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B411792-9033-4B34-8707-0E75DAC8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3326230"/>
              <a:ext cx="13207103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A4DD7D-DFAF-480A-9845-57CDBDF280C4}"/>
                </a:ext>
              </a:extLst>
            </p:cNvPr>
            <p:cNvSpPr/>
            <p:nvPr/>
          </p:nvSpPr>
          <p:spPr>
            <a:xfrm>
              <a:off x="1582803" y="3520030"/>
              <a:ext cx="9384597" cy="2362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4000" b="1" dirty="0">
                  <a:solidFill>
                    <a:schemeClr val="bg2"/>
                  </a:solidFill>
                </a:rPr>
                <a:t>Короновирусын халдвараас урьдчилан сэргийлэх ажил</a:t>
              </a:r>
              <a:endParaRPr lang="id-ID" sz="40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490409" y="5714134"/>
            <a:ext cx="11158807" cy="2239919"/>
            <a:chOff x="1135430" y="6560497"/>
            <a:chExt cx="13942472" cy="2729564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3" y="7362694"/>
              <a:ext cx="9384597" cy="1125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Чөлөөт арга хэмжээ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B9850D-D43A-4A2F-A6F5-69481EE89221}"/>
              </a:ext>
            </a:extLst>
          </p:cNvPr>
          <p:cNvGrpSpPr/>
          <p:nvPr/>
        </p:nvGrpSpPr>
        <p:grpSpPr>
          <a:xfrm>
            <a:off x="490408" y="8192062"/>
            <a:ext cx="11158808" cy="2239919"/>
            <a:chOff x="1135429" y="9794764"/>
            <a:chExt cx="13942473" cy="2729564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98B4E86-3182-429D-9A35-05DF8072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DE527CA-8C2C-4D55-B912-761E93E0B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E7E1C5-60CE-4424-A34F-662A6BD04305}"/>
                </a:ext>
              </a:extLst>
            </p:cNvPr>
            <p:cNvSpPr/>
            <p:nvPr/>
          </p:nvSpPr>
          <p:spPr>
            <a:xfrm>
              <a:off x="1582803" y="9988564"/>
              <a:ext cx="9384597" cy="2137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Цаашид анхаарах асуудлууд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7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177174"/>
            <a:ext cx="20852517" cy="2086725"/>
          </a:xfrm>
        </p:spPr>
        <p:txBody>
          <a:bodyPr/>
          <a:lstStyle/>
          <a:p>
            <a:r>
              <a:rPr lang="mn-MN" sz="7200" dirty="0"/>
              <a:t>БОДЛОГЫН БАРИМТ БИЧГИЙН ХЭРЭГЖИЛТ</a:t>
            </a:r>
            <a:endParaRPr lang="en-US" sz="7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245EC6-7A81-4389-B80E-44E065A4B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33466"/>
              </p:ext>
            </p:extLst>
          </p:nvPr>
        </p:nvGraphicFramePr>
        <p:xfrm>
          <a:off x="1030021" y="2724911"/>
          <a:ext cx="22317608" cy="1015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46201-3BAC-4DBB-897C-36DFE7788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>
                                            <p:graphicEl>
                                              <a:dgm id="{F2F46201-3BAC-4DBB-897C-36DFE7788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F3FDA7-10D7-4B2B-B90F-532CBE83A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4">
                                            <p:graphicEl>
                                              <a:dgm id="{34F3FDA7-10D7-4B2B-B90F-532CBE83A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0B669-8A7B-46CD-AE80-C2141B62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">
                                            <p:graphicEl>
                                              <a:dgm id="{1850B669-8A7B-46CD-AE80-C2141B620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E576E2-FA83-4470-96E6-A4AD3ABB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D8E576E2-FA83-4470-96E6-A4AD3ABBF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A64D47-75FD-4763-A97D-7E2FE1133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">
                                            <p:graphicEl>
                                              <a:dgm id="{12A64D47-75FD-4763-A97D-7E2FE1133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Sub>
          <a:bldDgm bld="lvl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0FB6A-774E-4D28-AF43-0E6396A1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177174"/>
            <a:ext cx="19705625" cy="2086725"/>
          </a:xfrm>
        </p:spPr>
        <p:txBody>
          <a:bodyPr/>
          <a:lstStyle/>
          <a:p>
            <a:r>
              <a:rPr lang="mn-MN" sz="7200" dirty="0"/>
              <a:t>КОРОНОВИРУСЫН ТАРХАЛТААС УРЬДЧИЛЭН СЭРГИЙЛЭХ ЧИГЛЭЛЭЭР</a:t>
            </a:r>
            <a:endParaRPr lang="en-US" sz="7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243A31-08E3-4FBD-A70D-99B675D98508}"/>
              </a:ext>
            </a:extLst>
          </p:cNvPr>
          <p:cNvGrpSpPr/>
          <p:nvPr/>
        </p:nvGrpSpPr>
        <p:grpSpPr>
          <a:xfrm>
            <a:off x="16529629" y="7142615"/>
            <a:ext cx="6818002" cy="5284718"/>
            <a:chOff x="1336385" y="3569494"/>
            <a:chExt cx="6818002" cy="52847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E3C469-547F-4393-9C06-3D6143C9CEB9}"/>
                </a:ext>
              </a:extLst>
            </p:cNvPr>
            <p:cNvSpPr txBox="1"/>
            <p:nvPr/>
          </p:nvSpPr>
          <p:spPr>
            <a:xfrm>
              <a:off x="1336385" y="4453007"/>
              <a:ext cx="681800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2800" dirty="0"/>
                <a:t>А</a:t>
              </a:r>
              <a:r>
                <a:rPr lang="mn-MN" sz="2800" dirty="0"/>
                <a:t>лбан хаагчдын </a:t>
              </a:r>
              <a:r>
                <a:rPr lang="mn-MN" sz="2800" b="1" dirty="0">
                  <a:solidFill>
                    <a:schemeClr val="accent2"/>
                  </a:solidFill>
                </a:rPr>
                <a:t>70-85</a:t>
              </a:r>
              <a:r>
                <a:rPr lang="en-US" sz="2800" b="1" dirty="0">
                  <a:solidFill>
                    <a:schemeClr val="accent2"/>
                  </a:solidFill>
                </a:rPr>
                <a:t>% </a:t>
              </a:r>
              <a:r>
                <a:rPr lang="mn-MN" sz="2800" dirty="0"/>
                <a:t>цахимаар бүрэн ажиллаж хэвшив.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Ажлын цагийг онлайнаар бүртгэж хэвшив.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Короновирусын халдвараас урьдчилан сэргийлэх чиглэлийн 7 пост бэтгэж цахим орчинд сурталчилав.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Онлайн хурлыг хэлтсийн хэмжээнд </a:t>
              </a:r>
              <a:r>
                <a:rPr lang="mn-MN" sz="2800" b="1" dirty="0">
                  <a:solidFill>
                    <a:schemeClr val="accent2"/>
                  </a:solidFill>
                </a:rPr>
                <a:t>3</a:t>
              </a:r>
              <a:r>
                <a:rPr lang="mn-MN" sz="2800" dirty="0"/>
                <a:t> удаа, тасгууд тухай бүрт хийсэн.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mn-MN" sz="28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806074-2183-4FBA-BE04-A9B4059F4DFD}"/>
                </a:ext>
              </a:extLst>
            </p:cNvPr>
            <p:cNvSpPr/>
            <p:nvPr/>
          </p:nvSpPr>
          <p:spPr>
            <a:xfrm>
              <a:off x="1336385" y="3569494"/>
              <a:ext cx="6818002" cy="882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800" b="1" dirty="0"/>
                <a:t>ЦАХИМААР АЖИЛЛАХ БОЛОМЖИЙГ БҮРДҮҮЛЭВ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363DA9-523D-4CB2-9DE1-7147B7D69134}"/>
              </a:ext>
            </a:extLst>
          </p:cNvPr>
          <p:cNvGrpSpPr/>
          <p:nvPr/>
        </p:nvGrpSpPr>
        <p:grpSpPr>
          <a:xfrm>
            <a:off x="8696697" y="7145790"/>
            <a:ext cx="6818002" cy="5766834"/>
            <a:chOff x="8688782" y="3554727"/>
            <a:chExt cx="6818002" cy="57668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2B9EBB-2114-417C-97EE-87A3C3490CBC}"/>
                </a:ext>
              </a:extLst>
            </p:cNvPr>
            <p:cNvSpPr txBox="1"/>
            <p:nvPr/>
          </p:nvSpPr>
          <p:spPr>
            <a:xfrm>
              <a:off x="8688782" y="4489469"/>
              <a:ext cx="6818002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А</a:t>
              </a:r>
              <a:r>
                <a:rPr lang="mn-MN" sz="2800" dirty="0"/>
                <a:t>риутгал хийсэн тоо               </a:t>
              </a:r>
              <a:r>
                <a:rPr lang="mn-MN" sz="2800" b="1" dirty="0"/>
                <a:t>  </a:t>
              </a:r>
              <a:r>
                <a:rPr lang="mn-MN" sz="2800" b="1" dirty="0">
                  <a:solidFill>
                    <a:schemeClr val="accent2"/>
                  </a:solidFill>
                </a:rPr>
                <a:t>3</a:t>
              </a:r>
            </a:p>
            <a:p>
              <a:pPr algn="just"/>
              <a:r>
                <a:rPr lang="mn-MN" sz="2800" dirty="0"/>
                <a:t>Ариутгал хийсэн талбай </a:t>
              </a:r>
              <a:r>
                <a:rPr lang="mn-MN" sz="2800" b="1" dirty="0">
                  <a:solidFill>
                    <a:schemeClr val="accent2"/>
                  </a:solidFill>
                </a:rPr>
                <a:t>600.0 мкв</a:t>
              </a:r>
            </a:p>
            <a:p>
              <a:pPr algn="just"/>
              <a:r>
                <a:rPr lang="mn-MN" sz="2800" dirty="0"/>
                <a:t>Дүн                      </a:t>
              </a:r>
              <a:r>
                <a:rPr lang="mn-MN" sz="2800" b="1" dirty="0">
                  <a:solidFill>
                    <a:schemeClr val="accent2"/>
                  </a:solidFill>
                </a:rPr>
                <a:t>120.</a:t>
              </a:r>
              <a:r>
                <a:rPr lang="en-US" sz="2800" b="1" dirty="0">
                  <a:solidFill>
                    <a:schemeClr val="accent2"/>
                  </a:solidFill>
                </a:rPr>
                <a:t>0</a:t>
              </a:r>
              <a:r>
                <a:rPr lang="mn-MN" sz="2800" b="1" dirty="0">
                  <a:solidFill>
                    <a:schemeClr val="accent2"/>
                  </a:solidFill>
                </a:rPr>
                <a:t> мян.төг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Цэвэрлэгээг </a:t>
              </a:r>
              <a:r>
                <a:rPr lang="mn-MN" sz="2800" b="1" dirty="0">
                  <a:solidFill>
                    <a:schemeClr val="accent2"/>
                  </a:solidFill>
                </a:rPr>
                <a:t>2</a:t>
              </a:r>
              <a:r>
                <a:rPr lang="mn-MN" sz="2800" dirty="0"/>
                <a:t> цаг тутамд өрөө тасалгаанд цэвэрлэгээ ариутгал хийж байна.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Хүний гар их хүрдэг эд хогшлыг </a:t>
              </a:r>
              <a:r>
                <a:rPr lang="mn-MN" sz="2800" b="1" dirty="0">
                  <a:solidFill>
                    <a:schemeClr val="accent2"/>
                  </a:solidFill>
                </a:rPr>
                <a:t>2</a:t>
              </a:r>
              <a:r>
                <a:rPr lang="mn-MN" sz="2800" dirty="0"/>
                <a:t> цаг тутамд ариутгаж, цэвэрлэж хэвшсэн.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Ирэх, тарахад албан хаагчдын халууныг тогтмол хэмжиж хэвшив.</a:t>
              </a:r>
            </a:p>
            <a:p>
              <a:pPr algn="just"/>
              <a:endParaRPr lang="mn-MN" sz="28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C14AF9-055D-4C78-8A9B-507BD06E147D}"/>
                </a:ext>
              </a:extLst>
            </p:cNvPr>
            <p:cNvSpPr/>
            <p:nvPr/>
          </p:nvSpPr>
          <p:spPr>
            <a:xfrm>
              <a:off x="8688782" y="3554727"/>
              <a:ext cx="6818002" cy="882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 </a:t>
              </a:r>
              <a:r>
                <a:rPr lang="mn-MN" sz="3600" b="1" dirty="0"/>
                <a:t>АРИУТГАЛ, ЦЭВЭРЛЭГЭЭ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95C670-B787-4C28-82CA-9A5B8715F5E3}"/>
              </a:ext>
            </a:extLst>
          </p:cNvPr>
          <p:cNvGrpSpPr/>
          <p:nvPr/>
        </p:nvGrpSpPr>
        <p:grpSpPr>
          <a:xfrm>
            <a:off x="1030021" y="7153335"/>
            <a:ext cx="6909045" cy="5777927"/>
            <a:chOff x="16057008" y="3554727"/>
            <a:chExt cx="6909045" cy="577792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EB9E00-02C5-40C3-8764-52BFD62FCCB4}"/>
                </a:ext>
              </a:extLst>
            </p:cNvPr>
            <p:cNvSpPr/>
            <p:nvPr/>
          </p:nvSpPr>
          <p:spPr>
            <a:xfrm>
              <a:off x="16057008" y="3554727"/>
              <a:ext cx="6818002" cy="882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3600" b="1" dirty="0"/>
                <a:t>ШИЙДВЭР - 6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309844-4A5F-4794-9E26-E4433BB02561}"/>
                </a:ext>
              </a:extLst>
            </p:cNvPr>
            <p:cNvSpPr txBox="1"/>
            <p:nvPr/>
          </p:nvSpPr>
          <p:spPr>
            <a:xfrm>
              <a:off x="16148050" y="4500562"/>
              <a:ext cx="6818003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800" dirty="0"/>
                <a:t>Ажлын хэсэг – </a:t>
              </a:r>
              <a:r>
                <a:rPr lang="mn-MN" sz="2800" b="1" dirty="0">
                  <a:solidFill>
                    <a:schemeClr val="accent2"/>
                  </a:solidFill>
                </a:rPr>
                <a:t>А/08 </a:t>
              </a:r>
              <a:r>
                <a:rPr lang="mn-MN" sz="2800" dirty="0"/>
                <a:t>2020.03.06</a:t>
              </a:r>
            </a:p>
            <a:p>
              <a:pPr algn="just"/>
              <a:r>
                <a:rPr lang="mn-MN" sz="2800" dirty="0"/>
                <a:t>Ажлын цаг хорогдуулах – </a:t>
              </a:r>
              <a:r>
                <a:rPr lang="mn-MN" sz="2800" b="1" dirty="0">
                  <a:solidFill>
                    <a:schemeClr val="accent2"/>
                  </a:solidFill>
                </a:rPr>
                <a:t>А/09 </a:t>
              </a:r>
              <a:r>
                <a:rPr lang="mn-MN" sz="2800" dirty="0"/>
                <a:t>2020.03.06</a:t>
              </a:r>
            </a:p>
            <a:p>
              <a:pPr algn="just"/>
              <a:r>
                <a:rPr lang="mn-MN" sz="2800" dirty="0"/>
                <a:t>Гэрээс ажиллах – </a:t>
              </a:r>
              <a:r>
                <a:rPr lang="mn-MN" sz="2800" b="1" dirty="0">
                  <a:solidFill>
                    <a:schemeClr val="accent2"/>
                  </a:solidFill>
                </a:rPr>
                <a:t>А/10 </a:t>
              </a:r>
              <a:r>
                <a:rPr lang="mn-MN" sz="2800" dirty="0"/>
                <a:t>2020.03.12</a:t>
              </a:r>
            </a:p>
            <a:p>
              <a:pPr algn="just"/>
              <a:r>
                <a:rPr lang="mn-MN" sz="2800" dirty="0"/>
                <a:t>Мэргэжлийн анги – </a:t>
              </a:r>
              <a:r>
                <a:rPr lang="mn-MN" sz="2800" b="1" dirty="0">
                  <a:solidFill>
                    <a:schemeClr val="accent2"/>
                  </a:solidFill>
                </a:rPr>
                <a:t>А/29 </a:t>
              </a:r>
              <a:r>
                <a:rPr lang="mn-MN" sz="2800" dirty="0"/>
                <a:t>2020.11.12</a:t>
              </a:r>
            </a:p>
            <a:p>
              <a:pPr algn="just"/>
              <a:r>
                <a:rPr lang="mn-MN" sz="2800" dirty="0"/>
                <a:t>Хариуцлагатай жижүүр – </a:t>
              </a:r>
              <a:r>
                <a:rPr lang="mn-MN" sz="2800" b="1" dirty="0">
                  <a:solidFill>
                    <a:schemeClr val="accent2"/>
                  </a:solidFill>
                </a:rPr>
                <a:t>А/30 </a:t>
              </a:r>
              <a:r>
                <a:rPr lang="mn-MN" sz="2800" dirty="0"/>
                <a:t>2020.11.12</a:t>
              </a:r>
            </a:p>
            <a:p>
              <a:pPr algn="just"/>
              <a:r>
                <a:rPr lang="mn-MN" sz="2800" dirty="0"/>
                <a:t>Короновирус цар тахлаас урьдчилан сэргийлэх, үйл ажиллагааны тасралтгүй байдлыг хангах талаар зарим арга хэмжээний тухай </a:t>
              </a:r>
              <a:r>
                <a:rPr lang="mn-MN" sz="2800" b="1" dirty="0">
                  <a:solidFill>
                    <a:schemeClr val="accent2"/>
                  </a:solidFill>
                </a:rPr>
                <a:t>А/31 </a:t>
              </a:r>
              <a:r>
                <a:rPr lang="mn-MN" sz="2800" dirty="0"/>
                <a:t>2020.12.01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B6DD324D-CA77-4E3B-BB72-CC2BCCC815A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233" y="3752985"/>
            <a:ext cx="2292474" cy="3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6A8FE8-416A-4162-A399-70210EF5ABC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9460" y="3752985"/>
            <a:ext cx="2292474" cy="339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0F3E7B-73F4-44B3-9D99-DE24B5F133E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2224" y="3752985"/>
            <a:ext cx="2292475" cy="338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D48D1DC-DE5B-4AFA-863B-18C76ED1EB4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9629" y="3692336"/>
            <a:ext cx="6818002" cy="34489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2A0E698-B71F-4497-8CBA-A926C3740B2A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7"/>
          <a:stretch/>
        </p:blipFill>
        <p:spPr bwMode="auto">
          <a:xfrm>
            <a:off x="1025235" y="3748466"/>
            <a:ext cx="6818002" cy="339280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94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person, person&#10;&#10;Description automatically generated">
            <a:extLst>
              <a:ext uri="{FF2B5EF4-FFF2-40B4-BE49-F238E27FC236}">
                <a16:creationId xmlns:a16="http://schemas.microsoft.com/office/drawing/2014/main" id="{7D466F34-4A82-434C-86E3-10C125CB5F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9529" y="2848038"/>
            <a:ext cx="3465453" cy="38205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9D0FB6A-774E-4D28-AF43-0E6396A1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177174"/>
            <a:ext cx="19705625" cy="2086725"/>
          </a:xfrm>
        </p:spPr>
        <p:txBody>
          <a:bodyPr/>
          <a:lstStyle/>
          <a:p>
            <a:r>
              <a:rPr lang="mn-MN" sz="7200" dirty="0"/>
              <a:t>КОРОНОВИРУСЫН ТАРХАЛТААС УРЬДЧИЛЭН СЭРГИЙЛЭХ ЧИГЛЭЛЭЭР</a:t>
            </a:r>
            <a:endParaRPr lang="en-US" sz="7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243A31-08E3-4FBD-A70D-99B675D98508}"/>
              </a:ext>
            </a:extLst>
          </p:cNvPr>
          <p:cNvGrpSpPr/>
          <p:nvPr/>
        </p:nvGrpSpPr>
        <p:grpSpPr>
          <a:xfrm>
            <a:off x="16247429" y="6588822"/>
            <a:ext cx="7547553" cy="4853831"/>
            <a:chOff x="1336384" y="3569494"/>
            <a:chExt cx="7547553" cy="48538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E3C469-547F-4393-9C06-3D6143C9CEB9}"/>
                </a:ext>
              </a:extLst>
            </p:cNvPr>
            <p:cNvSpPr txBox="1"/>
            <p:nvPr/>
          </p:nvSpPr>
          <p:spPr>
            <a:xfrm>
              <a:off x="1336384" y="4453007"/>
              <a:ext cx="7547553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Элстэйн пост, 4-р зөрлөгийн постонд ажиллаж байгаа мэргэжлийн байгууллагын 19 ажилтан, албан хаагчдад хэлтсийн хамт олноос </a:t>
              </a:r>
              <a:r>
                <a:rPr lang="mn-MN" sz="2800" b="1" dirty="0">
                  <a:solidFill>
                    <a:schemeClr val="accent2"/>
                  </a:solidFill>
                </a:rPr>
                <a:t>халуун хоол, чацарганыг</a:t>
              </a:r>
              <a:r>
                <a:rPr lang="mn-MN" sz="2800" dirty="0"/>
                <a:t> хүргэн өгч, сэтгэлийн дэмжлэг үзүүлсэн. 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Дүүргийн онцгой комисст </a:t>
              </a:r>
              <a:r>
                <a:rPr lang="mn-MN" sz="2800" b="1" dirty="0">
                  <a:solidFill>
                    <a:schemeClr val="accent2"/>
                  </a:solidFill>
                </a:rPr>
                <a:t>500</a:t>
              </a:r>
              <a:r>
                <a:rPr lang="mn-MN" sz="2800" dirty="0"/>
                <a:t> ширхэг амны хаалт хүлээлгэн өгсөн.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Дүүргийн ЭМН-ийн эмч, ажилтнуудын дархлааг дэмжихээр </a:t>
              </a:r>
              <a:r>
                <a:rPr lang="mn-MN" sz="2800" b="1" dirty="0">
                  <a:solidFill>
                    <a:schemeClr val="accent2"/>
                  </a:solidFill>
                </a:rPr>
                <a:t>10кг</a:t>
              </a:r>
              <a:r>
                <a:rPr lang="mn-MN" sz="2800" dirty="0"/>
                <a:t> аарц өгсөн.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806074-2183-4FBA-BE04-A9B4059F4DFD}"/>
                </a:ext>
              </a:extLst>
            </p:cNvPr>
            <p:cNvSpPr/>
            <p:nvPr/>
          </p:nvSpPr>
          <p:spPr>
            <a:xfrm>
              <a:off x="1336385" y="3569494"/>
              <a:ext cx="7547552" cy="882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800" b="1" dirty="0"/>
                <a:t>ТУСЛАМЖ, ДЭМЖЛЭГ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363DA9-523D-4CB2-9DE1-7147B7D69134}"/>
              </a:ext>
            </a:extLst>
          </p:cNvPr>
          <p:cNvGrpSpPr/>
          <p:nvPr/>
        </p:nvGrpSpPr>
        <p:grpSpPr>
          <a:xfrm>
            <a:off x="8699876" y="6593340"/>
            <a:ext cx="6818002" cy="6197721"/>
            <a:chOff x="8688782" y="3554727"/>
            <a:chExt cx="6818002" cy="619772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2B9EBB-2114-417C-97EE-87A3C3490CBC}"/>
                </a:ext>
              </a:extLst>
            </p:cNvPr>
            <p:cNvSpPr txBox="1"/>
            <p:nvPr/>
          </p:nvSpPr>
          <p:spPr>
            <a:xfrm>
              <a:off x="8688782" y="4489469"/>
              <a:ext cx="6818002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2400" dirty="0"/>
                <a:t>2</a:t>
              </a:r>
              <a:r>
                <a:rPr lang="mn-MN" sz="2400" dirty="0"/>
                <a:t>020.11.18-нд </a:t>
              </a:r>
              <a:r>
                <a:rPr lang="mn-MN" sz="2400" b="1" dirty="0">
                  <a:solidFill>
                    <a:schemeClr val="accent2"/>
                  </a:solidFill>
                </a:rPr>
                <a:t>17</a:t>
              </a:r>
              <a:r>
                <a:rPr lang="mn-MN" sz="2400" dirty="0"/>
                <a:t> албан хаагчийг короновирусын түргэвчилсэн шинжилгээнд хамруулав.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400" dirty="0"/>
                <a:t>Короновирусын халдвартай иргэний дам хавьтал болсон </a:t>
              </a:r>
              <a:r>
                <a:rPr lang="mn-MN" sz="2400" b="1" dirty="0">
                  <a:solidFill>
                    <a:schemeClr val="accent2"/>
                  </a:solidFill>
                </a:rPr>
                <a:t>2</a:t>
              </a:r>
              <a:r>
                <a:rPr lang="mn-MN" sz="2400" dirty="0"/>
                <a:t> албан хаагчийг гэрт нь тусгаарласан.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400" dirty="0"/>
                <a:t>Амралтын өдрүүдээр хариуцлагатай жижүүр томилон ажиллуулсан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400" dirty="0"/>
                <a:t>Гэрээр ажиллаж байгаа албан хаагчдаас угтах үйлчилгээнд томилж ажиллуулсан.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400" dirty="0"/>
                <a:t>Албан хаагчдаар Ковидын баталгаа гаргуулсан.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400" dirty="0"/>
                <a:t>Судалгаа тайлан мэдээг тухай бүр гарган холбогдох байгууллагуудад хүргэсэн.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C14AF9-055D-4C78-8A9B-507BD06E147D}"/>
                </a:ext>
              </a:extLst>
            </p:cNvPr>
            <p:cNvSpPr/>
            <p:nvPr/>
          </p:nvSpPr>
          <p:spPr>
            <a:xfrm>
              <a:off x="8688782" y="3554727"/>
              <a:ext cx="6818002" cy="882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Х</a:t>
              </a:r>
              <a:r>
                <a:rPr lang="mn-MN" sz="2800" b="1" dirty="0"/>
                <a:t>АЛДВАР ХАМГААЛАЛ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95C670-B787-4C28-82CA-9A5B8715F5E3}"/>
              </a:ext>
            </a:extLst>
          </p:cNvPr>
          <p:cNvGrpSpPr/>
          <p:nvPr/>
        </p:nvGrpSpPr>
        <p:grpSpPr>
          <a:xfrm>
            <a:off x="1033200" y="6600885"/>
            <a:ext cx="6909045" cy="6208814"/>
            <a:chOff x="16057008" y="3554727"/>
            <a:chExt cx="6909045" cy="62088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EB9E00-02C5-40C3-8764-52BFD62FCCB4}"/>
                </a:ext>
              </a:extLst>
            </p:cNvPr>
            <p:cNvSpPr/>
            <p:nvPr/>
          </p:nvSpPr>
          <p:spPr>
            <a:xfrm>
              <a:off x="16057008" y="3554727"/>
              <a:ext cx="6818002" cy="882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800" b="1" dirty="0"/>
                <a:t>УРЬДЧИЛАН СЭРГИЙЛЭХ ХАНГАЛТ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309844-4A5F-4794-9E26-E4433BB02561}"/>
                </a:ext>
              </a:extLst>
            </p:cNvPr>
            <p:cNvSpPr txBox="1"/>
            <p:nvPr/>
          </p:nvSpPr>
          <p:spPr>
            <a:xfrm>
              <a:off x="16148050" y="4500562"/>
              <a:ext cx="6818003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800" b="1" dirty="0">
                  <a:solidFill>
                    <a:schemeClr val="accent1"/>
                  </a:solidFill>
                </a:rPr>
                <a:t>Албан хаагч бүрийг дараах хамгаалах хэрэгсэл авч хангасан: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Нүүрний хаалт	              </a:t>
              </a:r>
              <a:r>
                <a:rPr lang="en-US" sz="2800" b="1" dirty="0">
                  <a:solidFill>
                    <a:schemeClr val="accent2"/>
                  </a:solidFill>
                </a:rPr>
                <a:t>27</a:t>
              </a:r>
              <a:r>
                <a:rPr lang="mn-MN" sz="2800" b="1" dirty="0">
                  <a:solidFill>
                    <a:schemeClr val="accent2"/>
                  </a:solidFill>
                </a:rPr>
                <a:t>ш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Амны хаалт	          </a:t>
              </a:r>
              <a:r>
                <a:rPr lang="mn-MN" sz="2800" b="1" dirty="0">
                  <a:solidFill>
                    <a:schemeClr val="accent2"/>
                  </a:solidFill>
                </a:rPr>
                <a:t>2,000ш</a:t>
              </a:r>
              <a:endParaRPr lang="en-US" sz="2800" b="1" dirty="0">
                <a:solidFill>
                  <a:schemeClr val="accent2"/>
                </a:solidFill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Гар ариутгагч                       </a:t>
              </a:r>
              <a:r>
                <a:rPr lang="mn-MN" sz="2800" b="1" dirty="0">
                  <a:solidFill>
                    <a:schemeClr val="accent2"/>
                  </a:solidFill>
                </a:rPr>
                <a:t>30ш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mn-MN" sz="2800" dirty="0"/>
            </a:p>
            <a:p>
              <a:pPr algn="just"/>
              <a:r>
                <a:rPr lang="mn-MN" sz="2800" b="1" dirty="0">
                  <a:solidFill>
                    <a:schemeClr val="accent1"/>
                  </a:solidFill>
                </a:rPr>
                <a:t>Байгууллагад: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Зайнаас халуун хэмжигч         - </a:t>
              </a:r>
              <a:r>
                <a:rPr lang="mn-MN" sz="2800" b="1" dirty="0">
                  <a:solidFill>
                    <a:schemeClr val="accent2"/>
                  </a:solidFill>
                </a:rPr>
                <a:t>1ш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Аалуун хэмжигч/хөлтэй/         - </a:t>
              </a:r>
              <a:r>
                <a:rPr lang="mn-MN" sz="2800" b="1" dirty="0">
                  <a:solidFill>
                    <a:schemeClr val="accent2"/>
                  </a:solidFill>
                </a:rPr>
                <a:t>1ш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Хамгаалах хувцас                 - </a:t>
              </a:r>
              <a:r>
                <a:rPr lang="mn-MN" sz="2800" b="1" dirty="0">
                  <a:solidFill>
                    <a:schemeClr val="accent2"/>
                  </a:solidFill>
                </a:rPr>
                <a:t>2ш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Нэг удаагийн бээлий              - </a:t>
              </a:r>
              <a:r>
                <a:rPr lang="mn-MN" sz="2800" b="1" dirty="0">
                  <a:solidFill>
                    <a:schemeClr val="accent2"/>
                  </a:solidFill>
                </a:rPr>
                <a:t>1х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Халдваргүйжүүлэх бодис</a:t>
              </a:r>
            </a:p>
          </p:txBody>
        </p:sp>
      </p:grp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E60E0E-522E-4449-8878-1696A00C7E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877" y="2838450"/>
            <a:ext cx="6818002" cy="37624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04B307-ED9F-4386-9CFD-4E309CD65320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33196" y="4753904"/>
            <a:ext cx="3694381" cy="1872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CE0673-F491-4FCE-BE00-BA4B20A77744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4727578" y="4753904"/>
            <a:ext cx="3123624" cy="1834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159D13-4C5B-48A9-9680-7E4DC5ACEF3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021" y="2838450"/>
            <a:ext cx="3694381" cy="1914592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8BAA7-FFBF-471A-8693-0E2C9DFE9278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2" y="2849651"/>
            <a:ext cx="3123624" cy="1903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82CBE9-2EFE-4B14-802F-3F5F7670C34F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47429" y="2867091"/>
            <a:ext cx="2691449" cy="373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40E74E-234E-4C38-87BA-ECB625B0BE4B}"/>
              </a:ext>
            </a:extLst>
          </p:cNvPr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38878" y="2848038"/>
            <a:ext cx="2457451" cy="3733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41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0FB6A-774E-4D28-AF43-0E6396A1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177174"/>
            <a:ext cx="19705625" cy="2086725"/>
          </a:xfrm>
        </p:spPr>
        <p:txBody>
          <a:bodyPr/>
          <a:lstStyle/>
          <a:p>
            <a:r>
              <a:rPr lang="mn-MN" sz="7200" dirty="0"/>
              <a:t>КОРОНОВИРУСЫН ТАРХАЛТААС УРЬДЧИЛЭН СЭРГИЙЛЭХ ЧИГЛЭЛЭЭР</a:t>
            </a:r>
            <a:endParaRPr lang="en-US" sz="7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243A31-08E3-4FBD-A70D-99B675D98508}"/>
              </a:ext>
            </a:extLst>
          </p:cNvPr>
          <p:cNvGrpSpPr/>
          <p:nvPr/>
        </p:nvGrpSpPr>
        <p:grpSpPr>
          <a:xfrm>
            <a:off x="16275510" y="5656134"/>
            <a:ext cx="7547553" cy="7438269"/>
            <a:chOff x="1336385" y="3569494"/>
            <a:chExt cx="7547553" cy="74382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E3C469-547F-4393-9C06-3D6143C9CEB9}"/>
                </a:ext>
              </a:extLst>
            </p:cNvPr>
            <p:cNvSpPr txBox="1"/>
            <p:nvPr/>
          </p:nvSpPr>
          <p:spPr>
            <a:xfrm>
              <a:off x="1336385" y="4636788"/>
              <a:ext cx="7547553" cy="6370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400" b="1" dirty="0">
                  <a:solidFill>
                    <a:schemeClr val="accent2"/>
                  </a:solidFill>
                </a:rPr>
                <a:t>Короновирусын тархалтаас хамаарч шинэ жилийг цахим орчинд тэмдэглэн өнгөрүүлэв.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400" b="1" dirty="0">
                  <a:solidFill>
                    <a:schemeClr val="accent1"/>
                  </a:solidFill>
                </a:rPr>
                <a:t>Цахим мэндчилгээ </a:t>
              </a:r>
              <a:r>
                <a:rPr lang="mn-MN" sz="2400" dirty="0"/>
                <a:t>хийж албаны хэмжээнд түгээж ажилласан.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400" dirty="0"/>
                <a:t>Хэлтсийн баярын хурлыг цахимаар хийж, оны ажлыг дүгнэн ажилаараа манлайлсан албан хаагчдыг шагнаж урамшуулсан. Хэлтсийн Тэргүүний байцаагчаар О.Хаш-Эрдэнэ шалгарсан.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400" b="1" dirty="0">
                  <a:solidFill>
                    <a:schemeClr val="accent1"/>
                  </a:solidFill>
                </a:rPr>
                <a:t>“Монита” </a:t>
              </a:r>
              <a:r>
                <a:rPr lang="mn-MN" sz="2400" dirty="0"/>
                <a:t>хөгжөөнт тэмцээн зарлаж, 25 ажилтан, албан хаагч оролцон, 3 удаа өгөгдсөн сэдвийн хүрээнд бэлэг солилцож нэгнийгээ баярлуулсан.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400" dirty="0"/>
                <a:t>Албан хаагчдын дунд </a:t>
              </a:r>
              <a:r>
                <a:rPr lang="mn-MN" sz="2400" b="1" dirty="0">
                  <a:solidFill>
                    <a:schemeClr val="accent1"/>
                  </a:solidFill>
                </a:rPr>
                <a:t>“</a:t>
              </a:r>
              <a:r>
                <a:rPr lang="en-US" sz="2400" b="1" dirty="0">
                  <a:solidFill>
                    <a:schemeClr val="accent1"/>
                  </a:solidFill>
                </a:rPr>
                <a:t>Tik Tok</a:t>
              </a:r>
              <a:r>
                <a:rPr lang="mn-MN" sz="2400" b="1" dirty="0">
                  <a:solidFill>
                    <a:schemeClr val="accent1"/>
                  </a:solidFill>
                </a:rPr>
                <a:t>”</a:t>
              </a:r>
              <a:r>
                <a:rPr lang="en-US" sz="2400" b="1" dirty="0">
                  <a:solidFill>
                    <a:schemeClr val="accent1"/>
                  </a:solidFill>
                </a:rPr>
                <a:t> </a:t>
              </a:r>
              <a:r>
                <a:rPr lang="mn-MN" sz="2400" dirty="0"/>
                <a:t>Цахим мэндчилгээний уралдаан зарлаж, </a:t>
              </a:r>
              <a:r>
                <a:rPr lang="mn-MN" sz="2400" b="1" dirty="0">
                  <a:solidFill>
                    <a:schemeClr val="accent1"/>
                  </a:solidFill>
                </a:rPr>
                <a:t>8</a:t>
              </a:r>
              <a:r>
                <a:rPr lang="mn-MN" sz="2400" dirty="0"/>
                <a:t> албан хаагч оролцон, </a:t>
              </a:r>
              <a:r>
                <a:rPr lang="mn-MN" sz="2400" b="1" dirty="0">
                  <a:solidFill>
                    <a:schemeClr val="accent1"/>
                  </a:solidFill>
                </a:rPr>
                <a:t>Д.Сувдаа тэргүүн байрт </a:t>
              </a:r>
              <a:r>
                <a:rPr lang="mn-MN" sz="2400" dirty="0"/>
                <a:t>шалгарсан.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400" dirty="0"/>
                <a:t>2020 оны “АЗТАН”-г цахимаар санамсаргүй тоо үүсгэх замаар шалгаруулсан. Хэлтсийн азтангаар </a:t>
              </a:r>
              <a:r>
                <a:rPr lang="mn-MN" sz="2400" b="1" dirty="0">
                  <a:solidFill>
                    <a:schemeClr val="accent1"/>
                  </a:solidFill>
                </a:rPr>
                <a:t>ТУБ С.Батцэцэг </a:t>
              </a:r>
              <a:r>
                <a:rPr lang="mn-MN" sz="2400" dirty="0"/>
                <a:t>шалгарсан.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806074-2183-4FBA-BE04-A9B4059F4DFD}"/>
                </a:ext>
              </a:extLst>
            </p:cNvPr>
            <p:cNvSpPr/>
            <p:nvPr/>
          </p:nvSpPr>
          <p:spPr>
            <a:xfrm>
              <a:off x="1336385" y="3569494"/>
              <a:ext cx="7547552" cy="882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800" b="1" dirty="0"/>
                <a:t>ШИНЭ ЖИЛ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363DA9-523D-4CB2-9DE1-7147B7D69134}"/>
              </a:ext>
            </a:extLst>
          </p:cNvPr>
          <p:cNvGrpSpPr/>
          <p:nvPr/>
        </p:nvGrpSpPr>
        <p:grpSpPr>
          <a:xfrm>
            <a:off x="8699875" y="5656137"/>
            <a:ext cx="6818003" cy="4492413"/>
            <a:chOff x="8688781" y="3554727"/>
            <a:chExt cx="6818003" cy="390230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2B9EBB-2114-417C-97EE-87A3C3490CBC}"/>
                </a:ext>
              </a:extLst>
            </p:cNvPr>
            <p:cNvSpPr txBox="1"/>
            <p:nvPr/>
          </p:nvSpPr>
          <p:spPr>
            <a:xfrm>
              <a:off x="8688781" y="4489469"/>
              <a:ext cx="6818003" cy="2967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/>
                <a:t>Т</a:t>
              </a:r>
              <a:r>
                <a:rPr lang="mn-MN" sz="2400" dirty="0"/>
                <a:t>атварын ажилтны өдрийг </a:t>
              </a:r>
              <a:r>
                <a:rPr lang="mn-MN" sz="2400" b="1" dirty="0">
                  <a:solidFill>
                    <a:schemeClr val="accent2"/>
                  </a:solidFill>
                </a:rPr>
                <a:t>2020.09.19</a:t>
              </a:r>
              <a:r>
                <a:rPr lang="mn-MN" sz="2400" dirty="0"/>
                <a:t>-ний өдөр 5-р хорооны “Уу булан” дахь прокурорын амралтанд тэмдэглэн өнгөрүүлэв.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mn-MN" sz="2400" b="1" dirty="0">
                  <a:solidFill>
                    <a:schemeClr val="accent2"/>
                  </a:solidFill>
                </a:rPr>
                <a:t>3</a:t>
              </a:r>
              <a:r>
                <a:rPr lang="mn-MN" sz="2400" dirty="0"/>
                <a:t> ахмад ажилтанг хүлээн авч хүндэтгэл үзүүлэв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mn-MN" sz="2400" dirty="0"/>
                <a:t>Тэтгэвэрт гарч байгаа </a:t>
              </a:r>
              <a:r>
                <a:rPr lang="mn-MN" sz="2400" b="1" dirty="0">
                  <a:solidFill>
                    <a:schemeClr val="accent2"/>
                  </a:solidFill>
                </a:rPr>
                <a:t>2</a:t>
              </a:r>
              <a:r>
                <a:rPr lang="mn-MN" sz="2400" dirty="0"/>
                <a:t> албан хаагчийг үдэн гаргаж, бэлэг дурсгал гардуулав.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b="1" dirty="0"/>
                <a:t>2 </a:t>
              </a:r>
              <a:r>
                <a:rPr lang="mn-MN" sz="2400" b="1" dirty="0"/>
                <a:t>спорт тоглоом, 1 хөгжөөнт тоглоом зохион байгуулж, түрүүлсэн багийг шагнаж урамшуулав.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C14AF9-055D-4C78-8A9B-507BD06E147D}"/>
                </a:ext>
              </a:extLst>
            </p:cNvPr>
            <p:cNvSpPr/>
            <p:nvPr/>
          </p:nvSpPr>
          <p:spPr>
            <a:xfrm>
              <a:off x="8688782" y="3554727"/>
              <a:ext cx="6818002" cy="7662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Т</a:t>
              </a:r>
              <a:r>
                <a:rPr lang="mn-MN" sz="2800" b="1" dirty="0"/>
                <a:t>АТВАРЫН АЖИЛТНЫ ӨДӨР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95C670-B787-4C28-82CA-9A5B8715F5E3}"/>
              </a:ext>
            </a:extLst>
          </p:cNvPr>
          <p:cNvGrpSpPr/>
          <p:nvPr/>
        </p:nvGrpSpPr>
        <p:grpSpPr>
          <a:xfrm>
            <a:off x="1033198" y="5657482"/>
            <a:ext cx="6909045" cy="6208814"/>
            <a:chOff x="16057008" y="3554727"/>
            <a:chExt cx="6909045" cy="62088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EB9E00-02C5-40C3-8764-52BFD62FCCB4}"/>
                </a:ext>
              </a:extLst>
            </p:cNvPr>
            <p:cNvSpPr/>
            <p:nvPr/>
          </p:nvSpPr>
          <p:spPr>
            <a:xfrm>
              <a:off x="16057008" y="3554727"/>
              <a:ext cx="6818002" cy="882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800" b="1" dirty="0"/>
                <a:t>МАРТЫН 8, ЦЭРГИЙН БАЯР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309844-4A5F-4794-9E26-E4433BB02561}"/>
                </a:ext>
              </a:extLst>
            </p:cNvPr>
            <p:cNvSpPr txBox="1"/>
            <p:nvPr/>
          </p:nvSpPr>
          <p:spPr>
            <a:xfrm>
              <a:off x="16148050" y="4500562"/>
              <a:ext cx="6818003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2800" b="1" dirty="0">
                  <a:solidFill>
                    <a:schemeClr val="accent1"/>
                  </a:solidFill>
                </a:rPr>
                <a:t>Албан хаагч бүрийг дараах хамгаалах хэрэгсэл авч хангасан: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Нүүрний хаалт	              </a:t>
              </a:r>
              <a:r>
                <a:rPr lang="en-US" sz="2800" b="1" dirty="0">
                  <a:solidFill>
                    <a:schemeClr val="accent2"/>
                  </a:solidFill>
                </a:rPr>
                <a:t>27</a:t>
              </a:r>
              <a:r>
                <a:rPr lang="mn-MN" sz="2800" b="1" dirty="0">
                  <a:solidFill>
                    <a:schemeClr val="accent2"/>
                  </a:solidFill>
                </a:rPr>
                <a:t>ш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Амны хаалт	          </a:t>
              </a:r>
              <a:r>
                <a:rPr lang="mn-MN" sz="2800" b="1" dirty="0">
                  <a:solidFill>
                    <a:schemeClr val="accent2"/>
                  </a:solidFill>
                </a:rPr>
                <a:t>2,000ш</a:t>
              </a:r>
              <a:endParaRPr lang="en-US" sz="2800" b="1" dirty="0">
                <a:solidFill>
                  <a:schemeClr val="accent2"/>
                </a:solidFill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Гар ариутгагч                       </a:t>
              </a:r>
              <a:r>
                <a:rPr lang="mn-MN" sz="2800" b="1" dirty="0">
                  <a:solidFill>
                    <a:schemeClr val="accent2"/>
                  </a:solidFill>
                </a:rPr>
                <a:t>30ш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mn-MN" sz="2800" dirty="0"/>
            </a:p>
            <a:p>
              <a:pPr algn="just"/>
              <a:r>
                <a:rPr lang="mn-MN" sz="2800" b="1" dirty="0">
                  <a:solidFill>
                    <a:schemeClr val="accent1"/>
                  </a:solidFill>
                </a:rPr>
                <a:t>Байгууллагад: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Зайнаас халуун хэмжигч         - </a:t>
              </a:r>
              <a:r>
                <a:rPr lang="mn-MN" sz="2800" b="1" dirty="0">
                  <a:solidFill>
                    <a:schemeClr val="accent2"/>
                  </a:solidFill>
                </a:rPr>
                <a:t>1ш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Аалуун хэмжигч/хөлтэй/         - </a:t>
              </a:r>
              <a:r>
                <a:rPr lang="mn-MN" sz="2800" b="1" dirty="0">
                  <a:solidFill>
                    <a:schemeClr val="accent2"/>
                  </a:solidFill>
                </a:rPr>
                <a:t>1ш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Хамгаалах хувцас                 - </a:t>
              </a:r>
              <a:r>
                <a:rPr lang="mn-MN" sz="2800" b="1" dirty="0">
                  <a:solidFill>
                    <a:schemeClr val="accent2"/>
                  </a:solidFill>
                </a:rPr>
                <a:t>2ш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Нэг удаагийн бээлий              - </a:t>
              </a:r>
              <a:r>
                <a:rPr lang="mn-MN" sz="2800" b="1" dirty="0">
                  <a:solidFill>
                    <a:schemeClr val="accent2"/>
                  </a:solidFill>
                </a:rPr>
                <a:t>1х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mn-MN" sz="2800" dirty="0"/>
                <a:t>Халдваргүйжүүлэх бодис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7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0FB6A-774E-4D28-AF43-0E6396A1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ЦААШИД АНХААРАХ АСУУДЛУУД</a:t>
            </a:r>
            <a:endParaRPr lang="en-US" sz="7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F8B7A6-E9C9-4D5E-B996-DA0BAA9E92FA}"/>
              </a:ext>
            </a:extLst>
          </p:cNvPr>
          <p:cNvGrpSpPr/>
          <p:nvPr/>
        </p:nvGrpSpPr>
        <p:grpSpPr>
          <a:xfrm>
            <a:off x="151340" y="2133599"/>
            <a:ext cx="23684568" cy="2410691"/>
            <a:chOff x="151340" y="2133599"/>
            <a:chExt cx="23684568" cy="241069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7FA2E6-BA4A-4F03-9F6D-37C520E428BA}"/>
                </a:ext>
              </a:extLst>
            </p:cNvPr>
            <p:cNvSpPr/>
            <p:nvPr/>
          </p:nvSpPr>
          <p:spPr>
            <a:xfrm flipV="1">
              <a:off x="1030020" y="2133599"/>
              <a:ext cx="22805888" cy="2410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CE5059-AA1C-4DF1-9AEF-6556F147960E}"/>
                </a:ext>
              </a:extLst>
            </p:cNvPr>
            <p:cNvSpPr/>
            <p:nvPr/>
          </p:nvSpPr>
          <p:spPr>
            <a:xfrm>
              <a:off x="2351795" y="2352947"/>
              <a:ext cx="21251002" cy="1971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mn-MN" sz="4800" dirty="0">
                  <a:solidFill>
                    <a:schemeClr val="accent1"/>
                  </a:solidFill>
                  <a:cs typeface="Arial" pitchFamily="34" charset="0"/>
                </a:rPr>
                <a:t>Жилийн эцсийн хяналт-шинжилгээ үнэлгээний дүнг ахиулах, стандарт түвшинд хүргэх /Төлөвлөгөө гаргасан/</a:t>
              </a:r>
              <a:endParaRPr lang="en-US" sz="48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Freeform 49">
              <a:extLst>
                <a:ext uri="{FF2B5EF4-FFF2-40B4-BE49-F238E27FC236}">
                  <a16:creationId xmlns:a16="http://schemas.microsoft.com/office/drawing/2014/main" id="{7FF0427E-4BA9-4CCC-8446-C45653F59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0" y="2352947"/>
              <a:ext cx="1623150" cy="1971994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2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6600" b="1" dirty="0">
                  <a:solidFill>
                    <a:schemeClr val="bg1"/>
                  </a:solidFill>
                </a:rPr>
                <a:t>1</a:t>
              </a:r>
              <a:endParaRPr lang="en-US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0B2CB3-A21C-488C-B44F-121ED42EE32F}"/>
              </a:ext>
            </a:extLst>
          </p:cNvPr>
          <p:cNvGrpSpPr/>
          <p:nvPr/>
        </p:nvGrpSpPr>
        <p:grpSpPr>
          <a:xfrm>
            <a:off x="151340" y="4724561"/>
            <a:ext cx="23684568" cy="3865098"/>
            <a:chOff x="151340" y="2133598"/>
            <a:chExt cx="23684568" cy="41421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04D4C3-E367-4308-B305-D882702BE9D4}"/>
                </a:ext>
              </a:extLst>
            </p:cNvPr>
            <p:cNvSpPr/>
            <p:nvPr/>
          </p:nvSpPr>
          <p:spPr>
            <a:xfrm flipV="1">
              <a:off x="1030020" y="2133598"/>
              <a:ext cx="22805888" cy="41421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FFBDCB-66D0-4158-A2D2-44DABDC7E311}"/>
                </a:ext>
              </a:extLst>
            </p:cNvPr>
            <p:cNvSpPr/>
            <p:nvPr/>
          </p:nvSpPr>
          <p:spPr>
            <a:xfrm>
              <a:off x="2351795" y="2352947"/>
              <a:ext cx="21251002" cy="3685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mn-MN" sz="3600" b="1" dirty="0">
                  <a:solidFill>
                    <a:schemeClr val="accent1"/>
                  </a:solidFill>
                  <a:cs typeface="Arial" pitchFamily="34" charset="0"/>
                </a:rPr>
                <a:t>Ажлын цаг ашиглалтын сайжруулах</a:t>
              </a:r>
            </a:p>
            <a:p>
              <a:pPr marL="2742742" lvl="1" indent="-914400" algn="just">
                <a:buFont typeface="+mj-lt"/>
                <a:buAutoNum type="arabicPeriod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Ажлын цагаа хурууны хээгээр тогтмол уншуулах</a:t>
              </a:r>
            </a:p>
            <a:p>
              <a:pPr marL="2742742" lvl="1" indent="-914400" algn="just">
                <a:buFont typeface="+mj-lt"/>
                <a:buAutoNum type="arabicPeriod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Чөлөөг “Чөлөөний хуудсаар авч, баталгаажуулж байх”, 1 өдрөөс дээш чөлөөг хэлтсийн даргын зөвшөөрлөөр авах</a:t>
              </a:r>
            </a:p>
            <a:p>
              <a:pPr marL="2742742" lvl="1" indent="-914400" algn="just">
                <a:buFont typeface="+mj-lt"/>
                <a:buAutoNum type="arabicPeriod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Гадуур ажлын дэвтэрийг байнга хөтлөх</a:t>
              </a:r>
            </a:p>
            <a:p>
              <a:pPr marL="2742742" lvl="1" indent="-914400" algn="just">
                <a:buFont typeface="+mj-lt"/>
                <a:buAutoNum type="arabicPeriod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Ажлын цагийг үр дүнтэй, бүтээлчээр өнгөрөөх</a:t>
              </a:r>
              <a:endParaRPr lang="en-US" sz="3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Freeform 49">
              <a:extLst>
                <a:ext uri="{FF2B5EF4-FFF2-40B4-BE49-F238E27FC236}">
                  <a16:creationId xmlns:a16="http://schemas.microsoft.com/office/drawing/2014/main" id="{14A2A724-292A-4A48-8CF3-C992C8038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0" y="3373050"/>
              <a:ext cx="1623150" cy="2124473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2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6600" b="1" dirty="0">
                  <a:solidFill>
                    <a:schemeClr val="bg1"/>
                  </a:solidFill>
                </a:rPr>
                <a:t>2</a:t>
              </a:r>
              <a:endParaRPr lang="en-US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F5094A-8278-4BE9-AB89-6F1BA210B4AE}"/>
              </a:ext>
            </a:extLst>
          </p:cNvPr>
          <p:cNvGrpSpPr/>
          <p:nvPr/>
        </p:nvGrpSpPr>
        <p:grpSpPr>
          <a:xfrm>
            <a:off x="151340" y="8728536"/>
            <a:ext cx="23684568" cy="4311692"/>
            <a:chOff x="151340" y="2133598"/>
            <a:chExt cx="23684568" cy="31325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7B0D16-90CC-46EA-9066-44270AE4D7D6}"/>
                </a:ext>
              </a:extLst>
            </p:cNvPr>
            <p:cNvSpPr/>
            <p:nvPr/>
          </p:nvSpPr>
          <p:spPr>
            <a:xfrm flipV="1">
              <a:off x="1030020" y="2133598"/>
              <a:ext cx="22805888" cy="31325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D7B960-D283-4F0E-A1AD-F7BB6DFFFBDA}"/>
                </a:ext>
              </a:extLst>
            </p:cNvPr>
            <p:cNvSpPr/>
            <p:nvPr/>
          </p:nvSpPr>
          <p:spPr>
            <a:xfrm>
              <a:off x="2351795" y="2297039"/>
              <a:ext cx="21251002" cy="2809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mn-MN" sz="3600" b="1" dirty="0">
                  <a:solidFill>
                    <a:schemeClr val="accent1"/>
                  </a:solidFill>
                  <a:cs typeface="Arial" pitchFamily="34" charset="0"/>
                </a:rPr>
                <a:t>Татварын хяналт шалгалтын тасаг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Сар бүр төлөвлөгөө гарган, хяналт шалгалтын түвшинг дүгнэн, дутагдалтай тал дээр дүгнэлт өгөн жилийн стандартыг ханган биелүүлэх.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Хяналт шалгалтын </a:t>
              </a:r>
              <a:r>
                <a:rPr lang="en-US" sz="3600" dirty="0">
                  <a:solidFill>
                    <a:schemeClr val="accent1"/>
                  </a:solidFill>
                  <a:cs typeface="Arial" pitchFamily="34" charset="0"/>
                </a:rPr>
                <a:t>TAIS </a:t>
              </a: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программыг бүрэн эзэмших, шийдвэрийг хугацаанд нь бүрэн шивэх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Дүүргийн татвар төлөгчдийн хэмжээнд эрхлэх үйл ажиллагааны чиглэлтэй уялдуулан орлого татвараа нуун дарагдуулж байж болзошгүй татвар төлөгчдийг сонголт хийж ажлын зураг авалт, гэнэтийн хяналт шалгалт явуулна.</a:t>
              </a:r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836440AE-2352-4735-AA7A-3D2FF3B14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0" y="2970647"/>
              <a:ext cx="1623150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2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6600" b="1" dirty="0">
                  <a:solidFill>
                    <a:schemeClr val="bg1"/>
                  </a:solidFill>
                </a:rPr>
                <a:t>3</a:t>
              </a:r>
              <a:endParaRPr lang="en-US" sz="6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4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0FB6A-774E-4D28-AF43-0E6396A1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ЦААШИД АНХААРАХ АСУУДЛУУД</a:t>
            </a:r>
            <a:endParaRPr lang="en-US" sz="7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F8B7A6-E9C9-4D5E-B996-DA0BAA9E92FA}"/>
              </a:ext>
            </a:extLst>
          </p:cNvPr>
          <p:cNvGrpSpPr/>
          <p:nvPr/>
        </p:nvGrpSpPr>
        <p:grpSpPr>
          <a:xfrm>
            <a:off x="151340" y="2133599"/>
            <a:ext cx="23684568" cy="2410691"/>
            <a:chOff x="151340" y="2133599"/>
            <a:chExt cx="23684568" cy="241069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7FA2E6-BA4A-4F03-9F6D-37C520E428BA}"/>
                </a:ext>
              </a:extLst>
            </p:cNvPr>
            <p:cNvSpPr/>
            <p:nvPr/>
          </p:nvSpPr>
          <p:spPr>
            <a:xfrm flipV="1">
              <a:off x="1030020" y="2133599"/>
              <a:ext cx="22805888" cy="24106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CE5059-AA1C-4DF1-9AEF-6556F147960E}"/>
                </a:ext>
              </a:extLst>
            </p:cNvPr>
            <p:cNvSpPr/>
            <p:nvPr/>
          </p:nvSpPr>
          <p:spPr>
            <a:xfrm>
              <a:off x="2351795" y="2352947"/>
              <a:ext cx="21251002" cy="1971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mn-MN" sz="4000" dirty="0">
                  <a:solidFill>
                    <a:schemeClr val="accent1"/>
                  </a:solidFill>
                  <a:cs typeface="Arial" pitchFamily="34" charset="0"/>
                </a:rPr>
                <a:t>Албан хаагчид дотоод сургалтын төлөвлөгөөнд тусгуулсан сургалтаа хугацаанд нь хийж бусдыгаа хүндэлэх /2019 онд14 сургалт төлөвлөгдсөнөөс 5 сургалт зохион байгуулагдаж, 9 сургалт огт хийгдээгүй байна./</a:t>
              </a:r>
              <a:endParaRPr lang="en-US" sz="40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Freeform 49">
              <a:extLst>
                <a:ext uri="{FF2B5EF4-FFF2-40B4-BE49-F238E27FC236}">
                  <a16:creationId xmlns:a16="http://schemas.microsoft.com/office/drawing/2014/main" id="{7FF0427E-4BA9-4CCC-8446-C45653F59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0" y="2352947"/>
              <a:ext cx="1623150" cy="1971994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2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6600" b="1" dirty="0">
                  <a:solidFill>
                    <a:schemeClr val="bg1"/>
                  </a:solidFill>
                </a:rPr>
                <a:t>4</a:t>
              </a:r>
              <a:endParaRPr lang="en-US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0B2CB3-A21C-488C-B44F-121ED42EE32F}"/>
              </a:ext>
            </a:extLst>
          </p:cNvPr>
          <p:cNvGrpSpPr/>
          <p:nvPr/>
        </p:nvGrpSpPr>
        <p:grpSpPr>
          <a:xfrm>
            <a:off x="151340" y="4724561"/>
            <a:ext cx="23684568" cy="4447150"/>
            <a:chOff x="151340" y="2133598"/>
            <a:chExt cx="23684568" cy="46189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04D4C3-E367-4308-B305-D882702BE9D4}"/>
                </a:ext>
              </a:extLst>
            </p:cNvPr>
            <p:cNvSpPr/>
            <p:nvPr/>
          </p:nvSpPr>
          <p:spPr>
            <a:xfrm flipV="1">
              <a:off x="1030020" y="2133598"/>
              <a:ext cx="22805888" cy="46189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FFBDCB-66D0-4158-A2D2-44DABDC7E311}"/>
                </a:ext>
              </a:extLst>
            </p:cNvPr>
            <p:cNvSpPr/>
            <p:nvPr/>
          </p:nvSpPr>
          <p:spPr>
            <a:xfrm>
              <a:off x="2351795" y="2352947"/>
              <a:ext cx="21251002" cy="4144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mn-MN" sz="3600" b="1" dirty="0">
                  <a:solidFill>
                    <a:schemeClr val="accent1"/>
                  </a:solidFill>
                  <a:cs typeface="Arial" pitchFamily="34" charset="0"/>
                </a:rPr>
                <a:t>Татвар төлөгчтэй харилцах тасаг</a:t>
              </a:r>
              <a:endParaRPr lang="en-US" sz="3600" b="1" dirty="0">
                <a:solidFill>
                  <a:schemeClr val="accent1"/>
                </a:solidFill>
                <a:cs typeface="Arial" pitchFamily="34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Тайлангийн ирцийг нэмэгдүүлж стандарт түвшинд хүргэх.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Татварын орлогын төлөвлөгөөг нэр төрөл тус бүрээр биелүүлэх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chemeClr val="accent1"/>
                  </a:solidFill>
                  <a:cs typeface="Arial" pitchFamily="34" charset="0"/>
                </a:rPr>
                <a:t>TAIS </a:t>
              </a: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программын тооцоололын дансны үлдэгдлийн зөв болгох. Өрийн үлдэгдлийн зөрүүг арилгах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Татварын шинэ хуулийн хүрээнд хуулийн дагуу шат дараалсан арга хэмжээг авч ажиллах.</a:t>
              </a:r>
            </a:p>
          </p:txBody>
        </p:sp>
        <p:sp>
          <p:nvSpPr>
            <p:cNvPr id="17" name="Freeform 49">
              <a:extLst>
                <a:ext uri="{FF2B5EF4-FFF2-40B4-BE49-F238E27FC236}">
                  <a16:creationId xmlns:a16="http://schemas.microsoft.com/office/drawing/2014/main" id="{14A2A724-292A-4A48-8CF3-C992C8038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0" y="3373050"/>
              <a:ext cx="1623150" cy="2124473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2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6600" b="1" dirty="0">
                  <a:solidFill>
                    <a:schemeClr val="bg1"/>
                  </a:solidFill>
                </a:rPr>
                <a:t>5</a:t>
              </a:r>
              <a:endParaRPr lang="en-US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F5094A-8278-4BE9-AB89-6F1BA210B4AE}"/>
              </a:ext>
            </a:extLst>
          </p:cNvPr>
          <p:cNvGrpSpPr/>
          <p:nvPr/>
        </p:nvGrpSpPr>
        <p:grpSpPr>
          <a:xfrm>
            <a:off x="218445" y="9502921"/>
            <a:ext cx="23617463" cy="3769734"/>
            <a:chOff x="218445" y="2925264"/>
            <a:chExt cx="23617463" cy="27387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7B0D16-90CC-46EA-9066-44270AE4D7D6}"/>
                </a:ext>
              </a:extLst>
            </p:cNvPr>
            <p:cNvSpPr/>
            <p:nvPr/>
          </p:nvSpPr>
          <p:spPr>
            <a:xfrm flipV="1">
              <a:off x="1030020" y="2925264"/>
              <a:ext cx="22805888" cy="27387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D7B960-D283-4F0E-A1AD-F7BB6DFFFBDA}"/>
                </a:ext>
              </a:extLst>
            </p:cNvPr>
            <p:cNvSpPr/>
            <p:nvPr/>
          </p:nvSpPr>
          <p:spPr>
            <a:xfrm>
              <a:off x="2351795" y="3072093"/>
              <a:ext cx="21251002" cy="242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Хөрөнгийн татварын ногдлуудыг зөв болгох, ҮХЭХ-ийн үнэлгээний дүнг нэмэгдүүлэх арга хэмжээг авах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Галт зэвсэгийн бүртгэлийг дүүргийн цагдаагийн бүртгэлийн зөрүүг арилгах.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chemeClr val="accent1"/>
                  </a:solidFill>
                  <a:cs typeface="Arial" pitchFamily="34" charset="0"/>
                </a:rPr>
                <a:t>QR </a:t>
              </a: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коджуулах ажлыг бүрэн дуусгах.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>
                  <a:solidFill>
                    <a:schemeClr val="accent1"/>
                  </a:solidFill>
                  <a:cs typeface="Arial" pitchFamily="34" charset="0"/>
                </a:rPr>
                <a:t>Төлбөрийн баримт олголтыг хэвшүүлэх.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mn-MN" sz="3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836440AE-2352-4735-AA7A-3D2FF3B14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5" y="3593577"/>
              <a:ext cx="1623150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2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6600" b="1" dirty="0">
                  <a:solidFill>
                    <a:schemeClr val="bg1"/>
                  </a:solidFill>
                </a:rPr>
                <a:t>6</a:t>
              </a:r>
              <a:endParaRPr lang="en-US" sz="6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4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03B5059-A349-430C-91E1-7837B28AA6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77650" cy="13716000"/>
          </a:xfrm>
        </p:spPr>
      </p:pic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2628900" y="15770"/>
            <a:ext cx="19469100" cy="13700229"/>
          </a:xfrm>
          <a:custGeom>
            <a:avLst/>
            <a:gdLst>
              <a:gd name="T0" fmla="*/ 789 w 1580"/>
              <a:gd name="T1" fmla="*/ 1829 h 1830"/>
              <a:gd name="T2" fmla="*/ 0 w 1580"/>
              <a:gd name="T3" fmla="*/ 1374 h 1830"/>
              <a:gd name="T4" fmla="*/ 0 w 1580"/>
              <a:gd name="T5" fmla="*/ 456 h 1830"/>
              <a:gd name="T6" fmla="*/ 782 w 1580"/>
              <a:gd name="T7" fmla="*/ 0 h 1830"/>
              <a:gd name="T8" fmla="*/ 1579 w 1580"/>
              <a:gd name="T9" fmla="*/ 463 h 1830"/>
              <a:gd name="T10" fmla="*/ 1579 w 1580"/>
              <a:gd name="T11" fmla="*/ 1374 h 1830"/>
              <a:gd name="T12" fmla="*/ 789 w 1580"/>
              <a:gd name="T13" fmla="*/ 1829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0" h="1830">
                <a:moveTo>
                  <a:pt x="789" y="1829"/>
                </a:moveTo>
                <a:lnTo>
                  <a:pt x="0" y="1374"/>
                </a:lnTo>
                <a:lnTo>
                  <a:pt x="0" y="456"/>
                </a:lnTo>
                <a:lnTo>
                  <a:pt x="782" y="0"/>
                </a:lnTo>
                <a:lnTo>
                  <a:pt x="1579" y="463"/>
                </a:lnTo>
                <a:lnTo>
                  <a:pt x="1579" y="1374"/>
                </a:lnTo>
                <a:lnTo>
                  <a:pt x="789" y="1829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3311286" y="373903"/>
            <a:ext cx="18073838" cy="12718396"/>
          </a:xfrm>
          <a:custGeom>
            <a:avLst/>
            <a:gdLst>
              <a:gd name="T0" fmla="*/ 789 w 1580"/>
              <a:gd name="T1" fmla="*/ 1829 h 1830"/>
              <a:gd name="T2" fmla="*/ 0 w 1580"/>
              <a:gd name="T3" fmla="*/ 1374 h 1830"/>
              <a:gd name="T4" fmla="*/ 0 w 1580"/>
              <a:gd name="T5" fmla="*/ 456 h 1830"/>
              <a:gd name="T6" fmla="*/ 782 w 1580"/>
              <a:gd name="T7" fmla="*/ 0 h 1830"/>
              <a:gd name="T8" fmla="*/ 1579 w 1580"/>
              <a:gd name="T9" fmla="*/ 463 h 1830"/>
              <a:gd name="T10" fmla="*/ 1579 w 1580"/>
              <a:gd name="T11" fmla="*/ 1374 h 1830"/>
              <a:gd name="T12" fmla="*/ 789 w 1580"/>
              <a:gd name="T13" fmla="*/ 1829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0" h="1830">
                <a:moveTo>
                  <a:pt x="789" y="1829"/>
                </a:moveTo>
                <a:lnTo>
                  <a:pt x="0" y="1374"/>
                </a:lnTo>
                <a:lnTo>
                  <a:pt x="0" y="456"/>
                </a:lnTo>
                <a:lnTo>
                  <a:pt x="782" y="0"/>
                </a:lnTo>
                <a:lnTo>
                  <a:pt x="1579" y="463"/>
                </a:lnTo>
                <a:lnTo>
                  <a:pt x="1579" y="1374"/>
                </a:lnTo>
                <a:lnTo>
                  <a:pt x="789" y="1829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4004956" y="737954"/>
            <a:ext cx="16655504" cy="11720331"/>
          </a:xfrm>
          <a:custGeom>
            <a:avLst/>
            <a:gdLst>
              <a:gd name="T0" fmla="*/ 789 w 1580"/>
              <a:gd name="T1" fmla="*/ 1829 h 1830"/>
              <a:gd name="T2" fmla="*/ 0 w 1580"/>
              <a:gd name="T3" fmla="*/ 1374 h 1830"/>
              <a:gd name="T4" fmla="*/ 0 w 1580"/>
              <a:gd name="T5" fmla="*/ 456 h 1830"/>
              <a:gd name="T6" fmla="*/ 782 w 1580"/>
              <a:gd name="T7" fmla="*/ 0 h 1830"/>
              <a:gd name="T8" fmla="*/ 1579 w 1580"/>
              <a:gd name="T9" fmla="*/ 463 h 1830"/>
              <a:gd name="T10" fmla="*/ 1579 w 1580"/>
              <a:gd name="T11" fmla="*/ 1374 h 1830"/>
              <a:gd name="T12" fmla="*/ 789 w 1580"/>
              <a:gd name="T13" fmla="*/ 1829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0" h="1830">
                <a:moveTo>
                  <a:pt x="789" y="1829"/>
                </a:moveTo>
                <a:lnTo>
                  <a:pt x="0" y="1374"/>
                </a:lnTo>
                <a:lnTo>
                  <a:pt x="0" y="456"/>
                </a:lnTo>
                <a:lnTo>
                  <a:pt x="782" y="0"/>
                </a:lnTo>
                <a:lnTo>
                  <a:pt x="1579" y="463"/>
                </a:lnTo>
                <a:lnTo>
                  <a:pt x="1579" y="1374"/>
                </a:lnTo>
                <a:lnTo>
                  <a:pt x="789" y="1829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4732926" y="1120013"/>
            <a:ext cx="15167033" cy="10672903"/>
          </a:xfrm>
          <a:custGeom>
            <a:avLst/>
            <a:gdLst>
              <a:gd name="T0" fmla="*/ 789 w 1580"/>
              <a:gd name="T1" fmla="*/ 1829 h 1830"/>
              <a:gd name="T2" fmla="*/ 0 w 1580"/>
              <a:gd name="T3" fmla="*/ 1374 h 1830"/>
              <a:gd name="T4" fmla="*/ 0 w 1580"/>
              <a:gd name="T5" fmla="*/ 456 h 1830"/>
              <a:gd name="T6" fmla="*/ 782 w 1580"/>
              <a:gd name="T7" fmla="*/ 0 h 1830"/>
              <a:gd name="T8" fmla="*/ 1579 w 1580"/>
              <a:gd name="T9" fmla="*/ 463 h 1830"/>
              <a:gd name="T10" fmla="*/ 1579 w 1580"/>
              <a:gd name="T11" fmla="*/ 1374 h 1830"/>
              <a:gd name="T12" fmla="*/ 789 w 1580"/>
              <a:gd name="T13" fmla="*/ 1829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0" h="1830">
                <a:moveTo>
                  <a:pt x="789" y="1829"/>
                </a:moveTo>
                <a:lnTo>
                  <a:pt x="0" y="1374"/>
                </a:lnTo>
                <a:lnTo>
                  <a:pt x="0" y="456"/>
                </a:lnTo>
                <a:lnTo>
                  <a:pt x="782" y="0"/>
                </a:lnTo>
                <a:lnTo>
                  <a:pt x="1579" y="463"/>
                </a:lnTo>
                <a:lnTo>
                  <a:pt x="1579" y="1374"/>
                </a:lnTo>
                <a:lnTo>
                  <a:pt x="789" y="1829"/>
                </a:lnTo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3" name="Title 15"/>
          <p:cNvSpPr txBox="1">
            <a:spLocks/>
          </p:cNvSpPr>
          <p:nvPr/>
        </p:nvSpPr>
        <p:spPr>
          <a:xfrm>
            <a:off x="4212546" y="7068814"/>
            <a:ext cx="17015824" cy="2596115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1500" dirty="0">
                <a:solidFill>
                  <a:schemeClr val="accent2"/>
                </a:solidFill>
              </a:rPr>
              <a:t>2020 ОНЫ ТАЙЛАН</a:t>
            </a:r>
            <a:endParaRPr lang="en-US" sz="115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3269" y="9706972"/>
            <a:ext cx="5381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300" dirty="0"/>
              <a:t>20</a:t>
            </a:r>
            <a:r>
              <a:rPr lang="mn-MN" sz="5400" spc="300" dirty="0"/>
              <a:t>21</a:t>
            </a:r>
            <a:r>
              <a:rPr lang="en-US" sz="5400" spc="300" dirty="0"/>
              <a:t>.</a:t>
            </a:r>
            <a:r>
              <a:rPr lang="mn-MN" sz="5400" spc="300" dirty="0"/>
              <a:t>01.12</a:t>
            </a:r>
            <a:endParaRPr lang="en-US" sz="5400" spc="300" dirty="0"/>
          </a:p>
        </p:txBody>
      </p:sp>
      <p:sp>
        <p:nvSpPr>
          <p:cNvPr id="5" name="TextBox 4"/>
          <p:cNvSpPr txBox="1"/>
          <p:nvPr/>
        </p:nvSpPr>
        <p:spPr>
          <a:xfrm>
            <a:off x="3962678" y="5570487"/>
            <a:ext cx="16619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300" dirty="0">
                <a:solidFill>
                  <a:schemeClr val="accent1"/>
                </a:solidFill>
              </a:rPr>
              <a:t>Х</a:t>
            </a:r>
            <a:r>
              <a:rPr lang="mn-MN" sz="8000" spc="300" dirty="0">
                <a:solidFill>
                  <a:schemeClr val="accent1"/>
                </a:solidFill>
              </a:rPr>
              <a:t>АМТ ОЛНЫ ДУНДЫН САНГИЙН </a:t>
            </a:r>
            <a:endParaRPr lang="en-US" sz="8000" spc="300" dirty="0">
              <a:solidFill>
                <a:schemeClr val="accent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338D77-C28D-4304-9481-219A3344D4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607" y="647652"/>
            <a:ext cx="4598529" cy="33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42"/>
    </mc:Choice>
    <mc:Fallback xmlns="">
      <p:transition advTm="11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6" grpId="0" animBg="1"/>
      <p:bldP spid="3" grpId="0"/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ДУНДЫН САНГИЙН ЭХ ҮҮСВЭР</a:t>
            </a:r>
            <a:endParaRPr lang="en-US" sz="7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A20AE9-ED70-413A-8A70-85199C824E9D}"/>
              </a:ext>
            </a:extLst>
          </p:cNvPr>
          <p:cNvGrpSpPr/>
          <p:nvPr/>
        </p:nvGrpSpPr>
        <p:grpSpPr>
          <a:xfrm>
            <a:off x="1030021" y="2022093"/>
            <a:ext cx="7002062" cy="5055785"/>
            <a:chOff x="1715218" y="2667385"/>
            <a:chExt cx="7002062" cy="5055785"/>
          </a:xfrm>
        </p:grpSpPr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135FA315-7595-463A-A5DF-049659F1D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413" y="2667385"/>
              <a:ext cx="1623150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4EB7256-FA20-42F2-8680-DB930A6A4409}"/>
                </a:ext>
              </a:extLst>
            </p:cNvPr>
            <p:cNvSpPr txBox="1"/>
            <p:nvPr/>
          </p:nvSpPr>
          <p:spPr>
            <a:xfrm>
              <a:off x="1715218" y="6153510"/>
              <a:ext cx="70020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800" dirty="0">
                  <a:latin typeface="+mj-lt"/>
                </a:rPr>
                <a:t>Ажилтан - </a:t>
              </a:r>
              <a:r>
                <a:rPr lang="mn-MN" sz="4800" b="1" dirty="0">
                  <a:latin typeface="+mj-lt"/>
                </a:rPr>
                <a:t>30</a:t>
              </a:r>
            </a:p>
            <a:p>
              <a:r>
                <a:rPr lang="mn-MN" sz="4800" dirty="0">
                  <a:latin typeface="+mj-lt"/>
                </a:rPr>
                <a:t>Нийт – </a:t>
              </a:r>
              <a:r>
                <a:rPr lang="mn-MN" sz="4800" b="1" dirty="0">
                  <a:latin typeface="+mj-lt"/>
                </a:rPr>
                <a:t>4,</a:t>
              </a:r>
              <a:r>
                <a:rPr lang="en-US" sz="4800" b="1" dirty="0">
                  <a:latin typeface="+mj-lt"/>
                </a:rPr>
                <a:t>905</a:t>
              </a:r>
              <a:r>
                <a:rPr lang="mn-MN" sz="4800" b="1" dirty="0">
                  <a:latin typeface="+mj-lt"/>
                </a:rPr>
                <a:t>,000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E96B0D4-3DF1-419E-B7BE-7C2B58CD060C}"/>
                </a:ext>
              </a:extLst>
            </p:cNvPr>
            <p:cNvSpPr/>
            <p:nvPr/>
          </p:nvSpPr>
          <p:spPr>
            <a:xfrm>
              <a:off x="1715218" y="4498413"/>
              <a:ext cx="7002062" cy="16550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6000" dirty="0"/>
                <a:t>ХАМТ ОЛНООС</a:t>
              </a:r>
              <a:endParaRPr lang="mn-MN" sz="6000" b="1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3B56011-02DF-46BA-AC8A-5E13FD1DABD6}"/>
              </a:ext>
            </a:extLst>
          </p:cNvPr>
          <p:cNvGrpSpPr/>
          <p:nvPr/>
        </p:nvGrpSpPr>
        <p:grpSpPr>
          <a:xfrm>
            <a:off x="8687794" y="2022093"/>
            <a:ext cx="7002062" cy="4317122"/>
            <a:chOff x="1715218" y="2667385"/>
            <a:chExt cx="7002062" cy="4317122"/>
          </a:xfrm>
        </p:grpSpPr>
        <p:sp>
          <p:nvSpPr>
            <p:cNvPr id="117" name="Freeform 49">
              <a:extLst>
                <a:ext uri="{FF2B5EF4-FFF2-40B4-BE49-F238E27FC236}">
                  <a16:creationId xmlns:a16="http://schemas.microsoft.com/office/drawing/2014/main" id="{316120FB-CD6F-4202-AEFA-0E225DFC1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413" y="2667385"/>
              <a:ext cx="1623150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3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8EE2366-E80E-49FA-ADC8-BA1E09DEF855}"/>
                </a:ext>
              </a:extLst>
            </p:cNvPr>
            <p:cNvSpPr txBox="1"/>
            <p:nvPr/>
          </p:nvSpPr>
          <p:spPr>
            <a:xfrm>
              <a:off x="1715218" y="6153510"/>
              <a:ext cx="70020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4800" dirty="0">
                  <a:latin typeface="+mj-lt"/>
                </a:rPr>
                <a:t>Хүү – </a:t>
              </a:r>
              <a:r>
                <a:rPr lang="mn-MN" sz="4800" b="1" dirty="0">
                  <a:latin typeface="+mj-lt"/>
                </a:rPr>
                <a:t>17,475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83FCFFB-D2EC-4D16-9A18-23CA1BB7ADA3}"/>
                </a:ext>
              </a:extLst>
            </p:cNvPr>
            <p:cNvSpPr/>
            <p:nvPr/>
          </p:nvSpPr>
          <p:spPr>
            <a:xfrm>
              <a:off x="1715218" y="4498413"/>
              <a:ext cx="7002062" cy="16550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6000" dirty="0"/>
                <a:t>БУСАД ЭХ ҮҮСВЭР</a:t>
              </a:r>
              <a:endParaRPr lang="mn-MN" sz="6000" b="1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DD1EC5E-AB91-4498-8CC1-767C0606EE20}"/>
              </a:ext>
            </a:extLst>
          </p:cNvPr>
          <p:cNvGrpSpPr/>
          <p:nvPr/>
        </p:nvGrpSpPr>
        <p:grpSpPr>
          <a:xfrm>
            <a:off x="16330981" y="2022093"/>
            <a:ext cx="7002062" cy="6533113"/>
            <a:chOff x="1715218" y="2667385"/>
            <a:chExt cx="7002062" cy="6533113"/>
          </a:xfrm>
        </p:grpSpPr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6071C9F9-03D0-4B42-8610-5569FD949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413" y="2667385"/>
              <a:ext cx="1623150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6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0E7F9B2-A80B-4A04-AC0F-215ED8D1EBD8}"/>
                </a:ext>
              </a:extLst>
            </p:cNvPr>
            <p:cNvSpPr txBox="1"/>
            <p:nvPr/>
          </p:nvSpPr>
          <p:spPr>
            <a:xfrm>
              <a:off x="1715218" y="6153510"/>
              <a:ext cx="700206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800" dirty="0">
                  <a:latin typeface="+mj-lt"/>
                </a:rPr>
                <a:t>Эхний үлд – </a:t>
              </a:r>
              <a:r>
                <a:rPr lang="mn-MN" sz="4800" b="1" dirty="0">
                  <a:latin typeface="+mj-lt"/>
                </a:rPr>
                <a:t>26,525</a:t>
              </a:r>
            </a:p>
            <a:p>
              <a:r>
                <a:rPr lang="mn-MN" sz="4800" dirty="0">
                  <a:latin typeface="+mj-lt"/>
                </a:rPr>
                <a:t>Ажилтнаас – </a:t>
              </a:r>
              <a:r>
                <a:rPr lang="mn-MN" sz="4800" b="1" dirty="0">
                  <a:latin typeface="+mj-lt"/>
                </a:rPr>
                <a:t>4,</a:t>
              </a:r>
              <a:r>
                <a:rPr lang="en-US" sz="4800" b="1" dirty="0">
                  <a:latin typeface="+mj-lt"/>
                </a:rPr>
                <a:t>905</a:t>
              </a:r>
              <a:r>
                <a:rPr lang="mn-MN" sz="4800" b="1" dirty="0">
                  <a:latin typeface="+mj-lt"/>
                </a:rPr>
                <a:t>,000</a:t>
              </a:r>
            </a:p>
            <a:p>
              <a:r>
                <a:rPr lang="mn-MN" sz="4800" dirty="0">
                  <a:latin typeface="+mj-lt"/>
                </a:rPr>
                <a:t>Хүү – </a:t>
              </a:r>
              <a:r>
                <a:rPr lang="mn-MN" sz="4800" b="1" dirty="0">
                  <a:latin typeface="+mj-lt"/>
                </a:rPr>
                <a:t>17,475</a:t>
              </a:r>
            </a:p>
            <a:p>
              <a:r>
                <a:rPr lang="mn-MN" sz="4800" dirty="0">
                  <a:latin typeface="+mj-lt"/>
                </a:rPr>
                <a:t>Нийт – </a:t>
              </a:r>
              <a:r>
                <a:rPr lang="mn-MN" sz="4800" b="1" dirty="0">
                  <a:latin typeface="+mj-lt"/>
                </a:rPr>
                <a:t>4,</a:t>
              </a:r>
              <a:r>
                <a:rPr lang="en-US" sz="4800" b="1" dirty="0">
                  <a:latin typeface="+mj-lt"/>
                </a:rPr>
                <a:t>949</a:t>
              </a:r>
              <a:r>
                <a:rPr lang="mn-MN" sz="4800" b="1" dirty="0">
                  <a:latin typeface="+mj-lt"/>
                </a:rPr>
                <a:t>,000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8E8B464-784A-4174-94CF-A15FA7CA1B33}"/>
                </a:ext>
              </a:extLst>
            </p:cNvPr>
            <p:cNvSpPr/>
            <p:nvPr/>
          </p:nvSpPr>
          <p:spPr>
            <a:xfrm>
              <a:off x="1715218" y="4498413"/>
              <a:ext cx="7002062" cy="16550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6000" dirty="0"/>
                <a:t>НИЙТ</a:t>
              </a:r>
              <a:endParaRPr lang="mn-MN" sz="6000" b="1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1DC10E2-7368-428E-9043-47A6EF167291}"/>
              </a:ext>
            </a:extLst>
          </p:cNvPr>
          <p:cNvSpPr txBox="1"/>
          <p:nvPr/>
        </p:nvSpPr>
        <p:spPr>
          <a:xfrm>
            <a:off x="1030022" y="9298234"/>
            <a:ext cx="2230302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mn-MN" sz="4800" dirty="0"/>
              <a:t>Зарцуулалтыг мөнгө хүлээн авсан албан хаагчаар гарын үсэг зуруулж, зарцуулалтын баримтыг тайлантай нь хүлээн авч байна. Эмнэлгийн эргэлт, төрсөн өдрийн зарцуулалтад тайлан авахгүй байгаа болно.</a:t>
            </a:r>
          </a:p>
        </p:txBody>
      </p:sp>
    </p:spTree>
    <p:extLst>
      <p:ext uri="{BB962C8B-B14F-4D97-AF65-F5344CB8AC3E}">
        <p14:creationId xmlns:p14="http://schemas.microsoft.com/office/powerpoint/2010/main" val="10835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2" y="675772"/>
            <a:ext cx="10100434" cy="1089529"/>
          </a:xfrm>
        </p:spPr>
        <p:txBody>
          <a:bodyPr/>
          <a:lstStyle/>
          <a:p>
            <a:r>
              <a:rPr lang="mn-MN" sz="7200" dirty="0"/>
              <a:t>ЗАРЦУУЛАЛТ</a:t>
            </a:r>
            <a:endParaRPr lang="en-US" sz="7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667031A-CC7F-45B0-8BB3-632FAFBB9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229425"/>
              </p:ext>
            </p:extLst>
          </p:nvPr>
        </p:nvGraphicFramePr>
        <p:xfrm>
          <a:off x="531466" y="2205717"/>
          <a:ext cx="10598989" cy="1083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7390546-732E-463D-B98B-B17AE4ED7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509338"/>
              </p:ext>
            </p:extLst>
          </p:nvPr>
        </p:nvGraphicFramePr>
        <p:xfrm>
          <a:off x="12188825" y="2401712"/>
          <a:ext cx="11657359" cy="1083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itle 5">
            <a:extLst>
              <a:ext uri="{FF2B5EF4-FFF2-40B4-BE49-F238E27FC236}">
                <a16:creationId xmlns:a16="http://schemas.microsoft.com/office/drawing/2014/main" id="{B881532A-D0BA-40DC-B30D-A760B5553E2A}"/>
              </a:ext>
            </a:extLst>
          </p:cNvPr>
          <p:cNvSpPr txBox="1">
            <a:spLocks/>
          </p:cNvSpPr>
          <p:nvPr/>
        </p:nvSpPr>
        <p:spPr>
          <a:xfrm>
            <a:off x="13627510" y="800420"/>
            <a:ext cx="8661749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7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5400" dirty="0">
                <a:solidFill>
                  <a:schemeClr val="accent2"/>
                </a:solidFill>
              </a:rPr>
              <a:t>НИЙТ – 3,994,367.39</a:t>
            </a:r>
          </a:p>
        </p:txBody>
      </p:sp>
    </p:spTree>
    <p:extLst>
      <p:ext uri="{BB962C8B-B14F-4D97-AF65-F5344CB8AC3E}">
        <p14:creationId xmlns:p14="http://schemas.microsoft.com/office/powerpoint/2010/main" val="8799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546BC5-A61B-434C-A76D-18E804A0F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4">
                                            <p:graphicEl>
                                              <a:dgm id="{02546BC5-A61B-434C-A76D-18E804A0F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CB91A-A5AB-43E1-9404-09BE91957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4">
                                            <p:graphicEl>
                                              <a:dgm id="{E88CB91A-A5AB-43E1-9404-09BE91957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07FDE8-C070-4B80-9C1B-52DFC6E81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4">
                                            <p:graphicEl>
                                              <a:dgm id="{5B07FDE8-C070-4B80-9C1B-52DFC6E81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DD0AC-66BF-4630-AF42-C8973F56F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dgm id="{934DD0AC-66BF-4630-AF42-C8973F56F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7D9CD7-B09D-449F-B57E-403CD816A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4">
                                            <p:graphicEl>
                                              <a:dgm id="{547D9CD7-B09D-449F-B57E-403CD816A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6B4474-1E1B-4CBB-8D44-6F2EB437F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4">
                                            <p:graphicEl>
                                              <a:dgm id="{826B4474-1E1B-4CBB-8D44-6F2EB437F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3B3806-400C-467F-8BFB-EFE5D61E3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4">
                                            <p:graphicEl>
                                              <a:dgm id="{6E3B3806-400C-467F-8BFB-EFE5D61E3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A8552-9A49-49B5-A66B-5E4A3B3E8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4">
                                            <p:graphicEl>
                                              <a:dgm id="{A76A8552-9A49-49B5-A66B-5E4A3B3E8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A4B91-84B1-4431-83F0-9CF5A2221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4">
                                            <p:graphicEl>
                                              <a:dgm id="{111A4B91-84B1-4431-83F0-9CF5A2221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63239-9198-4416-BF9D-6EDC28706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4">
                                            <p:graphicEl>
                                              <a:dgm id="{DED63239-9198-4416-BF9D-6EDC28706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EC806C4-57DA-4C73-834E-FA4C2E270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16">
                                            <p:graphicEl>
                                              <a:dgm id="{EEC806C4-57DA-4C73-834E-FA4C2E270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54058D6-B814-4065-A055-54C66644C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6">
                                            <p:graphicEl>
                                              <a:dgm id="{D54058D6-B814-4065-A055-54C66644C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B07FDE8-C070-4B80-9C1B-52DFC6E81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16">
                                            <p:graphicEl>
                                              <a:dgm id="{5B07FDE8-C070-4B80-9C1B-52DFC6E81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34DD0AC-66BF-4630-AF42-C8973F56F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16">
                                            <p:graphicEl>
                                              <a:dgm id="{934DD0AC-66BF-4630-AF42-C8973F56F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47D9CD7-B09D-449F-B57E-403CD816A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50"/>
                                        <p:tgtEl>
                                          <p:spTgt spid="16">
                                            <p:graphicEl>
                                              <a:dgm id="{547D9CD7-B09D-449F-B57E-403CD816A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26B4474-1E1B-4CBB-8D44-6F2EB437F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16">
                                            <p:graphicEl>
                                              <a:dgm id="{826B4474-1E1B-4CBB-8D44-6F2EB437F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E3B3806-400C-467F-8BFB-EFE5D61E3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50"/>
                                        <p:tgtEl>
                                          <p:spTgt spid="16">
                                            <p:graphicEl>
                                              <a:dgm id="{6E3B3806-400C-467F-8BFB-EFE5D61E3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76A8552-9A49-49B5-A66B-5E4A3B3E8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16">
                                            <p:graphicEl>
                                              <a:dgm id="{A76A8552-9A49-49B5-A66B-5E4A3B3E8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Sub>
          <a:bldDgm bld="one"/>
        </p:bldSub>
      </p:bldGraphic>
      <p:bldGraphic spid="16" grpId="0">
        <p:bldSub>
          <a:bldDgm bld="one"/>
        </p:bldSub>
      </p:bldGraphic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2" y="675772"/>
            <a:ext cx="10100434" cy="1089529"/>
          </a:xfrm>
        </p:spPr>
        <p:txBody>
          <a:bodyPr/>
          <a:lstStyle/>
          <a:p>
            <a:r>
              <a:rPr lang="mn-MN" sz="7200" dirty="0"/>
              <a:t>ТООЦОО</a:t>
            </a:r>
            <a:endParaRPr lang="en-US" sz="7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C410AC-2D1E-42E2-8204-93B387797F37}"/>
              </a:ext>
            </a:extLst>
          </p:cNvPr>
          <p:cNvGrpSpPr/>
          <p:nvPr/>
        </p:nvGrpSpPr>
        <p:grpSpPr>
          <a:xfrm>
            <a:off x="4715886" y="3629436"/>
            <a:ext cx="14945878" cy="6460218"/>
            <a:chOff x="4521993" y="5431898"/>
            <a:chExt cx="14945878" cy="64602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789F2A-9CED-463E-ABC1-8432EA59A897}"/>
                </a:ext>
              </a:extLst>
            </p:cNvPr>
            <p:cNvGrpSpPr/>
            <p:nvPr/>
          </p:nvGrpSpPr>
          <p:grpSpPr>
            <a:xfrm>
              <a:off x="4521993" y="5431898"/>
              <a:ext cx="14326446" cy="3734428"/>
              <a:chOff x="1715217" y="4498413"/>
              <a:chExt cx="7589866" cy="267035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59760F-5B67-411B-BD22-C7E1128C7FC0}"/>
                  </a:ext>
                </a:extLst>
              </p:cNvPr>
              <p:cNvSpPr txBox="1"/>
              <p:nvPr/>
            </p:nvSpPr>
            <p:spPr>
              <a:xfrm>
                <a:off x="1715217" y="5518167"/>
                <a:ext cx="7002062" cy="1650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n-MN" sz="4800" dirty="0">
                    <a:solidFill>
                      <a:schemeClr val="accent1"/>
                    </a:solidFill>
                    <a:latin typeface="+mj-lt"/>
                  </a:rPr>
                  <a:t>Эхний үлд	</a:t>
                </a:r>
                <a:r>
                  <a:rPr lang="mn-MN" sz="4800" b="1" dirty="0">
                    <a:solidFill>
                      <a:schemeClr val="accent1"/>
                    </a:solidFill>
                    <a:latin typeface="+mj-lt"/>
                  </a:rPr>
                  <a:t>	    </a:t>
                </a:r>
                <a:r>
                  <a:rPr lang="en-US" sz="4800" b="1" dirty="0">
                    <a:solidFill>
                      <a:schemeClr val="accent1"/>
                    </a:solidFill>
                    <a:latin typeface="+mj-lt"/>
                  </a:rPr>
                  <a:t>26,525</a:t>
                </a:r>
              </a:p>
              <a:p>
                <a:r>
                  <a:rPr lang="mn-MN" sz="4800" dirty="0">
                    <a:solidFill>
                      <a:schemeClr val="accent1"/>
                    </a:solidFill>
                    <a:latin typeface="+mj-lt"/>
                  </a:rPr>
                  <a:t>Орлого</a:t>
                </a:r>
                <a:r>
                  <a:rPr lang="mn-MN" sz="4800" b="1" dirty="0">
                    <a:solidFill>
                      <a:schemeClr val="accent1"/>
                    </a:solidFill>
                    <a:latin typeface="+mj-lt"/>
                  </a:rPr>
                  <a:t>		4,</a:t>
                </a:r>
                <a:r>
                  <a:rPr lang="en-US" sz="4800" b="1" dirty="0">
                    <a:solidFill>
                      <a:schemeClr val="accent1"/>
                    </a:solidFill>
                    <a:latin typeface="+mj-lt"/>
                  </a:rPr>
                  <a:t>922</a:t>
                </a:r>
                <a:r>
                  <a:rPr lang="mn-MN" sz="4800" b="1" dirty="0">
                    <a:solidFill>
                      <a:schemeClr val="accent1"/>
                    </a:solidFill>
                    <a:latin typeface="+mj-lt"/>
                  </a:rPr>
                  <a:t>,</a:t>
                </a:r>
                <a:r>
                  <a:rPr lang="en-US" sz="4800" b="1" dirty="0">
                    <a:solidFill>
                      <a:schemeClr val="accent1"/>
                    </a:solidFill>
                    <a:latin typeface="+mj-lt"/>
                  </a:rPr>
                  <a:t>475</a:t>
                </a:r>
                <a:endParaRPr lang="mn-MN" sz="4800" b="1" dirty="0">
                  <a:solidFill>
                    <a:schemeClr val="accent1"/>
                  </a:solidFill>
                  <a:latin typeface="+mj-lt"/>
                </a:endParaRPr>
              </a:p>
              <a:p>
                <a:r>
                  <a:rPr lang="mn-MN" sz="4800" dirty="0">
                    <a:solidFill>
                      <a:schemeClr val="accent1"/>
                    </a:solidFill>
                    <a:latin typeface="+mj-lt"/>
                  </a:rPr>
                  <a:t>Зарцуулалт</a:t>
                </a:r>
                <a:r>
                  <a:rPr lang="mn-MN" sz="4800" b="1" dirty="0">
                    <a:solidFill>
                      <a:schemeClr val="accent1"/>
                    </a:solidFill>
                    <a:latin typeface="+mj-lt"/>
                  </a:rPr>
                  <a:t>		3,994,367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AAB44B-071D-4F4C-A659-778E29BBCF5D}"/>
                  </a:ext>
                </a:extLst>
              </p:cNvPr>
              <p:cNvSpPr/>
              <p:nvPr/>
            </p:nvSpPr>
            <p:spPr>
              <a:xfrm>
                <a:off x="1715218" y="4498413"/>
                <a:ext cx="7589865" cy="8721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n-MN" sz="6000" dirty="0"/>
                  <a:t>ТООЦОО</a:t>
                </a:r>
                <a:endParaRPr lang="mn-MN" sz="6000" b="1" dirty="0"/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241B42A-56FC-4AE6-9E71-3460BF408F38}"/>
                </a:ext>
              </a:extLst>
            </p:cNvPr>
            <p:cNvCxnSpPr>
              <a:cxnSpLocks/>
            </p:cNvCxnSpPr>
            <p:nvPr/>
          </p:nvCxnSpPr>
          <p:spPr>
            <a:xfrm>
              <a:off x="4521993" y="9350477"/>
              <a:ext cx="143264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97DF9A-458C-460A-A465-D4003F5E0E48}"/>
                </a:ext>
              </a:extLst>
            </p:cNvPr>
            <p:cNvSpPr txBox="1"/>
            <p:nvPr/>
          </p:nvSpPr>
          <p:spPr>
            <a:xfrm>
              <a:off x="4521993" y="9583792"/>
              <a:ext cx="1494587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800" dirty="0">
                  <a:solidFill>
                    <a:schemeClr val="accent1"/>
                  </a:solidFill>
                  <a:latin typeface="+mj-lt"/>
                </a:rPr>
                <a:t>Эцсийн үлд	</a:t>
              </a:r>
              <a:r>
                <a:rPr lang="mn-MN" sz="4800" b="1" dirty="0">
                  <a:solidFill>
                    <a:schemeClr val="accent1"/>
                  </a:solidFill>
                  <a:latin typeface="+mj-lt"/>
                </a:rPr>
                <a:t>	   </a:t>
              </a:r>
              <a:r>
                <a:rPr lang="en-US" sz="4800" b="1" dirty="0">
                  <a:solidFill>
                    <a:schemeClr val="accent1"/>
                  </a:solidFill>
                  <a:latin typeface="+mj-lt"/>
                </a:rPr>
                <a:t>954</a:t>
              </a:r>
              <a:r>
                <a:rPr lang="mn-MN" sz="4800" b="1" dirty="0">
                  <a:solidFill>
                    <a:schemeClr val="accent1"/>
                  </a:solidFill>
                  <a:latin typeface="+mj-lt"/>
                </a:rPr>
                <a:t>,633</a:t>
              </a:r>
            </a:p>
            <a:p>
              <a:br>
                <a:rPr lang="mn-MN" sz="4800" dirty="0">
                  <a:solidFill>
                    <a:schemeClr val="accent1"/>
                  </a:solidFill>
                  <a:latin typeface="+mj-lt"/>
                </a:rPr>
              </a:br>
              <a:r>
                <a:rPr lang="mn-MN" sz="4800" dirty="0">
                  <a:solidFill>
                    <a:schemeClr val="accent1"/>
                  </a:solidFill>
                  <a:latin typeface="+mj-lt"/>
                </a:rPr>
                <a:t>	Одоо байгаа		   </a:t>
              </a:r>
              <a:r>
                <a:rPr lang="en-US" sz="4800" b="1" dirty="0">
                  <a:solidFill>
                    <a:schemeClr val="accent2"/>
                  </a:solidFill>
                  <a:latin typeface="+mj-lt"/>
                </a:rPr>
                <a:t>954</a:t>
              </a:r>
              <a:r>
                <a:rPr lang="mn-MN" sz="4800" b="1" dirty="0">
                  <a:solidFill>
                    <a:schemeClr val="accent2"/>
                  </a:solidFill>
                  <a:latin typeface="+mj-lt"/>
                </a:rPr>
                <a:t>,</a:t>
              </a:r>
              <a:r>
                <a:rPr lang="en-US" sz="4800" b="1" dirty="0">
                  <a:solidFill>
                    <a:schemeClr val="accent2"/>
                  </a:solidFill>
                  <a:latin typeface="+mj-lt"/>
                </a:rPr>
                <a:t>633</a:t>
              </a:r>
              <a:endParaRPr lang="mn-MN" sz="4800" b="1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347238-3AF9-4FEE-835D-B1ABE9F48E76}"/>
                </a:ext>
              </a:extLst>
            </p:cNvPr>
            <p:cNvCxnSpPr>
              <a:cxnSpLocks/>
            </p:cNvCxnSpPr>
            <p:nvPr/>
          </p:nvCxnSpPr>
          <p:spPr>
            <a:xfrm>
              <a:off x="4521993" y="10741741"/>
              <a:ext cx="143264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7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786"/>
            <a:ext cx="24377650" cy="13712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7"/>
          </a:p>
        </p:txBody>
      </p:sp>
      <p:sp>
        <p:nvSpPr>
          <p:cNvPr id="17" name="TextBox 16"/>
          <p:cNvSpPr txBox="1"/>
          <p:nvPr/>
        </p:nvSpPr>
        <p:spPr>
          <a:xfrm>
            <a:off x="-1703232" y="4073653"/>
            <a:ext cx="15469764" cy="5400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mn-MN" sz="11497" b="1" dirty="0">
                <a:solidFill>
                  <a:schemeClr val="accent1"/>
                </a:solidFill>
                <a:latin typeface="+mj-lt"/>
              </a:rPr>
              <a:t>АНХААРАЛ ХАНДУУЛСАНД БАЯРЛАЛАА</a:t>
            </a:r>
            <a:endParaRPr lang="en-US" sz="11497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C2829C-4806-4A82-ACF5-C23D16FE8B77}"/>
              </a:ext>
            </a:extLst>
          </p:cNvPr>
          <p:cNvGrpSpPr/>
          <p:nvPr/>
        </p:nvGrpSpPr>
        <p:grpSpPr>
          <a:xfrm>
            <a:off x="11261273" y="2330244"/>
            <a:ext cx="13116377" cy="11423813"/>
            <a:chOff x="10635489" y="1823783"/>
            <a:chExt cx="13746925" cy="11972994"/>
          </a:xfrm>
        </p:grpSpPr>
        <p:sp>
          <p:nvSpPr>
            <p:cNvPr id="19" name="Freeform 59">
              <a:extLst>
                <a:ext uri="{FF2B5EF4-FFF2-40B4-BE49-F238E27FC236}">
                  <a16:creationId xmlns:a16="http://schemas.microsoft.com/office/drawing/2014/main" id="{0B7B96A7-2D03-44CF-AF49-71AB2599A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7388" y="6734289"/>
              <a:ext cx="328199" cy="178641"/>
            </a:xfrm>
            <a:custGeom>
              <a:avLst/>
              <a:gdLst>
                <a:gd name="T0" fmla="*/ 296 w 350"/>
                <a:gd name="T1" fmla="*/ 162 h 189"/>
                <a:gd name="T2" fmla="*/ 296 w 350"/>
                <a:gd name="T3" fmla="*/ 162 h 189"/>
                <a:gd name="T4" fmla="*/ 296 w 350"/>
                <a:gd name="T5" fmla="*/ 81 h 189"/>
                <a:gd name="T6" fmla="*/ 296 w 350"/>
                <a:gd name="T7" fmla="*/ 81 h 189"/>
                <a:gd name="T8" fmla="*/ 296 w 350"/>
                <a:gd name="T9" fmla="*/ 81 h 189"/>
                <a:gd name="T10" fmla="*/ 189 w 350"/>
                <a:gd name="T11" fmla="*/ 54 h 189"/>
                <a:gd name="T12" fmla="*/ 81 w 350"/>
                <a:gd name="T13" fmla="*/ 28 h 189"/>
                <a:gd name="T14" fmla="*/ 81 w 350"/>
                <a:gd name="T15" fmla="*/ 54 h 189"/>
                <a:gd name="T16" fmla="*/ 81 w 350"/>
                <a:gd name="T17" fmla="*/ 54 h 189"/>
                <a:gd name="T18" fmla="*/ 27 w 350"/>
                <a:gd name="T19" fmla="*/ 135 h 189"/>
                <a:gd name="T20" fmla="*/ 0 w 350"/>
                <a:gd name="T21" fmla="*/ 135 h 189"/>
                <a:gd name="T22" fmla="*/ 54 w 350"/>
                <a:gd name="T23" fmla="*/ 28 h 189"/>
                <a:gd name="T24" fmla="*/ 54 w 350"/>
                <a:gd name="T25" fmla="*/ 28 h 189"/>
                <a:gd name="T26" fmla="*/ 81 w 350"/>
                <a:gd name="T27" fmla="*/ 0 h 189"/>
                <a:gd name="T28" fmla="*/ 215 w 350"/>
                <a:gd name="T29" fmla="*/ 0 h 189"/>
                <a:gd name="T30" fmla="*/ 323 w 350"/>
                <a:gd name="T31" fmla="*/ 54 h 189"/>
                <a:gd name="T32" fmla="*/ 323 w 350"/>
                <a:gd name="T33" fmla="*/ 54 h 189"/>
                <a:gd name="T34" fmla="*/ 323 w 350"/>
                <a:gd name="T35" fmla="*/ 81 h 189"/>
                <a:gd name="T36" fmla="*/ 323 w 350"/>
                <a:gd name="T37" fmla="*/ 188 h 189"/>
                <a:gd name="T38" fmla="*/ 296 w 350"/>
                <a:gd name="T39" fmla="*/ 16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189">
                  <a:moveTo>
                    <a:pt x="296" y="162"/>
                  </a:moveTo>
                  <a:lnTo>
                    <a:pt x="296" y="162"/>
                  </a:lnTo>
                  <a:cubicBezTo>
                    <a:pt x="296" y="162"/>
                    <a:pt x="323" y="135"/>
                    <a:pt x="296" y="81"/>
                  </a:cubicBezTo>
                  <a:lnTo>
                    <a:pt x="296" y="81"/>
                  </a:lnTo>
                  <a:lnTo>
                    <a:pt x="296" y="81"/>
                  </a:lnTo>
                  <a:cubicBezTo>
                    <a:pt x="269" y="54"/>
                    <a:pt x="269" y="54"/>
                    <a:pt x="189" y="54"/>
                  </a:cubicBezTo>
                  <a:cubicBezTo>
                    <a:pt x="135" y="28"/>
                    <a:pt x="108" y="28"/>
                    <a:pt x="81" y="28"/>
                  </a:cubicBezTo>
                  <a:cubicBezTo>
                    <a:pt x="81" y="28"/>
                    <a:pt x="81" y="28"/>
                    <a:pt x="81" y="54"/>
                  </a:cubicBezTo>
                  <a:lnTo>
                    <a:pt x="81" y="54"/>
                  </a:lnTo>
                  <a:cubicBezTo>
                    <a:pt x="54" y="81"/>
                    <a:pt x="27" y="135"/>
                    <a:pt x="27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27" y="54"/>
                    <a:pt x="54" y="28"/>
                  </a:cubicBezTo>
                  <a:lnTo>
                    <a:pt x="54" y="28"/>
                  </a:lnTo>
                  <a:cubicBezTo>
                    <a:pt x="54" y="0"/>
                    <a:pt x="54" y="0"/>
                    <a:pt x="81" y="0"/>
                  </a:cubicBezTo>
                  <a:cubicBezTo>
                    <a:pt x="108" y="0"/>
                    <a:pt x="135" y="0"/>
                    <a:pt x="215" y="0"/>
                  </a:cubicBezTo>
                  <a:cubicBezTo>
                    <a:pt x="269" y="28"/>
                    <a:pt x="296" y="28"/>
                    <a:pt x="323" y="54"/>
                  </a:cubicBezTo>
                  <a:lnTo>
                    <a:pt x="323" y="54"/>
                  </a:lnTo>
                  <a:cubicBezTo>
                    <a:pt x="323" y="81"/>
                    <a:pt x="323" y="81"/>
                    <a:pt x="323" y="81"/>
                  </a:cubicBezTo>
                  <a:cubicBezTo>
                    <a:pt x="349" y="108"/>
                    <a:pt x="323" y="188"/>
                    <a:pt x="323" y="188"/>
                  </a:cubicBezTo>
                  <a:lnTo>
                    <a:pt x="296" y="162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60">
              <a:extLst>
                <a:ext uri="{FF2B5EF4-FFF2-40B4-BE49-F238E27FC236}">
                  <a16:creationId xmlns:a16="http://schemas.microsoft.com/office/drawing/2014/main" id="{691AACD5-E6E9-4C93-A585-CC1612009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9338" y="6759215"/>
              <a:ext cx="988748" cy="835037"/>
            </a:xfrm>
            <a:custGeom>
              <a:avLst/>
              <a:gdLst>
                <a:gd name="T0" fmla="*/ 108 w 1049"/>
                <a:gd name="T1" fmla="*/ 0 h 887"/>
                <a:gd name="T2" fmla="*/ 1048 w 1049"/>
                <a:gd name="T3" fmla="*/ 187 h 887"/>
                <a:gd name="T4" fmla="*/ 941 w 1049"/>
                <a:gd name="T5" fmla="*/ 886 h 887"/>
                <a:gd name="T6" fmla="*/ 0 w 1049"/>
                <a:gd name="T7" fmla="*/ 724 h 887"/>
                <a:gd name="T8" fmla="*/ 108 w 1049"/>
                <a:gd name="T9" fmla="*/ 0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9" h="887">
                  <a:moveTo>
                    <a:pt x="108" y="0"/>
                  </a:moveTo>
                  <a:lnTo>
                    <a:pt x="1048" y="187"/>
                  </a:lnTo>
                  <a:lnTo>
                    <a:pt x="941" y="886"/>
                  </a:lnTo>
                  <a:lnTo>
                    <a:pt x="0" y="724"/>
                  </a:lnTo>
                  <a:lnTo>
                    <a:pt x="108" y="0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61">
              <a:extLst>
                <a:ext uri="{FF2B5EF4-FFF2-40B4-BE49-F238E27FC236}">
                  <a16:creationId xmlns:a16="http://schemas.microsoft.com/office/drawing/2014/main" id="{3CB083A3-F85B-47C5-97A3-5BBB5D53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9191" y="6759215"/>
              <a:ext cx="963822" cy="506837"/>
            </a:xfrm>
            <a:custGeom>
              <a:avLst/>
              <a:gdLst>
                <a:gd name="T0" fmla="*/ 54 w 1022"/>
                <a:gd name="T1" fmla="*/ 0 h 538"/>
                <a:gd name="T2" fmla="*/ 54 w 1022"/>
                <a:gd name="T3" fmla="*/ 0 h 538"/>
                <a:gd name="T4" fmla="*/ 0 w 1022"/>
                <a:gd name="T5" fmla="*/ 295 h 538"/>
                <a:gd name="T6" fmla="*/ 430 w 1022"/>
                <a:gd name="T7" fmla="*/ 509 h 538"/>
                <a:gd name="T8" fmla="*/ 538 w 1022"/>
                <a:gd name="T9" fmla="*/ 537 h 538"/>
                <a:gd name="T10" fmla="*/ 994 w 1022"/>
                <a:gd name="T11" fmla="*/ 430 h 538"/>
                <a:gd name="T12" fmla="*/ 1021 w 1022"/>
                <a:gd name="T13" fmla="*/ 187 h 538"/>
                <a:gd name="T14" fmla="*/ 54 w 1022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2" h="538">
                  <a:moveTo>
                    <a:pt x="54" y="0"/>
                  </a:moveTo>
                  <a:lnTo>
                    <a:pt x="54" y="0"/>
                  </a:lnTo>
                  <a:cubicBezTo>
                    <a:pt x="0" y="295"/>
                    <a:pt x="0" y="295"/>
                    <a:pt x="0" y="295"/>
                  </a:cubicBezTo>
                  <a:cubicBezTo>
                    <a:pt x="430" y="509"/>
                    <a:pt x="430" y="509"/>
                    <a:pt x="430" y="509"/>
                  </a:cubicBezTo>
                  <a:cubicBezTo>
                    <a:pt x="538" y="537"/>
                    <a:pt x="538" y="537"/>
                    <a:pt x="538" y="537"/>
                  </a:cubicBezTo>
                  <a:cubicBezTo>
                    <a:pt x="994" y="430"/>
                    <a:pt x="994" y="430"/>
                    <a:pt x="994" y="430"/>
                  </a:cubicBezTo>
                  <a:cubicBezTo>
                    <a:pt x="1021" y="187"/>
                    <a:pt x="1021" y="187"/>
                    <a:pt x="1021" y="187"/>
                  </a:cubicBezTo>
                  <a:cubicBezTo>
                    <a:pt x="725" y="107"/>
                    <a:pt x="376" y="53"/>
                    <a:pt x="54" y="0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62">
              <a:extLst>
                <a:ext uri="{FF2B5EF4-FFF2-40B4-BE49-F238E27FC236}">
                  <a16:creationId xmlns:a16="http://schemas.microsoft.com/office/drawing/2014/main" id="{76CAD87B-92F3-498B-8DDC-9F71CFD5E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8756" y="3165657"/>
              <a:ext cx="2534187" cy="2002423"/>
            </a:xfrm>
            <a:custGeom>
              <a:avLst/>
              <a:gdLst>
                <a:gd name="T0" fmla="*/ 2687 w 2688"/>
                <a:gd name="T1" fmla="*/ 0 h 2124"/>
                <a:gd name="T2" fmla="*/ 0 w 2688"/>
                <a:gd name="T3" fmla="*/ 322 h 2124"/>
                <a:gd name="T4" fmla="*/ 940 w 2688"/>
                <a:gd name="T5" fmla="*/ 1075 h 2124"/>
                <a:gd name="T6" fmla="*/ 0 w 2688"/>
                <a:gd name="T7" fmla="*/ 2123 h 2124"/>
                <a:gd name="T8" fmla="*/ 2579 w 2688"/>
                <a:gd name="T9" fmla="*/ 1774 h 2124"/>
                <a:gd name="T10" fmla="*/ 2687 w 2688"/>
                <a:gd name="T11" fmla="*/ 0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8" h="2124">
                  <a:moveTo>
                    <a:pt x="2687" y="0"/>
                  </a:moveTo>
                  <a:lnTo>
                    <a:pt x="0" y="322"/>
                  </a:lnTo>
                  <a:lnTo>
                    <a:pt x="940" y="1075"/>
                  </a:lnTo>
                  <a:lnTo>
                    <a:pt x="0" y="2123"/>
                  </a:lnTo>
                  <a:lnTo>
                    <a:pt x="2579" y="1774"/>
                  </a:lnTo>
                  <a:lnTo>
                    <a:pt x="2687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63">
              <a:extLst>
                <a:ext uri="{FF2B5EF4-FFF2-40B4-BE49-F238E27FC236}">
                  <a16:creationId xmlns:a16="http://schemas.microsoft.com/office/drawing/2014/main" id="{FF2602EE-21FC-4154-ABEE-CB584AA74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4225" y="6584730"/>
              <a:ext cx="2002423" cy="2251687"/>
            </a:xfrm>
            <a:custGeom>
              <a:avLst/>
              <a:gdLst>
                <a:gd name="T0" fmla="*/ 1155 w 2124"/>
                <a:gd name="T1" fmla="*/ 108 h 2392"/>
                <a:gd name="T2" fmla="*/ 1155 w 2124"/>
                <a:gd name="T3" fmla="*/ 108 h 2392"/>
                <a:gd name="T4" fmla="*/ 1908 w 2124"/>
                <a:gd name="T5" fmla="*/ 484 h 2392"/>
                <a:gd name="T6" fmla="*/ 1531 w 2124"/>
                <a:gd name="T7" fmla="*/ 1209 h 2392"/>
                <a:gd name="T8" fmla="*/ 1827 w 2124"/>
                <a:gd name="T9" fmla="*/ 1343 h 2392"/>
                <a:gd name="T10" fmla="*/ 1370 w 2124"/>
                <a:gd name="T11" fmla="*/ 1317 h 2392"/>
                <a:gd name="T12" fmla="*/ 1370 w 2124"/>
                <a:gd name="T13" fmla="*/ 1317 h 2392"/>
                <a:gd name="T14" fmla="*/ 1316 w 2124"/>
                <a:gd name="T15" fmla="*/ 1317 h 2392"/>
                <a:gd name="T16" fmla="*/ 1585 w 2124"/>
                <a:gd name="T17" fmla="*/ 430 h 2392"/>
                <a:gd name="T18" fmla="*/ 940 w 2124"/>
                <a:gd name="T19" fmla="*/ 484 h 2392"/>
                <a:gd name="T20" fmla="*/ 403 w 2124"/>
                <a:gd name="T21" fmla="*/ 2069 h 2392"/>
                <a:gd name="T22" fmla="*/ 349 w 2124"/>
                <a:gd name="T23" fmla="*/ 2096 h 2392"/>
                <a:gd name="T24" fmla="*/ 26 w 2124"/>
                <a:gd name="T25" fmla="*/ 2365 h 2392"/>
                <a:gd name="T26" fmla="*/ 188 w 2124"/>
                <a:gd name="T27" fmla="*/ 2016 h 2392"/>
                <a:gd name="T28" fmla="*/ 564 w 2124"/>
                <a:gd name="T29" fmla="*/ 81 h 2392"/>
                <a:gd name="T30" fmla="*/ 1155 w 2124"/>
                <a:gd name="T31" fmla="*/ 108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4" h="2392">
                  <a:moveTo>
                    <a:pt x="1155" y="108"/>
                  </a:moveTo>
                  <a:lnTo>
                    <a:pt x="1155" y="108"/>
                  </a:lnTo>
                  <a:cubicBezTo>
                    <a:pt x="1397" y="161"/>
                    <a:pt x="2123" y="0"/>
                    <a:pt x="1908" y="484"/>
                  </a:cubicBezTo>
                  <a:cubicBezTo>
                    <a:pt x="1773" y="806"/>
                    <a:pt x="1665" y="968"/>
                    <a:pt x="1531" y="1209"/>
                  </a:cubicBezTo>
                  <a:cubicBezTo>
                    <a:pt x="1612" y="1236"/>
                    <a:pt x="1854" y="1317"/>
                    <a:pt x="1827" y="1343"/>
                  </a:cubicBezTo>
                  <a:cubicBezTo>
                    <a:pt x="1800" y="1343"/>
                    <a:pt x="1370" y="1343"/>
                    <a:pt x="1370" y="1317"/>
                  </a:cubicBezTo>
                  <a:cubicBezTo>
                    <a:pt x="1370" y="1317"/>
                    <a:pt x="1370" y="1343"/>
                    <a:pt x="1370" y="1317"/>
                  </a:cubicBezTo>
                  <a:cubicBezTo>
                    <a:pt x="1316" y="1317"/>
                    <a:pt x="1316" y="1317"/>
                    <a:pt x="1316" y="1317"/>
                  </a:cubicBezTo>
                  <a:cubicBezTo>
                    <a:pt x="1235" y="1128"/>
                    <a:pt x="1693" y="457"/>
                    <a:pt x="1585" y="430"/>
                  </a:cubicBezTo>
                  <a:cubicBezTo>
                    <a:pt x="1290" y="430"/>
                    <a:pt x="967" y="484"/>
                    <a:pt x="940" y="484"/>
                  </a:cubicBezTo>
                  <a:cubicBezTo>
                    <a:pt x="913" y="484"/>
                    <a:pt x="725" y="1021"/>
                    <a:pt x="403" y="2069"/>
                  </a:cubicBezTo>
                  <a:cubicBezTo>
                    <a:pt x="349" y="2096"/>
                    <a:pt x="349" y="2096"/>
                    <a:pt x="349" y="2096"/>
                  </a:cubicBezTo>
                  <a:cubicBezTo>
                    <a:pt x="349" y="2150"/>
                    <a:pt x="81" y="2391"/>
                    <a:pt x="26" y="2365"/>
                  </a:cubicBezTo>
                  <a:cubicBezTo>
                    <a:pt x="0" y="2365"/>
                    <a:pt x="134" y="2096"/>
                    <a:pt x="188" y="2016"/>
                  </a:cubicBezTo>
                  <a:cubicBezTo>
                    <a:pt x="403" y="1048"/>
                    <a:pt x="483" y="564"/>
                    <a:pt x="564" y="81"/>
                  </a:cubicBezTo>
                  <a:lnTo>
                    <a:pt x="1155" y="108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64">
              <a:extLst>
                <a:ext uri="{FF2B5EF4-FFF2-40B4-BE49-F238E27FC236}">
                  <a16:creationId xmlns:a16="http://schemas.microsoft.com/office/drawing/2014/main" id="{A986843F-09DA-4A73-A532-ABF7E4EC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1062" y="6684436"/>
              <a:ext cx="635625" cy="153714"/>
            </a:xfrm>
            <a:custGeom>
              <a:avLst/>
              <a:gdLst>
                <a:gd name="T0" fmla="*/ 27 w 673"/>
                <a:gd name="T1" fmla="*/ 26 h 162"/>
                <a:gd name="T2" fmla="*/ 27 w 673"/>
                <a:gd name="T3" fmla="*/ 26 h 162"/>
                <a:gd name="T4" fmla="*/ 403 w 673"/>
                <a:gd name="T5" fmla="*/ 53 h 162"/>
                <a:gd name="T6" fmla="*/ 645 w 673"/>
                <a:gd name="T7" fmla="*/ 0 h 162"/>
                <a:gd name="T8" fmla="*/ 645 w 673"/>
                <a:gd name="T9" fmla="*/ 81 h 162"/>
                <a:gd name="T10" fmla="*/ 349 w 673"/>
                <a:gd name="T11" fmla="*/ 134 h 162"/>
                <a:gd name="T12" fmla="*/ 0 w 673"/>
                <a:gd name="T13" fmla="*/ 107 h 162"/>
                <a:gd name="T14" fmla="*/ 27 w 673"/>
                <a:gd name="T15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162">
                  <a:moveTo>
                    <a:pt x="27" y="26"/>
                  </a:moveTo>
                  <a:lnTo>
                    <a:pt x="27" y="26"/>
                  </a:lnTo>
                  <a:cubicBezTo>
                    <a:pt x="53" y="26"/>
                    <a:pt x="268" y="53"/>
                    <a:pt x="403" y="53"/>
                  </a:cubicBezTo>
                  <a:cubicBezTo>
                    <a:pt x="538" y="26"/>
                    <a:pt x="645" y="0"/>
                    <a:pt x="645" y="0"/>
                  </a:cubicBezTo>
                  <a:cubicBezTo>
                    <a:pt x="645" y="0"/>
                    <a:pt x="672" y="81"/>
                    <a:pt x="645" y="81"/>
                  </a:cubicBezTo>
                  <a:cubicBezTo>
                    <a:pt x="618" y="81"/>
                    <a:pt x="591" y="161"/>
                    <a:pt x="349" y="134"/>
                  </a:cubicBezTo>
                  <a:cubicBezTo>
                    <a:pt x="108" y="134"/>
                    <a:pt x="0" y="107"/>
                    <a:pt x="0" y="107"/>
                  </a:cubicBezTo>
                  <a:lnTo>
                    <a:pt x="27" y="26"/>
                  </a:lnTo>
                </a:path>
              </a:pathLst>
            </a:custGeom>
            <a:solidFill>
              <a:srgbClr val="9294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65">
              <a:extLst>
                <a:ext uri="{FF2B5EF4-FFF2-40B4-BE49-F238E27FC236}">
                  <a16:creationId xmlns:a16="http://schemas.microsoft.com/office/drawing/2014/main" id="{92DB6D5A-EE3F-48F6-A8FE-72F70A0D7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6136" y="5496276"/>
              <a:ext cx="631469" cy="1341874"/>
            </a:xfrm>
            <a:custGeom>
              <a:avLst/>
              <a:gdLst>
                <a:gd name="T0" fmla="*/ 375 w 672"/>
                <a:gd name="T1" fmla="*/ 0 h 1425"/>
                <a:gd name="T2" fmla="*/ 375 w 672"/>
                <a:gd name="T3" fmla="*/ 0 h 1425"/>
                <a:gd name="T4" fmla="*/ 456 w 672"/>
                <a:gd name="T5" fmla="*/ 81 h 1425"/>
                <a:gd name="T6" fmla="*/ 671 w 672"/>
                <a:gd name="T7" fmla="*/ 1263 h 1425"/>
                <a:gd name="T8" fmla="*/ 0 w 672"/>
                <a:gd name="T9" fmla="*/ 1344 h 1425"/>
                <a:gd name="T10" fmla="*/ 0 w 672"/>
                <a:gd name="T11" fmla="*/ 81 h 1425"/>
                <a:gd name="T12" fmla="*/ 134 w 672"/>
                <a:gd name="T13" fmla="*/ 53 h 1425"/>
                <a:gd name="T14" fmla="*/ 375 w 672"/>
                <a:gd name="T15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1425">
                  <a:moveTo>
                    <a:pt x="375" y="0"/>
                  </a:moveTo>
                  <a:lnTo>
                    <a:pt x="375" y="0"/>
                  </a:lnTo>
                  <a:cubicBezTo>
                    <a:pt x="402" y="26"/>
                    <a:pt x="456" y="81"/>
                    <a:pt x="456" y="81"/>
                  </a:cubicBezTo>
                  <a:cubicBezTo>
                    <a:pt x="671" y="107"/>
                    <a:pt x="671" y="1074"/>
                    <a:pt x="671" y="1263"/>
                  </a:cubicBezTo>
                  <a:cubicBezTo>
                    <a:pt x="644" y="1424"/>
                    <a:pt x="79" y="1370"/>
                    <a:pt x="0" y="1344"/>
                  </a:cubicBezTo>
                  <a:cubicBezTo>
                    <a:pt x="26" y="886"/>
                    <a:pt x="107" y="510"/>
                    <a:pt x="0" y="81"/>
                  </a:cubicBezTo>
                  <a:cubicBezTo>
                    <a:pt x="79" y="53"/>
                    <a:pt x="134" y="53"/>
                    <a:pt x="134" y="53"/>
                  </a:cubicBezTo>
                  <a:cubicBezTo>
                    <a:pt x="375" y="0"/>
                    <a:pt x="375" y="0"/>
                    <a:pt x="375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0A41FCC9-E46C-418F-B601-013892CCC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5989" y="5467197"/>
              <a:ext cx="353126" cy="74779"/>
            </a:xfrm>
            <a:custGeom>
              <a:avLst/>
              <a:gdLst>
                <a:gd name="T0" fmla="*/ 26 w 377"/>
                <a:gd name="T1" fmla="*/ 80 h 81"/>
                <a:gd name="T2" fmla="*/ 0 w 377"/>
                <a:gd name="T3" fmla="*/ 27 h 81"/>
                <a:gd name="T4" fmla="*/ 349 w 377"/>
                <a:gd name="T5" fmla="*/ 0 h 81"/>
                <a:gd name="T6" fmla="*/ 376 w 377"/>
                <a:gd name="T7" fmla="*/ 80 h 81"/>
                <a:gd name="T8" fmla="*/ 26 w 377"/>
                <a:gd name="T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81">
                  <a:moveTo>
                    <a:pt x="26" y="80"/>
                  </a:moveTo>
                  <a:lnTo>
                    <a:pt x="0" y="27"/>
                  </a:lnTo>
                  <a:lnTo>
                    <a:pt x="349" y="0"/>
                  </a:lnTo>
                  <a:lnTo>
                    <a:pt x="376" y="80"/>
                  </a:lnTo>
                  <a:lnTo>
                    <a:pt x="26" y="80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67">
              <a:extLst>
                <a:ext uri="{FF2B5EF4-FFF2-40B4-BE49-F238E27FC236}">
                  <a16:creationId xmlns:a16="http://schemas.microsoft.com/office/drawing/2014/main" id="{A453DF23-3EBD-44A2-A290-DF9E16C9E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7645" y="4964513"/>
              <a:ext cx="606543" cy="685478"/>
            </a:xfrm>
            <a:custGeom>
              <a:avLst/>
              <a:gdLst>
                <a:gd name="T0" fmla="*/ 81 w 646"/>
                <a:gd name="T1" fmla="*/ 160 h 726"/>
                <a:gd name="T2" fmla="*/ 81 w 646"/>
                <a:gd name="T3" fmla="*/ 160 h 726"/>
                <a:gd name="T4" fmla="*/ 350 w 646"/>
                <a:gd name="T5" fmla="*/ 26 h 726"/>
                <a:gd name="T6" fmla="*/ 403 w 646"/>
                <a:gd name="T7" fmla="*/ 81 h 726"/>
                <a:gd name="T8" fmla="*/ 537 w 646"/>
                <a:gd name="T9" fmla="*/ 81 h 726"/>
                <a:gd name="T10" fmla="*/ 537 w 646"/>
                <a:gd name="T11" fmla="*/ 134 h 726"/>
                <a:gd name="T12" fmla="*/ 645 w 646"/>
                <a:gd name="T13" fmla="*/ 268 h 726"/>
                <a:gd name="T14" fmla="*/ 565 w 646"/>
                <a:gd name="T15" fmla="*/ 483 h 726"/>
                <a:gd name="T16" fmla="*/ 618 w 646"/>
                <a:gd name="T17" fmla="*/ 564 h 726"/>
                <a:gd name="T18" fmla="*/ 618 w 646"/>
                <a:gd name="T19" fmla="*/ 564 h 726"/>
                <a:gd name="T20" fmla="*/ 618 w 646"/>
                <a:gd name="T21" fmla="*/ 725 h 726"/>
                <a:gd name="T22" fmla="*/ 322 w 646"/>
                <a:gd name="T23" fmla="*/ 617 h 726"/>
                <a:gd name="T24" fmla="*/ 296 w 646"/>
                <a:gd name="T25" fmla="*/ 564 h 726"/>
                <a:gd name="T26" fmla="*/ 269 w 646"/>
                <a:gd name="T27" fmla="*/ 510 h 726"/>
                <a:gd name="T28" fmla="*/ 81 w 646"/>
                <a:gd name="T29" fmla="*/ 16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6" h="726">
                  <a:moveTo>
                    <a:pt x="81" y="160"/>
                  </a:moveTo>
                  <a:lnTo>
                    <a:pt x="81" y="160"/>
                  </a:lnTo>
                  <a:cubicBezTo>
                    <a:pt x="162" y="26"/>
                    <a:pt x="188" y="0"/>
                    <a:pt x="350" y="26"/>
                  </a:cubicBezTo>
                  <a:lnTo>
                    <a:pt x="403" y="81"/>
                  </a:lnTo>
                  <a:cubicBezTo>
                    <a:pt x="430" y="81"/>
                    <a:pt x="484" y="81"/>
                    <a:pt x="537" y="81"/>
                  </a:cubicBezTo>
                  <a:cubicBezTo>
                    <a:pt x="537" y="134"/>
                    <a:pt x="537" y="134"/>
                    <a:pt x="537" y="134"/>
                  </a:cubicBezTo>
                  <a:cubicBezTo>
                    <a:pt x="537" y="134"/>
                    <a:pt x="618" y="241"/>
                    <a:pt x="645" y="268"/>
                  </a:cubicBezTo>
                  <a:cubicBezTo>
                    <a:pt x="645" y="322"/>
                    <a:pt x="565" y="430"/>
                    <a:pt x="565" y="483"/>
                  </a:cubicBezTo>
                  <a:cubicBezTo>
                    <a:pt x="592" y="510"/>
                    <a:pt x="618" y="537"/>
                    <a:pt x="618" y="564"/>
                  </a:cubicBezTo>
                  <a:lnTo>
                    <a:pt x="618" y="564"/>
                  </a:lnTo>
                  <a:cubicBezTo>
                    <a:pt x="618" y="725"/>
                    <a:pt x="618" y="725"/>
                    <a:pt x="618" y="725"/>
                  </a:cubicBezTo>
                  <a:cubicBezTo>
                    <a:pt x="618" y="725"/>
                    <a:pt x="296" y="645"/>
                    <a:pt x="322" y="617"/>
                  </a:cubicBezTo>
                  <a:lnTo>
                    <a:pt x="296" y="564"/>
                  </a:lnTo>
                  <a:cubicBezTo>
                    <a:pt x="296" y="510"/>
                    <a:pt x="269" y="510"/>
                    <a:pt x="269" y="510"/>
                  </a:cubicBezTo>
                  <a:cubicBezTo>
                    <a:pt x="81" y="483"/>
                    <a:pt x="0" y="322"/>
                    <a:pt x="81" y="160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68">
              <a:extLst>
                <a:ext uri="{FF2B5EF4-FFF2-40B4-BE49-F238E27FC236}">
                  <a16:creationId xmlns:a16="http://schemas.microsoft.com/office/drawing/2014/main" id="{319B0222-8831-4330-BF02-1FE04E1E6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1209" y="5213777"/>
              <a:ext cx="407132" cy="407132"/>
            </a:xfrm>
            <a:custGeom>
              <a:avLst/>
              <a:gdLst>
                <a:gd name="T0" fmla="*/ 430 w 431"/>
                <a:gd name="T1" fmla="*/ 0 h 431"/>
                <a:gd name="T2" fmla="*/ 430 w 431"/>
                <a:gd name="T3" fmla="*/ 0 h 431"/>
                <a:gd name="T4" fmla="*/ 350 w 431"/>
                <a:gd name="T5" fmla="*/ 215 h 431"/>
                <a:gd name="T6" fmla="*/ 403 w 431"/>
                <a:gd name="T7" fmla="*/ 296 h 431"/>
                <a:gd name="T8" fmla="*/ 403 w 431"/>
                <a:gd name="T9" fmla="*/ 296 h 431"/>
                <a:gd name="T10" fmla="*/ 403 w 431"/>
                <a:gd name="T11" fmla="*/ 403 h 431"/>
                <a:gd name="T12" fmla="*/ 269 w 431"/>
                <a:gd name="T13" fmla="*/ 430 h 431"/>
                <a:gd name="T14" fmla="*/ 269 w 431"/>
                <a:gd name="T15" fmla="*/ 430 h 431"/>
                <a:gd name="T16" fmla="*/ 107 w 431"/>
                <a:gd name="T17" fmla="*/ 349 h 431"/>
                <a:gd name="T18" fmla="*/ 107 w 431"/>
                <a:gd name="T19" fmla="*/ 296 h 431"/>
                <a:gd name="T20" fmla="*/ 54 w 431"/>
                <a:gd name="T21" fmla="*/ 242 h 431"/>
                <a:gd name="T22" fmla="*/ 81 w 431"/>
                <a:gd name="T23" fmla="*/ 215 h 431"/>
                <a:gd name="T24" fmla="*/ 0 w 431"/>
                <a:gd name="T25" fmla="*/ 135 h 431"/>
                <a:gd name="T26" fmla="*/ 28 w 431"/>
                <a:gd name="T27" fmla="*/ 107 h 431"/>
                <a:gd name="T28" fmla="*/ 107 w 431"/>
                <a:gd name="T29" fmla="*/ 162 h 431"/>
                <a:gd name="T30" fmla="*/ 430 w 431"/>
                <a:gd name="T3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1" h="431">
                  <a:moveTo>
                    <a:pt x="430" y="0"/>
                  </a:moveTo>
                  <a:lnTo>
                    <a:pt x="430" y="0"/>
                  </a:lnTo>
                  <a:cubicBezTo>
                    <a:pt x="430" y="54"/>
                    <a:pt x="350" y="162"/>
                    <a:pt x="350" y="215"/>
                  </a:cubicBezTo>
                  <a:cubicBezTo>
                    <a:pt x="377" y="242"/>
                    <a:pt x="403" y="269"/>
                    <a:pt x="403" y="296"/>
                  </a:cubicBezTo>
                  <a:lnTo>
                    <a:pt x="403" y="296"/>
                  </a:lnTo>
                  <a:cubicBezTo>
                    <a:pt x="403" y="403"/>
                    <a:pt x="403" y="403"/>
                    <a:pt x="403" y="403"/>
                  </a:cubicBezTo>
                  <a:cubicBezTo>
                    <a:pt x="350" y="430"/>
                    <a:pt x="296" y="430"/>
                    <a:pt x="269" y="430"/>
                  </a:cubicBezTo>
                  <a:lnTo>
                    <a:pt x="269" y="430"/>
                  </a:lnTo>
                  <a:cubicBezTo>
                    <a:pt x="242" y="403"/>
                    <a:pt x="162" y="377"/>
                    <a:pt x="107" y="349"/>
                  </a:cubicBezTo>
                  <a:cubicBezTo>
                    <a:pt x="107" y="322"/>
                    <a:pt x="107" y="296"/>
                    <a:pt x="107" y="296"/>
                  </a:cubicBezTo>
                  <a:cubicBezTo>
                    <a:pt x="81" y="296"/>
                    <a:pt x="81" y="242"/>
                    <a:pt x="54" y="242"/>
                  </a:cubicBezTo>
                  <a:cubicBezTo>
                    <a:pt x="54" y="242"/>
                    <a:pt x="54" y="215"/>
                    <a:pt x="81" y="215"/>
                  </a:cubicBezTo>
                  <a:cubicBezTo>
                    <a:pt x="81" y="188"/>
                    <a:pt x="0" y="135"/>
                    <a:pt x="0" y="135"/>
                  </a:cubicBezTo>
                  <a:cubicBezTo>
                    <a:pt x="0" y="135"/>
                    <a:pt x="28" y="135"/>
                    <a:pt x="28" y="107"/>
                  </a:cubicBezTo>
                  <a:cubicBezTo>
                    <a:pt x="54" y="135"/>
                    <a:pt x="81" y="162"/>
                    <a:pt x="107" y="162"/>
                  </a:cubicBezTo>
                  <a:cubicBezTo>
                    <a:pt x="215" y="162"/>
                    <a:pt x="350" y="27"/>
                    <a:pt x="430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69">
              <a:extLst>
                <a:ext uri="{FF2B5EF4-FFF2-40B4-BE49-F238E27FC236}">
                  <a16:creationId xmlns:a16="http://schemas.microsoft.com/office/drawing/2014/main" id="{0D3685B5-E710-4FC7-928E-0E39D3A43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4924" y="5521203"/>
              <a:ext cx="203565" cy="128788"/>
            </a:xfrm>
            <a:custGeom>
              <a:avLst/>
              <a:gdLst>
                <a:gd name="T0" fmla="*/ 0 w 216"/>
                <a:gd name="T1" fmla="*/ 108 h 136"/>
                <a:gd name="T2" fmla="*/ 0 w 216"/>
                <a:gd name="T3" fmla="*/ 108 h 136"/>
                <a:gd name="T4" fmla="*/ 53 w 216"/>
                <a:gd name="T5" fmla="*/ 0 h 136"/>
                <a:gd name="T6" fmla="*/ 160 w 216"/>
                <a:gd name="T7" fmla="*/ 55 h 136"/>
                <a:gd name="T8" fmla="*/ 188 w 216"/>
                <a:gd name="T9" fmla="*/ 135 h 136"/>
                <a:gd name="T10" fmla="*/ 0 w 216"/>
                <a:gd name="T11" fmla="*/ 10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36">
                  <a:moveTo>
                    <a:pt x="0" y="108"/>
                  </a:moveTo>
                  <a:lnTo>
                    <a:pt x="0" y="108"/>
                  </a:lnTo>
                  <a:cubicBezTo>
                    <a:pt x="26" y="81"/>
                    <a:pt x="26" y="55"/>
                    <a:pt x="53" y="0"/>
                  </a:cubicBezTo>
                  <a:cubicBezTo>
                    <a:pt x="80" y="27"/>
                    <a:pt x="160" y="55"/>
                    <a:pt x="160" y="55"/>
                  </a:cubicBezTo>
                  <a:cubicBezTo>
                    <a:pt x="160" y="55"/>
                    <a:pt x="215" y="135"/>
                    <a:pt x="188" y="135"/>
                  </a:cubicBezTo>
                  <a:lnTo>
                    <a:pt x="0" y="108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70">
              <a:extLst>
                <a:ext uri="{FF2B5EF4-FFF2-40B4-BE49-F238E27FC236}">
                  <a16:creationId xmlns:a16="http://schemas.microsoft.com/office/drawing/2014/main" id="{A50082A1-2A22-43AA-9EE4-0379491DC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7498" y="5571056"/>
              <a:ext cx="456984" cy="1391727"/>
            </a:xfrm>
            <a:custGeom>
              <a:avLst/>
              <a:gdLst>
                <a:gd name="T0" fmla="*/ 376 w 484"/>
                <a:gd name="T1" fmla="*/ 26 h 1479"/>
                <a:gd name="T2" fmla="*/ 376 w 484"/>
                <a:gd name="T3" fmla="*/ 26 h 1479"/>
                <a:gd name="T4" fmla="*/ 268 w 484"/>
                <a:gd name="T5" fmla="*/ 1478 h 1479"/>
                <a:gd name="T6" fmla="*/ 0 w 484"/>
                <a:gd name="T7" fmla="*/ 1397 h 1479"/>
                <a:gd name="T8" fmla="*/ 108 w 484"/>
                <a:gd name="T9" fmla="*/ 322 h 1479"/>
                <a:gd name="T10" fmla="*/ 189 w 484"/>
                <a:gd name="T11" fmla="*/ 0 h 1479"/>
                <a:gd name="T12" fmla="*/ 215 w 484"/>
                <a:gd name="T13" fmla="*/ 0 h 1479"/>
                <a:gd name="T14" fmla="*/ 376 w 484"/>
                <a:gd name="T15" fmla="*/ 26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1479">
                  <a:moveTo>
                    <a:pt x="376" y="26"/>
                  </a:moveTo>
                  <a:lnTo>
                    <a:pt x="376" y="26"/>
                  </a:lnTo>
                  <a:cubicBezTo>
                    <a:pt x="483" y="53"/>
                    <a:pt x="268" y="1478"/>
                    <a:pt x="268" y="1478"/>
                  </a:cubicBezTo>
                  <a:cubicBezTo>
                    <a:pt x="242" y="1450"/>
                    <a:pt x="108" y="1450"/>
                    <a:pt x="0" y="1397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89" y="0"/>
                    <a:pt x="189" y="0"/>
                    <a:pt x="189" y="0"/>
                  </a:cubicBezTo>
                  <a:lnTo>
                    <a:pt x="215" y="0"/>
                  </a:lnTo>
                  <a:lnTo>
                    <a:pt x="376" y="26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71">
              <a:extLst>
                <a:ext uri="{FF2B5EF4-FFF2-40B4-BE49-F238E27FC236}">
                  <a16:creationId xmlns:a16="http://schemas.microsoft.com/office/drawing/2014/main" id="{69E244D1-D8D2-4375-BBA6-774C2697E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6323" y="6530724"/>
              <a:ext cx="253417" cy="303270"/>
            </a:xfrm>
            <a:custGeom>
              <a:avLst/>
              <a:gdLst>
                <a:gd name="T0" fmla="*/ 188 w 269"/>
                <a:gd name="T1" fmla="*/ 0 h 324"/>
                <a:gd name="T2" fmla="*/ 188 w 269"/>
                <a:gd name="T3" fmla="*/ 0 h 324"/>
                <a:gd name="T4" fmla="*/ 215 w 269"/>
                <a:gd name="T5" fmla="*/ 81 h 324"/>
                <a:gd name="T6" fmla="*/ 242 w 269"/>
                <a:gd name="T7" fmla="*/ 162 h 324"/>
                <a:gd name="T8" fmla="*/ 268 w 269"/>
                <a:gd name="T9" fmla="*/ 188 h 324"/>
                <a:gd name="T10" fmla="*/ 242 w 269"/>
                <a:gd name="T11" fmla="*/ 269 h 324"/>
                <a:gd name="T12" fmla="*/ 215 w 269"/>
                <a:gd name="T13" fmla="*/ 269 h 324"/>
                <a:gd name="T14" fmla="*/ 188 w 269"/>
                <a:gd name="T15" fmla="*/ 296 h 324"/>
                <a:gd name="T16" fmla="*/ 161 w 269"/>
                <a:gd name="T17" fmla="*/ 296 h 324"/>
                <a:gd name="T18" fmla="*/ 108 w 269"/>
                <a:gd name="T19" fmla="*/ 323 h 324"/>
                <a:gd name="T20" fmla="*/ 27 w 269"/>
                <a:gd name="T21" fmla="*/ 269 h 324"/>
                <a:gd name="T22" fmla="*/ 0 w 269"/>
                <a:gd name="T23" fmla="*/ 162 h 324"/>
                <a:gd name="T24" fmla="*/ 80 w 269"/>
                <a:gd name="T25" fmla="*/ 54 h 324"/>
                <a:gd name="T26" fmla="*/ 188 w 269"/>
                <a:gd name="T2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" h="324">
                  <a:moveTo>
                    <a:pt x="188" y="0"/>
                  </a:moveTo>
                  <a:lnTo>
                    <a:pt x="188" y="0"/>
                  </a:lnTo>
                  <a:cubicBezTo>
                    <a:pt x="188" y="28"/>
                    <a:pt x="215" y="54"/>
                    <a:pt x="215" y="81"/>
                  </a:cubicBezTo>
                  <a:cubicBezTo>
                    <a:pt x="242" y="108"/>
                    <a:pt x="242" y="135"/>
                    <a:pt x="242" y="162"/>
                  </a:cubicBezTo>
                  <a:lnTo>
                    <a:pt x="268" y="188"/>
                  </a:lnTo>
                  <a:cubicBezTo>
                    <a:pt x="268" y="215"/>
                    <a:pt x="242" y="269"/>
                    <a:pt x="242" y="269"/>
                  </a:cubicBezTo>
                  <a:cubicBezTo>
                    <a:pt x="242" y="269"/>
                    <a:pt x="242" y="269"/>
                    <a:pt x="215" y="269"/>
                  </a:cubicBezTo>
                  <a:cubicBezTo>
                    <a:pt x="215" y="296"/>
                    <a:pt x="215" y="296"/>
                    <a:pt x="188" y="296"/>
                  </a:cubicBezTo>
                  <a:cubicBezTo>
                    <a:pt x="188" y="323"/>
                    <a:pt x="161" y="296"/>
                    <a:pt x="161" y="296"/>
                  </a:cubicBezTo>
                  <a:cubicBezTo>
                    <a:pt x="134" y="323"/>
                    <a:pt x="134" y="323"/>
                    <a:pt x="108" y="323"/>
                  </a:cubicBezTo>
                  <a:cubicBezTo>
                    <a:pt x="80" y="323"/>
                    <a:pt x="27" y="296"/>
                    <a:pt x="27" y="269"/>
                  </a:cubicBezTo>
                  <a:cubicBezTo>
                    <a:pt x="0" y="243"/>
                    <a:pt x="0" y="188"/>
                    <a:pt x="0" y="162"/>
                  </a:cubicBezTo>
                  <a:cubicBezTo>
                    <a:pt x="27" y="108"/>
                    <a:pt x="54" y="54"/>
                    <a:pt x="80" y="54"/>
                  </a:cubicBezTo>
                  <a:cubicBezTo>
                    <a:pt x="80" y="28"/>
                    <a:pt x="188" y="0"/>
                    <a:pt x="188" y="0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id="{6357D255-CE2C-4658-B14F-99629977A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6175" y="6530724"/>
              <a:ext cx="178638" cy="103859"/>
            </a:xfrm>
            <a:custGeom>
              <a:avLst/>
              <a:gdLst>
                <a:gd name="T0" fmla="*/ 188 w 189"/>
                <a:gd name="T1" fmla="*/ 28 h 109"/>
                <a:gd name="T2" fmla="*/ 188 w 189"/>
                <a:gd name="T3" fmla="*/ 28 h 109"/>
                <a:gd name="T4" fmla="*/ 188 w 189"/>
                <a:gd name="T5" fmla="*/ 54 h 109"/>
                <a:gd name="T6" fmla="*/ 188 w 189"/>
                <a:gd name="T7" fmla="*/ 108 h 109"/>
                <a:gd name="T8" fmla="*/ 0 w 189"/>
                <a:gd name="T9" fmla="*/ 54 h 109"/>
                <a:gd name="T10" fmla="*/ 26 w 189"/>
                <a:gd name="T11" fmla="*/ 0 h 109"/>
                <a:gd name="T12" fmla="*/ 188 w 189"/>
                <a:gd name="T13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09">
                  <a:moveTo>
                    <a:pt x="188" y="28"/>
                  </a:moveTo>
                  <a:lnTo>
                    <a:pt x="188" y="28"/>
                  </a:lnTo>
                  <a:cubicBezTo>
                    <a:pt x="188" y="54"/>
                    <a:pt x="188" y="54"/>
                    <a:pt x="188" y="54"/>
                  </a:cubicBezTo>
                  <a:cubicBezTo>
                    <a:pt x="188" y="108"/>
                    <a:pt x="188" y="108"/>
                    <a:pt x="188" y="108"/>
                  </a:cubicBezTo>
                  <a:lnTo>
                    <a:pt x="0" y="54"/>
                  </a:lnTo>
                  <a:lnTo>
                    <a:pt x="26" y="0"/>
                  </a:lnTo>
                  <a:lnTo>
                    <a:pt x="188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73">
              <a:extLst>
                <a:ext uri="{FF2B5EF4-FFF2-40B4-BE49-F238E27FC236}">
                  <a16:creationId xmlns:a16="http://schemas.microsoft.com/office/drawing/2014/main" id="{35C37D38-FFA1-4DC2-853D-3165D3CAE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1249" y="5571056"/>
              <a:ext cx="889043" cy="1038601"/>
            </a:xfrm>
            <a:custGeom>
              <a:avLst/>
              <a:gdLst>
                <a:gd name="T0" fmla="*/ 941 w 942"/>
                <a:gd name="T1" fmla="*/ 0 h 1102"/>
                <a:gd name="T2" fmla="*/ 941 w 942"/>
                <a:gd name="T3" fmla="*/ 0 h 1102"/>
                <a:gd name="T4" fmla="*/ 0 w 942"/>
                <a:gd name="T5" fmla="*/ 1048 h 1102"/>
                <a:gd name="T6" fmla="*/ 215 w 942"/>
                <a:gd name="T7" fmla="*/ 1101 h 1102"/>
                <a:gd name="T8" fmla="*/ 913 w 942"/>
                <a:gd name="T9" fmla="*/ 349 h 1102"/>
                <a:gd name="T10" fmla="*/ 941 w 942"/>
                <a:gd name="T11" fmla="*/ 0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2" h="1102">
                  <a:moveTo>
                    <a:pt x="941" y="0"/>
                  </a:moveTo>
                  <a:lnTo>
                    <a:pt x="941" y="0"/>
                  </a:lnTo>
                  <a:cubicBezTo>
                    <a:pt x="698" y="53"/>
                    <a:pt x="107" y="349"/>
                    <a:pt x="0" y="1048"/>
                  </a:cubicBezTo>
                  <a:cubicBezTo>
                    <a:pt x="81" y="1048"/>
                    <a:pt x="134" y="1074"/>
                    <a:pt x="215" y="1101"/>
                  </a:cubicBezTo>
                  <a:cubicBezTo>
                    <a:pt x="322" y="564"/>
                    <a:pt x="618" y="322"/>
                    <a:pt x="913" y="349"/>
                  </a:cubicBezTo>
                  <a:lnTo>
                    <a:pt x="941" y="0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74">
              <a:extLst>
                <a:ext uri="{FF2B5EF4-FFF2-40B4-BE49-F238E27FC236}">
                  <a16:creationId xmlns:a16="http://schemas.microsoft.com/office/drawing/2014/main" id="{A4EEBC56-20C7-43EE-9B94-4E6A8E70B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1062" y="5546129"/>
              <a:ext cx="203567" cy="835037"/>
            </a:xfrm>
            <a:custGeom>
              <a:avLst/>
              <a:gdLst>
                <a:gd name="T0" fmla="*/ 161 w 216"/>
                <a:gd name="T1" fmla="*/ 54 h 888"/>
                <a:gd name="T2" fmla="*/ 161 w 216"/>
                <a:gd name="T3" fmla="*/ 54 h 888"/>
                <a:gd name="T4" fmla="*/ 134 w 216"/>
                <a:gd name="T5" fmla="*/ 887 h 888"/>
                <a:gd name="T6" fmla="*/ 53 w 216"/>
                <a:gd name="T7" fmla="*/ 323 h 888"/>
                <a:gd name="T8" fmla="*/ 161 w 216"/>
                <a:gd name="T9" fmla="*/ 296 h 888"/>
                <a:gd name="T10" fmla="*/ 0 w 216"/>
                <a:gd name="T11" fmla="*/ 243 h 888"/>
                <a:gd name="T12" fmla="*/ 53 w 216"/>
                <a:gd name="T13" fmla="*/ 0 h 888"/>
                <a:gd name="T14" fmla="*/ 161 w 216"/>
                <a:gd name="T15" fmla="*/ 54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888">
                  <a:moveTo>
                    <a:pt x="161" y="54"/>
                  </a:moveTo>
                  <a:lnTo>
                    <a:pt x="161" y="54"/>
                  </a:lnTo>
                  <a:cubicBezTo>
                    <a:pt x="215" y="81"/>
                    <a:pt x="188" y="484"/>
                    <a:pt x="134" y="887"/>
                  </a:cubicBezTo>
                  <a:lnTo>
                    <a:pt x="53" y="323"/>
                  </a:lnTo>
                  <a:cubicBezTo>
                    <a:pt x="161" y="296"/>
                    <a:pt x="161" y="296"/>
                    <a:pt x="161" y="296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161" y="54"/>
                  </a:lnTo>
                </a:path>
              </a:pathLst>
            </a:custGeom>
            <a:solidFill>
              <a:srgbClr val="4B4B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75">
              <a:extLst>
                <a:ext uri="{FF2B5EF4-FFF2-40B4-BE49-F238E27FC236}">
                  <a16:creationId xmlns:a16="http://schemas.microsoft.com/office/drawing/2014/main" id="{6EC541C1-B9BB-4D59-A3A4-52FF932F5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1025" y="4711095"/>
              <a:ext cx="253417" cy="278344"/>
            </a:xfrm>
            <a:custGeom>
              <a:avLst/>
              <a:gdLst>
                <a:gd name="T0" fmla="*/ 243 w 270"/>
                <a:gd name="T1" fmla="*/ 295 h 296"/>
                <a:gd name="T2" fmla="*/ 243 w 270"/>
                <a:gd name="T3" fmla="*/ 295 h 296"/>
                <a:gd name="T4" fmla="*/ 269 w 270"/>
                <a:gd name="T5" fmla="*/ 188 h 296"/>
                <a:gd name="T6" fmla="*/ 243 w 270"/>
                <a:gd name="T7" fmla="*/ 54 h 296"/>
                <a:gd name="T8" fmla="*/ 135 w 270"/>
                <a:gd name="T9" fmla="*/ 0 h 296"/>
                <a:gd name="T10" fmla="*/ 28 w 270"/>
                <a:gd name="T11" fmla="*/ 54 h 296"/>
                <a:gd name="T12" fmla="*/ 55 w 270"/>
                <a:gd name="T13" fmla="*/ 188 h 296"/>
                <a:gd name="T14" fmla="*/ 108 w 270"/>
                <a:gd name="T15" fmla="*/ 269 h 296"/>
                <a:gd name="T16" fmla="*/ 243 w 270"/>
                <a:gd name="T17" fmla="*/ 29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296">
                  <a:moveTo>
                    <a:pt x="243" y="295"/>
                  </a:moveTo>
                  <a:lnTo>
                    <a:pt x="243" y="295"/>
                  </a:lnTo>
                  <a:cubicBezTo>
                    <a:pt x="243" y="269"/>
                    <a:pt x="269" y="215"/>
                    <a:pt x="269" y="188"/>
                  </a:cubicBezTo>
                  <a:cubicBezTo>
                    <a:pt x="269" y="135"/>
                    <a:pt x="243" y="54"/>
                    <a:pt x="243" y="54"/>
                  </a:cubicBezTo>
                  <a:cubicBezTo>
                    <a:pt x="243" y="27"/>
                    <a:pt x="189" y="0"/>
                    <a:pt x="135" y="0"/>
                  </a:cubicBezTo>
                  <a:cubicBezTo>
                    <a:pt x="55" y="0"/>
                    <a:pt x="28" y="27"/>
                    <a:pt x="28" y="54"/>
                  </a:cubicBezTo>
                  <a:cubicBezTo>
                    <a:pt x="0" y="107"/>
                    <a:pt x="28" y="135"/>
                    <a:pt x="55" y="188"/>
                  </a:cubicBezTo>
                  <a:cubicBezTo>
                    <a:pt x="81" y="215"/>
                    <a:pt x="108" y="241"/>
                    <a:pt x="108" y="269"/>
                  </a:cubicBezTo>
                  <a:cubicBezTo>
                    <a:pt x="108" y="295"/>
                    <a:pt x="243" y="295"/>
                    <a:pt x="243" y="295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76">
              <a:extLst>
                <a:ext uri="{FF2B5EF4-FFF2-40B4-BE49-F238E27FC236}">
                  <a16:creationId xmlns:a16="http://schemas.microsoft.com/office/drawing/2014/main" id="{E3EA26A8-3B19-4407-A1D9-F488A2D52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9958" y="4935433"/>
              <a:ext cx="178641" cy="78932"/>
            </a:xfrm>
            <a:custGeom>
              <a:avLst/>
              <a:gdLst>
                <a:gd name="T0" fmla="*/ 0 w 189"/>
                <a:gd name="T1" fmla="*/ 81 h 82"/>
                <a:gd name="T2" fmla="*/ 0 w 189"/>
                <a:gd name="T3" fmla="*/ 0 h 82"/>
                <a:gd name="T4" fmla="*/ 188 w 189"/>
                <a:gd name="T5" fmla="*/ 0 h 82"/>
                <a:gd name="T6" fmla="*/ 188 w 189"/>
                <a:gd name="T7" fmla="*/ 81 h 82"/>
                <a:gd name="T8" fmla="*/ 0 w 189"/>
                <a:gd name="T9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2">
                  <a:moveTo>
                    <a:pt x="0" y="81"/>
                  </a:moveTo>
                  <a:lnTo>
                    <a:pt x="0" y="0"/>
                  </a:lnTo>
                  <a:lnTo>
                    <a:pt x="188" y="0"/>
                  </a:lnTo>
                  <a:lnTo>
                    <a:pt x="188" y="81"/>
                  </a:lnTo>
                  <a:lnTo>
                    <a:pt x="0" y="8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77">
              <a:extLst>
                <a:ext uri="{FF2B5EF4-FFF2-40B4-BE49-F238E27FC236}">
                  <a16:creationId xmlns:a16="http://schemas.microsoft.com/office/drawing/2014/main" id="{8C4AD804-DD0D-4DB5-BE3D-3255E527E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3267" y="4964513"/>
              <a:ext cx="735331" cy="1773932"/>
            </a:xfrm>
            <a:custGeom>
              <a:avLst/>
              <a:gdLst>
                <a:gd name="T0" fmla="*/ 0 w 780"/>
                <a:gd name="T1" fmla="*/ 590 h 1881"/>
                <a:gd name="T2" fmla="*/ 0 w 780"/>
                <a:gd name="T3" fmla="*/ 590 h 1881"/>
                <a:gd name="T4" fmla="*/ 591 w 780"/>
                <a:gd name="T5" fmla="*/ 0 h 1881"/>
                <a:gd name="T6" fmla="*/ 779 w 780"/>
                <a:gd name="T7" fmla="*/ 0 h 1881"/>
                <a:gd name="T8" fmla="*/ 242 w 780"/>
                <a:gd name="T9" fmla="*/ 940 h 1881"/>
                <a:gd name="T10" fmla="*/ 430 w 780"/>
                <a:gd name="T11" fmla="*/ 1853 h 1881"/>
                <a:gd name="T12" fmla="*/ 242 w 780"/>
                <a:gd name="T13" fmla="*/ 1880 h 1881"/>
                <a:gd name="T14" fmla="*/ 0 w 780"/>
                <a:gd name="T15" fmla="*/ 59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0" h="1881">
                  <a:moveTo>
                    <a:pt x="0" y="590"/>
                  </a:moveTo>
                  <a:lnTo>
                    <a:pt x="0" y="590"/>
                  </a:lnTo>
                  <a:cubicBezTo>
                    <a:pt x="188" y="564"/>
                    <a:pt x="484" y="752"/>
                    <a:pt x="591" y="0"/>
                  </a:cubicBezTo>
                  <a:cubicBezTo>
                    <a:pt x="779" y="0"/>
                    <a:pt x="779" y="0"/>
                    <a:pt x="779" y="0"/>
                  </a:cubicBezTo>
                  <a:cubicBezTo>
                    <a:pt x="699" y="805"/>
                    <a:pt x="538" y="805"/>
                    <a:pt x="242" y="940"/>
                  </a:cubicBezTo>
                  <a:cubicBezTo>
                    <a:pt x="430" y="1853"/>
                    <a:pt x="430" y="1853"/>
                    <a:pt x="430" y="1853"/>
                  </a:cubicBezTo>
                  <a:cubicBezTo>
                    <a:pt x="242" y="1880"/>
                    <a:pt x="242" y="1880"/>
                    <a:pt x="242" y="1880"/>
                  </a:cubicBezTo>
                  <a:lnTo>
                    <a:pt x="0" y="590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78">
              <a:extLst>
                <a:ext uri="{FF2B5EF4-FFF2-40B4-BE49-F238E27FC236}">
                  <a16:creationId xmlns:a16="http://schemas.microsoft.com/office/drawing/2014/main" id="{15A0CD34-7050-4003-B420-CF19E785C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4188" y="5496276"/>
              <a:ext cx="203565" cy="785184"/>
            </a:xfrm>
            <a:custGeom>
              <a:avLst/>
              <a:gdLst>
                <a:gd name="T0" fmla="*/ 54 w 216"/>
                <a:gd name="T1" fmla="*/ 0 h 834"/>
                <a:gd name="T2" fmla="*/ 54 w 216"/>
                <a:gd name="T3" fmla="*/ 0 h 834"/>
                <a:gd name="T4" fmla="*/ 215 w 216"/>
                <a:gd name="T5" fmla="*/ 241 h 834"/>
                <a:gd name="T6" fmla="*/ 107 w 216"/>
                <a:gd name="T7" fmla="*/ 269 h 834"/>
                <a:gd name="T8" fmla="*/ 188 w 216"/>
                <a:gd name="T9" fmla="*/ 269 h 834"/>
                <a:gd name="T10" fmla="*/ 188 w 216"/>
                <a:gd name="T11" fmla="*/ 833 h 834"/>
                <a:gd name="T12" fmla="*/ 0 w 216"/>
                <a:gd name="T13" fmla="*/ 26 h 834"/>
                <a:gd name="T14" fmla="*/ 54 w 216"/>
                <a:gd name="T15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834">
                  <a:moveTo>
                    <a:pt x="54" y="0"/>
                  </a:moveTo>
                  <a:lnTo>
                    <a:pt x="54" y="0"/>
                  </a:lnTo>
                  <a:lnTo>
                    <a:pt x="215" y="241"/>
                  </a:lnTo>
                  <a:lnTo>
                    <a:pt x="107" y="269"/>
                  </a:lnTo>
                  <a:lnTo>
                    <a:pt x="188" y="269"/>
                  </a:lnTo>
                  <a:lnTo>
                    <a:pt x="188" y="833"/>
                  </a:lnTo>
                  <a:lnTo>
                    <a:pt x="0" y="26"/>
                  </a:lnTo>
                  <a:lnTo>
                    <a:pt x="54" y="0"/>
                  </a:lnTo>
                </a:path>
              </a:pathLst>
            </a:custGeom>
            <a:solidFill>
              <a:srgbClr val="4B4B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79">
              <a:extLst>
                <a:ext uri="{FF2B5EF4-FFF2-40B4-BE49-F238E27FC236}">
                  <a16:creationId xmlns:a16="http://schemas.microsoft.com/office/drawing/2014/main" id="{443F43F4-08E9-44D1-8BD9-813DDAC5A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9261" y="5521203"/>
              <a:ext cx="78932" cy="128788"/>
            </a:xfrm>
            <a:custGeom>
              <a:avLst/>
              <a:gdLst>
                <a:gd name="T0" fmla="*/ 0 w 82"/>
                <a:gd name="T1" fmla="*/ 27 h 136"/>
                <a:gd name="T2" fmla="*/ 0 w 82"/>
                <a:gd name="T3" fmla="*/ 27 h 136"/>
                <a:gd name="T4" fmla="*/ 0 w 82"/>
                <a:gd name="T5" fmla="*/ 0 h 136"/>
                <a:gd name="T6" fmla="*/ 81 w 82"/>
                <a:gd name="T7" fmla="*/ 81 h 136"/>
                <a:gd name="T8" fmla="*/ 0 w 82"/>
                <a:gd name="T9" fmla="*/ 135 h 136"/>
                <a:gd name="T10" fmla="*/ 0 w 82"/>
                <a:gd name="T11" fmla="*/ 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36">
                  <a:moveTo>
                    <a:pt x="0" y="27"/>
                  </a:moveTo>
                  <a:lnTo>
                    <a:pt x="0" y="27"/>
                  </a:lnTo>
                  <a:cubicBezTo>
                    <a:pt x="0" y="0"/>
                    <a:pt x="0" y="0"/>
                    <a:pt x="0" y="0"/>
                  </a:cubicBezTo>
                  <a:lnTo>
                    <a:pt x="81" y="81"/>
                  </a:lnTo>
                  <a:lnTo>
                    <a:pt x="0" y="135"/>
                  </a:lnTo>
                  <a:lnTo>
                    <a:pt x="0" y="27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80">
              <a:extLst>
                <a:ext uri="{FF2B5EF4-FFF2-40B4-BE49-F238E27FC236}">
                  <a16:creationId xmlns:a16="http://schemas.microsoft.com/office/drawing/2014/main" id="{C13FA9C9-C689-4EA3-86A4-E208EF990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9409" y="5645835"/>
              <a:ext cx="228491" cy="1088454"/>
            </a:xfrm>
            <a:custGeom>
              <a:avLst/>
              <a:gdLst>
                <a:gd name="T0" fmla="*/ 0 w 243"/>
                <a:gd name="T1" fmla="*/ 0 h 1156"/>
                <a:gd name="T2" fmla="*/ 80 w 243"/>
                <a:gd name="T3" fmla="*/ 0 h 1156"/>
                <a:gd name="T4" fmla="*/ 242 w 243"/>
                <a:gd name="T5" fmla="*/ 940 h 1156"/>
                <a:gd name="T6" fmla="*/ 187 w 243"/>
                <a:gd name="T7" fmla="*/ 1155 h 1156"/>
                <a:gd name="T8" fmla="*/ 53 w 243"/>
                <a:gd name="T9" fmla="*/ 940 h 1156"/>
                <a:gd name="T10" fmla="*/ 0 w 243"/>
                <a:gd name="T11" fmla="*/ 0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1156">
                  <a:moveTo>
                    <a:pt x="0" y="0"/>
                  </a:moveTo>
                  <a:lnTo>
                    <a:pt x="80" y="0"/>
                  </a:lnTo>
                  <a:lnTo>
                    <a:pt x="242" y="940"/>
                  </a:lnTo>
                  <a:lnTo>
                    <a:pt x="187" y="1155"/>
                  </a:lnTo>
                  <a:lnTo>
                    <a:pt x="53" y="94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81">
              <a:extLst>
                <a:ext uri="{FF2B5EF4-FFF2-40B4-BE49-F238E27FC236}">
                  <a16:creationId xmlns:a16="http://schemas.microsoft.com/office/drawing/2014/main" id="{AAA8A5F7-FEB2-4C5A-9867-BB30BDA2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556" y="5546129"/>
              <a:ext cx="128785" cy="128788"/>
            </a:xfrm>
            <a:custGeom>
              <a:avLst/>
              <a:gdLst>
                <a:gd name="T0" fmla="*/ 0 w 135"/>
                <a:gd name="T1" fmla="*/ 28 h 136"/>
                <a:gd name="T2" fmla="*/ 0 w 135"/>
                <a:gd name="T3" fmla="*/ 28 h 136"/>
                <a:gd name="T4" fmla="*/ 134 w 135"/>
                <a:gd name="T5" fmla="*/ 0 h 136"/>
                <a:gd name="T6" fmla="*/ 134 w 135"/>
                <a:gd name="T7" fmla="*/ 108 h 136"/>
                <a:gd name="T8" fmla="*/ 54 w 135"/>
                <a:gd name="T9" fmla="*/ 135 h 136"/>
                <a:gd name="T10" fmla="*/ 0 w 135"/>
                <a:gd name="T1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6">
                  <a:moveTo>
                    <a:pt x="0" y="28"/>
                  </a:moveTo>
                  <a:lnTo>
                    <a:pt x="0" y="28"/>
                  </a:lnTo>
                  <a:lnTo>
                    <a:pt x="134" y="0"/>
                  </a:lnTo>
                  <a:cubicBezTo>
                    <a:pt x="134" y="108"/>
                    <a:pt x="134" y="108"/>
                    <a:pt x="134" y="108"/>
                  </a:cubicBezTo>
                  <a:cubicBezTo>
                    <a:pt x="54" y="135"/>
                    <a:pt x="54" y="135"/>
                    <a:pt x="54" y="135"/>
                  </a:cubicBezTo>
                  <a:lnTo>
                    <a:pt x="0" y="28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82">
              <a:extLst>
                <a:ext uri="{FF2B5EF4-FFF2-40B4-BE49-F238E27FC236}">
                  <a16:creationId xmlns:a16="http://schemas.microsoft.com/office/drawing/2014/main" id="{4AB75FD0-31FD-49D2-A3C7-2190FE47D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9261" y="5467197"/>
              <a:ext cx="78932" cy="178638"/>
            </a:xfrm>
            <a:custGeom>
              <a:avLst/>
              <a:gdLst>
                <a:gd name="T0" fmla="*/ 0 w 82"/>
                <a:gd name="T1" fmla="*/ 80 h 189"/>
                <a:gd name="T2" fmla="*/ 81 w 82"/>
                <a:gd name="T3" fmla="*/ 188 h 189"/>
                <a:gd name="T4" fmla="*/ 81 w 82"/>
                <a:gd name="T5" fmla="*/ 27 h 189"/>
                <a:gd name="T6" fmla="*/ 27 w 82"/>
                <a:gd name="T7" fmla="*/ 0 h 189"/>
                <a:gd name="T8" fmla="*/ 0 w 82"/>
                <a:gd name="T9" fmla="*/ 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89">
                  <a:moveTo>
                    <a:pt x="0" y="80"/>
                  </a:moveTo>
                  <a:lnTo>
                    <a:pt x="81" y="188"/>
                  </a:lnTo>
                  <a:lnTo>
                    <a:pt x="81" y="27"/>
                  </a:lnTo>
                  <a:lnTo>
                    <a:pt x="27" y="0"/>
                  </a:lnTo>
                  <a:lnTo>
                    <a:pt x="0" y="80"/>
                  </a:lnTo>
                </a:path>
              </a:pathLst>
            </a:custGeom>
            <a:solidFill>
              <a:srgbClr val="D0D2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83">
              <a:extLst>
                <a:ext uri="{FF2B5EF4-FFF2-40B4-BE49-F238E27FC236}">
                  <a16:creationId xmlns:a16="http://schemas.microsoft.com/office/drawing/2014/main" id="{37636CB0-E334-47A9-A6C2-B8FDEBC2B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1062" y="5496276"/>
              <a:ext cx="253420" cy="203567"/>
            </a:xfrm>
            <a:custGeom>
              <a:avLst/>
              <a:gdLst>
                <a:gd name="T0" fmla="*/ 0 w 269"/>
                <a:gd name="T1" fmla="*/ 81 h 216"/>
                <a:gd name="T2" fmla="*/ 27 w 269"/>
                <a:gd name="T3" fmla="*/ 0 h 216"/>
                <a:gd name="T4" fmla="*/ 268 w 269"/>
                <a:gd name="T5" fmla="*/ 81 h 216"/>
                <a:gd name="T6" fmla="*/ 215 w 269"/>
                <a:gd name="T7" fmla="*/ 215 h 216"/>
                <a:gd name="T8" fmla="*/ 0 w 269"/>
                <a:gd name="T9" fmla="*/ 8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216">
                  <a:moveTo>
                    <a:pt x="0" y="81"/>
                  </a:moveTo>
                  <a:lnTo>
                    <a:pt x="27" y="0"/>
                  </a:lnTo>
                  <a:lnTo>
                    <a:pt x="268" y="81"/>
                  </a:lnTo>
                  <a:lnTo>
                    <a:pt x="215" y="215"/>
                  </a:lnTo>
                  <a:lnTo>
                    <a:pt x="0" y="81"/>
                  </a:lnTo>
                </a:path>
              </a:pathLst>
            </a:custGeom>
            <a:solidFill>
              <a:srgbClr val="D0D2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84">
              <a:extLst>
                <a:ext uri="{FF2B5EF4-FFF2-40B4-BE49-F238E27FC236}">
                  <a16:creationId xmlns:a16="http://schemas.microsoft.com/office/drawing/2014/main" id="{22257909-6826-41D5-B261-C78D7D1BE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7498" y="4935433"/>
              <a:ext cx="278344" cy="531764"/>
            </a:xfrm>
            <a:custGeom>
              <a:avLst/>
              <a:gdLst>
                <a:gd name="T0" fmla="*/ 296 w 297"/>
                <a:gd name="T1" fmla="*/ 54 h 566"/>
                <a:gd name="T2" fmla="*/ 296 w 297"/>
                <a:gd name="T3" fmla="*/ 54 h 566"/>
                <a:gd name="T4" fmla="*/ 268 w 297"/>
                <a:gd name="T5" fmla="*/ 28 h 566"/>
                <a:gd name="T6" fmla="*/ 0 w 297"/>
                <a:gd name="T7" fmla="*/ 243 h 566"/>
                <a:gd name="T8" fmla="*/ 54 w 297"/>
                <a:gd name="T9" fmla="*/ 484 h 566"/>
                <a:gd name="T10" fmla="*/ 242 w 297"/>
                <a:gd name="T11" fmla="*/ 565 h 566"/>
                <a:gd name="T12" fmla="*/ 215 w 297"/>
                <a:gd name="T13" fmla="*/ 484 h 566"/>
                <a:gd name="T14" fmla="*/ 161 w 297"/>
                <a:gd name="T15" fmla="*/ 431 h 566"/>
                <a:gd name="T16" fmla="*/ 108 w 297"/>
                <a:gd name="T17" fmla="*/ 403 h 566"/>
                <a:gd name="T18" fmla="*/ 81 w 297"/>
                <a:gd name="T19" fmla="*/ 350 h 566"/>
                <a:gd name="T20" fmla="*/ 134 w 297"/>
                <a:gd name="T21" fmla="*/ 323 h 566"/>
                <a:gd name="T22" fmla="*/ 189 w 297"/>
                <a:gd name="T23" fmla="*/ 377 h 566"/>
                <a:gd name="T24" fmla="*/ 215 w 297"/>
                <a:gd name="T25" fmla="*/ 350 h 566"/>
                <a:gd name="T26" fmla="*/ 134 w 297"/>
                <a:gd name="T27" fmla="*/ 81 h 566"/>
                <a:gd name="T28" fmla="*/ 296 w 297"/>
                <a:gd name="T29" fmla="*/ 5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" h="566">
                  <a:moveTo>
                    <a:pt x="296" y="54"/>
                  </a:moveTo>
                  <a:lnTo>
                    <a:pt x="296" y="54"/>
                  </a:lnTo>
                  <a:cubicBezTo>
                    <a:pt x="296" y="54"/>
                    <a:pt x="296" y="54"/>
                    <a:pt x="268" y="28"/>
                  </a:cubicBezTo>
                  <a:cubicBezTo>
                    <a:pt x="161" y="0"/>
                    <a:pt x="0" y="135"/>
                    <a:pt x="0" y="243"/>
                  </a:cubicBezTo>
                  <a:cubicBezTo>
                    <a:pt x="0" y="323"/>
                    <a:pt x="0" y="431"/>
                    <a:pt x="54" y="484"/>
                  </a:cubicBezTo>
                  <a:cubicBezTo>
                    <a:pt x="108" y="511"/>
                    <a:pt x="242" y="565"/>
                    <a:pt x="242" y="565"/>
                  </a:cubicBezTo>
                  <a:lnTo>
                    <a:pt x="215" y="484"/>
                  </a:lnTo>
                  <a:lnTo>
                    <a:pt x="161" y="431"/>
                  </a:lnTo>
                  <a:cubicBezTo>
                    <a:pt x="161" y="431"/>
                    <a:pt x="134" y="431"/>
                    <a:pt x="108" y="403"/>
                  </a:cubicBezTo>
                  <a:cubicBezTo>
                    <a:pt x="81" y="403"/>
                    <a:pt x="81" y="377"/>
                    <a:pt x="81" y="350"/>
                  </a:cubicBezTo>
                  <a:cubicBezTo>
                    <a:pt x="108" y="323"/>
                    <a:pt x="108" y="323"/>
                    <a:pt x="134" y="323"/>
                  </a:cubicBezTo>
                  <a:cubicBezTo>
                    <a:pt x="161" y="323"/>
                    <a:pt x="189" y="377"/>
                    <a:pt x="189" y="377"/>
                  </a:cubicBezTo>
                  <a:cubicBezTo>
                    <a:pt x="215" y="377"/>
                    <a:pt x="215" y="350"/>
                    <a:pt x="215" y="350"/>
                  </a:cubicBezTo>
                  <a:cubicBezTo>
                    <a:pt x="161" y="296"/>
                    <a:pt x="27" y="135"/>
                    <a:pt x="134" y="81"/>
                  </a:cubicBezTo>
                  <a:cubicBezTo>
                    <a:pt x="215" y="28"/>
                    <a:pt x="296" y="54"/>
                    <a:pt x="296" y="54"/>
                  </a:cubicBezTo>
                </a:path>
              </a:pathLst>
            </a:custGeom>
            <a:solidFill>
              <a:srgbClr val="A15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85">
              <a:extLst>
                <a:ext uri="{FF2B5EF4-FFF2-40B4-BE49-F238E27FC236}">
                  <a16:creationId xmlns:a16="http://schemas.microsoft.com/office/drawing/2014/main" id="{ED79AB3F-D0FE-48F5-BCD0-1ABCE12E7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1025" y="4810801"/>
              <a:ext cx="128785" cy="103859"/>
            </a:xfrm>
            <a:custGeom>
              <a:avLst/>
              <a:gdLst>
                <a:gd name="T0" fmla="*/ 55 w 136"/>
                <a:gd name="T1" fmla="*/ 0 h 109"/>
                <a:gd name="T2" fmla="*/ 55 w 136"/>
                <a:gd name="T3" fmla="*/ 0 h 109"/>
                <a:gd name="T4" fmla="*/ 0 w 136"/>
                <a:gd name="T5" fmla="*/ 28 h 109"/>
                <a:gd name="T6" fmla="*/ 28 w 136"/>
                <a:gd name="T7" fmla="*/ 81 h 109"/>
                <a:gd name="T8" fmla="*/ 135 w 136"/>
                <a:gd name="T9" fmla="*/ 81 h 109"/>
                <a:gd name="T10" fmla="*/ 108 w 136"/>
                <a:gd name="T11" fmla="*/ 28 h 109"/>
                <a:gd name="T12" fmla="*/ 55 w 136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09">
                  <a:moveTo>
                    <a:pt x="55" y="0"/>
                  </a:moveTo>
                  <a:lnTo>
                    <a:pt x="55" y="0"/>
                  </a:lnTo>
                  <a:cubicBezTo>
                    <a:pt x="55" y="0"/>
                    <a:pt x="0" y="0"/>
                    <a:pt x="0" y="28"/>
                  </a:cubicBezTo>
                  <a:cubicBezTo>
                    <a:pt x="0" y="54"/>
                    <a:pt x="0" y="54"/>
                    <a:pt x="28" y="81"/>
                  </a:cubicBezTo>
                  <a:cubicBezTo>
                    <a:pt x="28" y="81"/>
                    <a:pt x="108" y="108"/>
                    <a:pt x="135" y="81"/>
                  </a:cubicBezTo>
                  <a:cubicBezTo>
                    <a:pt x="135" y="81"/>
                    <a:pt x="135" y="54"/>
                    <a:pt x="108" y="28"/>
                  </a:cubicBezTo>
                  <a:lnTo>
                    <a:pt x="55" y="0"/>
                  </a:ln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86">
              <a:extLst>
                <a:ext uri="{FF2B5EF4-FFF2-40B4-BE49-F238E27FC236}">
                  <a16:creationId xmlns:a16="http://schemas.microsoft.com/office/drawing/2014/main" id="{6F561804-C684-4F18-8425-E1993E35F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9562" y="2559114"/>
              <a:ext cx="1138307" cy="2280767"/>
            </a:xfrm>
            <a:custGeom>
              <a:avLst/>
              <a:gdLst>
                <a:gd name="T0" fmla="*/ 1209 w 1210"/>
                <a:gd name="T1" fmla="*/ 296 h 2420"/>
                <a:gd name="T2" fmla="*/ 134 w 1210"/>
                <a:gd name="T3" fmla="*/ 0 h 2420"/>
                <a:gd name="T4" fmla="*/ 0 w 1210"/>
                <a:gd name="T5" fmla="*/ 1881 h 2420"/>
                <a:gd name="T6" fmla="*/ 1074 w 1210"/>
                <a:gd name="T7" fmla="*/ 2419 h 2420"/>
                <a:gd name="T8" fmla="*/ 1209 w 1210"/>
                <a:gd name="T9" fmla="*/ 296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0" h="2420">
                  <a:moveTo>
                    <a:pt x="1209" y="296"/>
                  </a:moveTo>
                  <a:lnTo>
                    <a:pt x="134" y="0"/>
                  </a:lnTo>
                  <a:lnTo>
                    <a:pt x="0" y="1881"/>
                  </a:lnTo>
                  <a:lnTo>
                    <a:pt x="1074" y="2419"/>
                  </a:lnTo>
                  <a:lnTo>
                    <a:pt x="1209" y="296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C22BE56C-9D12-4F26-AFD0-7BCA99AA6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9562" y="1923489"/>
              <a:ext cx="4075469" cy="2380475"/>
            </a:xfrm>
            <a:custGeom>
              <a:avLst/>
              <a:gdLst>
                <a:gd name="T0" fmla="*/ 4299 w 4327"/>
                <a:gd name="T1" fmla="*/ 0 h 2527"/>
                <a:gd name="T2" fmla="*/ 4326 w 4327"/>
                <a:gd name="T3" fmla="*/ 1988 h 2527"/>
                <a:gd name="T4" fmla="*/ 0 w 4327"/>
                <a:gd name="T5" fmla="*/ 2526 h 2527"/>
                <a:gd name="T6" fmla="*/ 134 w 4327"/>
                <a:gd name="T7" fmla="*/ 672 h 2527"/>
                <a:gd name="T8" fmla="*/ 4299 w 4327"/>
                <a:gd name="T9" fmla="*/ 0 h 2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7" h="2527">
                  <a:moveTo>
                    <a:pt x="4299" y="0"/>
                  </a:moveTo>
                  <a:lnTo>
                    <a:pt x="4326" y="1988"/>
                  </a:lnTo>
                  <a:lnTo>
                    <a:pt x="0" y="2526"/>
                  </a:lnTo>
                  <a:lnTo>
                    <a:pt x="134" y="672"/>
                  </a:lnTo>
                  <a:lnTo>
                    <a:pt x="429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78CD5D07-EE62-4006-BA14-F4D94D664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3900" y="2762679"/>
              <a:ext cx="456984" cy="1063527"/>
            </a:xfrm>
            <a:custGeom>
              <a:avLst/>
              <a:gdLst>
                <a:gd name="T0" fmla="*/ 242 w 484"/>
                <a:gd name="T1" fmla="*/ 27 h 1130"/>
                <a:gd name="T2" fmla="*/ 242 w 484"/>
                <a:gd name="T3" fmla="*/ 27 h 1130"/>
                <a:gd name="T4" fmla="*/ 483 w 484"/>
                <a:gd name="T5" fmla="*/ 269 h 1130"/>
                <a:gd name="T6" fmla="*/ 483 w 484"/>
                <a:gd name="T7" fmla="*/ 296 h 1130"/>
                <a:gd name="T8" fmla="*/ 323 w 484"/>
                <a:gd name="T9" fmla="*/ 322 h 1130"/>
                <a:gd name="T10" fmla="*/ 323 w 484"/>
                <a:gd name="T11" fmla="*/ 269 h 1130"/>
                <a:gd name="T12" fmla="*/ 242 w 484"/>
                <a:gd name="T13" fmla="*/ 188 h 1130"/>
                <a:gd name="T14" fmla="*/ 161 w 484"/>
                <a:gd name="T15" fmla="*/ 296 h 1130"/>
                <a:gd name="T16" fmla="*/ 483 w 484"/>
                <a:gd name="T17" fmla="*/ 833 h 1130"/>
                <a:gd name="T18" fmla="*/ 242 w 484"/>
                <a:gd name="T19" fmla="*/ 1129 h 1130"/>
                <a:gd name="T20" fmla="*/ 0 w 484"/>
                <a:gd name="T21" fmla="*/ 886 h 1130"/>
                <a:gd name="T22" fmla="*/ 0 w 484"/>
                <a:gd name="T23" fmla="*/ 806 h 1130"/>
                <a:gd name="T24" fmla="*/ 161 w 484"/>
                <a:gd name="T25" fmla="*/ 806 h 1130"/>
                <a:gd name="T26" fmla="*/ 161 w 484"/>
                <a:gd name="T27" fmla="*/ 886 h 1130"/>
                <a:gd name="T28" fmla="*/ 242 w 484"/>
                <a:gd name="T29" fmla="*/ 967 h 1130"/>
                <a:gd name="T30" fmla="*/ 323 w 484"/>
                <a:gd name="T31" fmla="*/ 860 h 1130"/>
                <a:gd name="T32" fmla="*/ 0 w 484"/>
                <a:gd name="T33" fmla="*/ 322 h 1130"/>
                <a:gd name="T34" fmla="*/ 242 w 484"/>
                <a:gd name="T35" fmla="*/ 2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4" h="1130">
                  <a:moveTo>
                    <a:pt x="242" y="27"/>
                  </a:moveTo>
                  <a:lnTo>
                    <a:pt x="242" y="27"/>
                  </a:lnTo>
                  <a:cubicBezTo>
                    <a:pt x="404" y="0"/>
                    <a:pt x="483" y="107"/>
                    <a:pt x="483" y="269"/>
                  </a:cubicBezTo>
                  <a:cubicBezTo>
                    <a:pt x="483" y="296"/>
                    <a:pt x="483" y="296"/>
                    <a:pt x="483" y="296"/>
                  </a:cubicBezTo>
                  <a:cubicBezTo>
                    <a:pt x="323" y="322"/>
                    <a:pt x="323" y="322"/>
                    <a:pt x="323" y="322"/>
                  </a:cubicBezTo>
                  <a:cubicBezTo>
                    <a:pt x="323" y="269"/>
                    <a:pt x="323" y="269"/>
                    <a:pt x="323" y="269"/>
                  </a:cubicBezTo>
                  <a:cubicBezTo>
                    <a:pt x="323" y="188"/>
                    <a:pt x="296" y="188"/>
                    <a:pt x="242" y="188"/>
                  </a:cubicBezTo>
                  <a:cubicBezTo>
                    <a:pt x="215" y="188"/>
                    <a:pt x="161" y="215"/>
                    <a:pt x="161" y="296"/>
                  </a:cubicBezTo>
                  <a:cubicBezTo>
                    <a:pt x="189" y="511"/>
                    <a:pt x="483" y="511"/>
                    <a:pt x="483" y="833"/>
                  </a:cubicBezTo>
                  <a:cubicBezTo>
                    <a:pt x="483" y="994"/>
                    <a:pt x="404" y="1101"/>
                    <a:pt x="242" y="1129"/>
                  </a:cubicBezTo>
                  <a:cubicBezTo>
                    <a:pt x="81" y="1129"/>
                    <a:pt x="0" y="1048"/>
                    <a:pt x="0" y="886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161" y="806"/>
                    <a:pt x="161" y="806"/>
                    <a:pt x="161" y="806"/>
                  </a:cubicBezTo>
                  <a:cubicBezTo>
                    <a:pt x="161" y="886"/>
                    <a:pt x="161" y="886"/>
                    <a:pt x="161" y="886"/>
                  </a:cubicBezTo>
                  <a:cubicBezTo>
                    <a:pt x="161" y="941"/>
                    <a:pt x="189" y="967"/>
                    <a:pt x="242" y="967"/>
                  </a:cubicBezTo>
                  <a:cubicBezTo>
                    <a:pt x="296" y="967"/>
                    <a:pt x="323" y="941"/>
                    <a:pt x="323" y="860"/>
                  </a:cubicBezTo>
                  <a:cubicBezTo>
                    <a:pt x="323" y="645"/>
                    <a:pt x="27" y="645"/>
                    <a:pt x="0" y="322"/>
                  </a:cubicBezTo>
                  <a:cubicBezTo>
                    <a:pt x="0" y="162"/>
                    <a:pt x="81" y="54"/>
                    <a:pt x="242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89">
              <a:extLst>
                <a:ext uri="{FF2B5EF4-FFF2-40B4-BE49-F238E27FC236}">
                  <a16:creationId xmlns:a16="http://schemas.microsoft.com/office/drawing/2014/main" id="{351CD07C-10C5-4C27-B897-0C3641723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5663" y="2712826"/>
              <a:ext cx="456984" cy="1063527"/>
            </a:xfrm>
            <a:custGeom>
              <a:avLst/>
              <a:gdLst>
                <a:gd name="T0" fmla="*/ 162 w 485"/>
                <a:gd name="T1" fmla="*/ 26 h 1129"/>
                <a:gd name="T2" fmla="*/ 162 w 485"/>
                <a:gd name="T3" fmla="*/ 26 h 1129"/>
                <a:gd name="T4" fmla="*/ 162 w 485"/>
                <a:gd name="T5" fmla="*/ 859 h 1129"/>
                <a:gd name="T6" fmla="*/ 269 w 485"/>
                <a:gd name="T7" fmla="*/ 939 h 1129"/>
                <a:gd name="T8" fmla="*/ 349 w 485"/>
                <a:gd name="T9" fmla="*/ 832 h 1129"/>
                <a:gd name="T10" fmla="*/ 349 w 485"/>
                <a:gd name="T11" fmla="*/ 26 h 1129"/>
                <a:gd name="T12" fmla="*/ 484 w 485"/>
                <a:gd name="T13" fmla="*/ 0 h 1129"/>
                <a:gd name="T14" fmla="*/ 484 w 485"/>
                <a:gd name="T15" fmla="*/ 805 h 1129"/>
                <a:gd name="T16" fmla="*/ 242 w 485"/>
                <a:gd name="T17" fmla="*/ 1101 h 1129"/>
                <a:gd name="T18" fmla="*/ 0 w 485"/>
                <a:gd name="T19" fmla="*/ 859 h 1129"/>
                <a:gd name="T20" fmla="*/ 0 w 485"/>
                <a:gd name="T21" fmla="*/ 53 h 1129"/>
                <a:gd name="T22" fmla="*/ 162 w 485"/>
                <a:gd name="T23" fmla="*/ 26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5" h="1129">
                  <a:moveTo>
                    <a:pt x="162" y="26"/>
                  </a:moveTo>
                  <a:lnTo>
                    <a:pt x="162" y="26"/>
                  </a:lnTo>
                  <a:cubicBezTo>
                    <a:pt x="162" y="859"/>
                    <a:pt x="162" y="859"/>
                    <a:pt x="162" y="859"/>
                  </a:cubicBezTo>
                  <a:cubicBezTo>
                    <a:pt x="162" y="939"/>
                    <a:pt x="215" y="967"/>
                    <a:pt x="269" y="939"/>
                  </a:cubicBezTo>
                  <a:cubicBezTo>
                    <a:pt x="296" y="939"/>
                    <a:pt x="349" y="913"/>
                    <a:pt x="349" y="832"/>
                  </a:cubicBezTo>
                  <a:cubicBezTo>
                    <a:pt x="349" y="26"/>
                    <a:pt x="349" y="26"/>
                    <a:pt x="349" y="26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484" y="805"/>
                    <a:pt x="484" y="805"/>
                    <a:pt x="484" y="805"/>
                  </a:cubicBezTo>
                  <a:cubicBezTo>
                    <a:pt x="484" y="967"/>
                    <a:pt x="404" y="1074"/>
                    <a:pt x="242" y="1101"/>
                  </a:cubicBezTo>
                  <a:cubicBezTo>
                    <a:pt x="81" y="1128"/>
                    <a:pt x="0" y="1047"/>
                    <a:pt x="0" y="859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162" y="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90">
              <a:extLst>
                <a:ext uri="{FF2B5EF4-FFF2-40B4-BE49-F238E27FC236}">
                  <a16:creationId xmlns:a16="http://schemas.microsoft.com/office/drawing/2014/main" id="{8B5D087E-9685-468F-9A5B-88B6F6E7A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2354" y="2633893"/>
              <a:ext cx="456984" cy="1063527"/>
            </a:xfrm>
            <a:custGeom>
              <a:avLst/>
              <a:gdLst>
                <a:gd name="T0" fmla="*/ 483 w 484"/>
                <a:gd name="T1" fmla="*/ 671 h 1129"/>
                <a:gd name="T2" fmla="*/ 483 w 484"/>
                <a:gd name="T3" fmla="*/ 671 h 1129"/>
                <a:gd name="T4" fmla="*/ 483 w 484"/>
                <a:gd name="T5" fmla="*/ 805 h 1129"/>
                <a:gd name="T6" fmla="*/ 241 w 484"/>
                <a:gd name="T7" fmla="*/ 1101 h 1129"/>
                <a:gd name="T8" fmla="*/ 0 w 484"/>
                <a:gd name="T9" fmla="*/ 860 h 1129"/>
                <a:gd name="T10" fmla="*/ 0 w 484"/>
                <a:gd name="T11" fmla="*/ 322 h 1129"/>
                <a:gd name="T12" fmla="*/ 241 w 484"/>
                <a:gd name="T13" fmla="*/ 26 h 1129"/>
                <a:gd name="T14" fmla="*/ 483 w 484"/>
                <a:gd name="T15" fmla="*/ 268 h 1129"/>
                <a:gd name="T16" fmla="*/ 483 w 484"/>
                <a:gd name="T17" fmla="*/ 349 h 1129"/>
                <a:gd name="T18" fmla="*/ 322 w 484"/>
                <a:gd name="T19" fmla="*/ 375 h 1129"/>
                <a:gd name="T20" fmla="*/ 322 w 484"/>
                <a:gd name="T21" fmla="*/ 268 h 1129"/>
                <a:gd name="T22" fmla="*/ 241 w 484"/>
                <a:gd name="T23" fmla="*/ 161 h 1129"/>
                <a:gd name="T24" fmla="*/ 161 w 484"/>
                <a:gd name="T25" fmla="*/ 296 h 1129"/>
                <a:gd name="T26" fmla="*/ 161 w 484"/>
                <a:gd name="T27" fmla="*/ 860 h 1129"/>
                <a:gd name="T28" fmla="*/ 241 w 484"/>
                <a:gd name="T29" fmla="*/ 940 h 1129"/>
                <a:gd name="T30" fmla="*/ 322 w 484"/>
                <a:gd name="T31" fmla="*/ 833 h 1129"/>
                <a:gd name="T32" fmla="*/ 322 w 484"/>
                <a:gd name="T33" fmla="*/ 698 h 1129"/>
                <a:gd name="T34" fmla="*/ 483 w 484"/>
                <a:gd name="T35" fmla="*/ 671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4" h="1129">
                  <a:moveTo>
                    <a:pt x="483" y="671"/>
                  </a:moveTo>
                  <a:lnTo>
                    <a:pt x="483" y="671"/>
                  </a:lnTo>
                  <a:cubicBezTo>
                    <a:pt x="483" y="805"/>
                    <a:pt x="483" y="805"/>
                    <a:pt x="483" y="805"/>
                  </a:cubicBezTo>
                  <a:cubicBezTo>
                    <a:pt x="483" y="967"/>
                    <a:pt x="402" y="1075"/>
                    <a:pt x="241" y="1101"/>
                  </a:cubicBezTo>
                  <a:cubicBezTo>
                    <a:pt x="80" y="1128"/>
                    <a:pt x="0" y="1048"/>
                    <a:pt x="0" y="86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161"/>
                    <a:pt x="80" y="53"/>
                    <a:pt x="241" y="26"/>
                  </a:cubicBezTo>
                  <a:cubicBezTo>
                    <a:pt x="402" y="0"/>
                    <a:pt x="483" y="81"/>
                    <a:pt x="483" y="268"/>
                  </a:cubicBezTo>
                  <a:cubicBezTo>
                    <a:pt x="483" y="349"/>
                    <a:pt x="483" y="349"/>
                    <a:pt x="483" y="349"/>
                  </a:cubicBezTo>
                  <a:cubicBezTo>
                    <a:pt x="322" y="375"/>
                    <a:pt x="322" y="375"/>
                    <a:pt x="322" y="375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22" y="188"/>
                    <a:pt x="295" y="161"/>
                    <a:pt x="241" y="161"/>
                  </a:cubicBezTo>
                  <a:cubicBezTo>
                    <a:pt x="187" y="188"/>
                    <a:pt x="161" y="215"/>
                    <a:pt x="161" y="296"/>
                  </a:cubicBezTo>
                  <a:cubicBezTo>
                    <a:pt x="161" y="860"/>
                    <a:pt x="161" y="860"/>
                    <a:pt x="161" y="860"/>
                  </a:cubicBezTo>
                  <a:cubicBezTo>
                    <a:pt x="161" y="940"/>
                    <a:pt x="187" y="967"/>
                    <a:pt x="241" y="940"/>
                  </a:cubicBezTo>
                  <a:cubicBezTo>
                    <a:pt x="295" y="940"/>
                    <a:pt x="322" y="913"/>
                    <a:pt x="322" y="833"/>
                  </a:cubicBezTo>
                  <a:cubicBezTo>
                    <a:pt x="322" y="698"/>
                    <a:pt x="322" y="698"/>
                    <a:pt x="322" y="698"/>
                  </a:cubicBezTo>
                  <a:lnTo>
                    <a:pt x="483" y="6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F6E419DB-640A-4470-B15D-A697E8B3C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4117" y="2559114"/>
              <a:ext cx="456984" cy="1063527"/>
            </a:xfrm>
            <a:custGeom>
              <a:avLst/>
              <a:gdLst>
                <a:gd name="T0" fmla="*/ 483 w 484"/>
                <a:gd name="T1" fmla="*/ 671 h 1130"/>
                <a:gd name="T2" fmla="*/ 483 w 484"/>
                <a:gd name="T3" fmla="*/ 671 h 1130"/>
                <a:gd name="T4" fmla="*/ 483 w 484"/>
                <a:gd name="T5" fmla="*/ 806 h 1130"/>
                <a:gd name="T6" fmla="*/ 242 w 484"/>
                <a:gd name="T7" fmla="*/ 1129 h 1130"/>
                <a:gd name="T8" fmla="*/ 0 w 484"/>
                <a:gd name="T9" fmla="*/ 886 h 1130"/>
                <a:gd name="T10" fmla="*/ 0 w 484"/>
                <a:gd name="T11" fmla="*/ 322 h 1130"/>
                <a:gd name="T12" fmla="*/ 242 w 484"/>
                <a:gd name="T13" fmla="*/ 27 h 1130"/>
                <a:gd name="T14" fmla="*/ 483 w 484"/>
                <a:gd name="T15" fmla="*/ 269 h 1130"/>
                <a:gd name="T16" fmla="*/ 483 w 484"/>
                <a:gd name="T17" fmla="*/ 377 h 1130"/>
                <a:gd name="T18" fmla="*/ 322 w 484"/>
                <a:gd name="T19" fmla="*/ 377 h 1130"/>
                <a:gd name="T20" fmla="*/ 322 w 484"/>
                <a:gd name="T21" fmla="*/ 269 h 1130"/>
                <a:gd name="T22" fmla="*/ 242 w 484"/>
                <a:gd name="T23" fmla="*/ 188 h 1130"/>
                <a:gd name="T24" fmla="*/ 161 w 484"/>
                <a:gd name="T25" fmla="*/ 296 h 1130"/>
                <a:gd name="T26" fmla="*/ 161 w 484"/>
                <a:gd name="T27" fmla="*/ 860 h 1130"/>
                <a:gd name="T28" fmla="*/ 242 w 484"/>
                <a:gd name="T29" fmla="*/ 967 h 1130"/>
                <a:gd name="T30" fmla="*/ 322 w 484"/>
                <a:gd name="T31" fmla="*/ 860 h 1130"/>
                <a:gd name="T32" fmla="*/ 322 w 484"/>
                <a:gd name="T33" fmla="*/ 699 h 1130"/>
                <a:gd name="T34" fmla="*/ 483 w 484"/>
                <a:gd name="T35" fmla="*/ 671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4" h="1130">
                  <a:moveTo>
                    <a:pt x="483" y="671"/>
                  </a:moveTo>
                  <a:lnTo>
                    <a:pt x="483" y="671"/>
                  </a:lnTo>
                  <a:cubicBezTo>
                    <a:pt x="483" y="806"/>
                    <a:pt x="483" y="806"/>
                    <a:pt x="483" y="806"/>
                  </a:cubicBezTo>
                  <a:cubicBezTo>
                    <a:pt x="483" y="994"/>
                    <a:pt x="403" y="1101"/>
                    <a:pt x="242" y="1129"/>
                  </a:cubicBezTo>
                  <a:cubicBezTo>
                    <a:pt x="81" y="1129"/>
                    <a:pt x="0" y="1048"/>
                    <a:pt x="0" y="88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162"/>
                    <a:pt x="81" y="54"/>
                    <a:pt x="242" y="27"/>
                  </a:cubicBezTo>
                  <a:cubicBezTo>
                    <a:pt x="403" y="0"/>
                    <a:pt x="483" y="107"/>
                    <a:pt x="483" y="269"/>
                  </a:cubicBezTo>
                  <a:cubicBezTo>
                    <a:pt x="483" y="377"/>
                    <a:pt x="483" y="377"/>
                    <a:pt x="483" y="377"/>
                  </a:cubicBezTo>
                  <a:cubicBezTo>
                    <a:pt x="322" y="377"/>
                    <a:pt x="322" y="377"/>
                    <a:pt x="322" y="377"/>
                  </a:cubicBezTo>
                  <a:cubicBezTo>
                    <a:pt x="322" y="269"/>
                    <a:pt x="322" y="269"/>
                    <a:pt x="322" y="269"/>
                  </a:cubicBezTo>
                  <a:cubicBezTo>
                    <a:pt x="322" y="188"/>
                    <a:pt x="296" y="162"/>
                    <a:pt x="242" y="188"/>
                  </a:cubicBezTo>
                  <a:cubicBezTo>
                    <a:pt x="188" y="188"/>
                    <a:pt x="161" y="215"/>
                    <a:pt x="161" y="296"/>
                  </a:cubicBezTo>
                  <a:cubicBezTo>
                    <a:pt x="161" y="860"/>
                    <a:pt x="161" y="860"/>
                    <a:pt x="161" y="860"/>
                  </a:cubicBezTo>
                  <a:cubicBezTo>
                    <a:pt x="161" y="941"/>
                    <a:pt x="188" y="967"/>
                    <a:pt x="242" y="967"/>
                  </a:cubicBezTo>
                  <a:cubicBezTo>
                    <a:pt x="296" y="967"/>
                    <a:pt x="322" y="914"/>
                    <a:pt x="322" y="860"/>
                  </a:cubicBezTo>
                  <a:cubicBezTo>
                    <a:pt x="322" y="699"/>
                    <a:pt x="322" y="699"/>
                    <a:pt x="322" y="699"/>
                  </a:cubicBezTo>
                  <a:lnTo>
                    <a:pt x="483" y="6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92">
              <a:extLst>
                <a:ext uri="{FF2B5EF4-FFF2-40B4-BE49-F238E27FC236}">
                  <a16:creationId xmlns:a16="http://schemas.microsoft.com/office/drawing/2014/main" id="{19BE02E8-8819-4414-8AA0-4AFFAF4E5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5880" y="2509261"/>
              <a:ext cx="432058" cy="1038601"/>
            </a:xfrm>
            <a:custGeom>
              <a:avLst/>
              <a:gdLst>
                <a:gd name="T0" fmla="*/ 162 w 458"/>
                <a:gd name="T1" fmla="*/ 483 h 1102"/>
                <a:gd name="T2" fmla="*/ 403 w 458"/>
                <a:gd name="T3" fmla="*/ 456 h 1102"/>
                <a:gd name="T4" fmla="*/ 403 w 458"/>
                <a:gd name="T5" fmla="*/ 590 h 1102"/>
                <a:gd name="T6" fmla="*/ 162 w 458"/>
                <a:gd name="T7" fmla="*/ 617 h 1102"/>
                <a:gd name="T8" fmla="*/ 162 w 458"/>
                <a:gd name="T9" fmla="*/ 939 h 1102"/>
                <a:gd name="T10" fmla="*/ 457 w 458"/>
                <a:gd name="T11" fmla="*/ 913 h 1102"/>
                <a:gd name="T12" fmla="*/ 457 w 458"/>
                <a:gd name="T13" fmla="*/ 1047 h 1102"/>
                <a:gd name="T14" fmla="*/ 0 w 458"/>
                <a:gd name="T15" fmla="*/ 1101 h 1102"/>
                <a:gd name="T16" fmla="*/ 0 w 458"/>
                <a:gd name="T17" fmla="*/ 53 h 1102"/>
                <a:gd name="T18" fmla="*/ 457 w 458"/>
                <a:gd name="T19" fmla="*/ 0 h 1102"/>
                <a:gd name="T20" fmla="*/ 457 w 458"/>
                <a:gd name="T21" fmla="*/ 134 h 1102"/>
                <a:gd name="T22" fmla="*/ 162 w 458"/>
                <a:gd name="T23" fmla="*/ 187 h 1102"/>
                <a:gd name="T24" fmla="*/ 162 w 458"/>
                <a:gd name="T25" fmla="*/ 483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8" h="1102">
                  <a:moveTo>
                    <a:pt x="162" y="483"/>
                  </a:moveTo>
                  <a:lnTo>
                    <a:pt x="403" y="456"/>
                  </a:lnTo>
                  <a:lnTo>
                    <a:pt x="403" y="590"/>
                  </a:lnTo>
                  <a:lnTo>
                    <a:pt x="162" y="617"/>
                  </a:lnTo>
                  <a:lnTo>
                    <a:pt x="162" y="939"/>
                  </a:lnTo>
                  <a:lnTo>
                    <a:pt x="457" y="913"/>
                  </a:lnTo>
                  <a:lnTo>
                    <a:pt x="457" y="1047"/>
                  </a:lnTo>
                  <a:lnTo>
                    <a:pt x="0" y="1101"/>
                  </a:lnTo>
                  <a:lnTo>
                    <a:pt x="0" y="53"/>
                  </a:lnTo>
                  <a:lnTo>
                    <a:pt x="457" y="0"/>
                  </a:lnTo>
                  <a:lnTo>
                    <a:pt x="457" y="134"/>
                  </a:lnTo>
                  <a:lnTo>
                    <a:pt x="162" y="187"/>
                  </a:lnTo>
                  <a:lnTo>
                    <a:pt x="162" y="4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93">
              <a:extLst>
                <a:ext uri="{FF2B5EF4-FFF2-40B4-BE49-F238E27FC236}">
                  <a16:creationId xmlns:a16="http://schemas.microsoft.com/office/drawing/2014/main" id="{2D642CD6-F7D6-4F8B-9219-E226FB855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2718" y="2430326"/>
              <a:ext cx="432058" cy="1063527"/>
            </a:xfrm>
            <a:custGeom>
              <a:avLst/>
              <a:gdLst>
                <a:gd name="T0" fmla="*/ 215 w 458"/>
                <a:gd name="T1" fmla="*/ 26 h 1129"/>
                <a:gd name="T2" fmla="*/ 215 w 458"/>
                <a:gd name="T3" fmla="*/ 26 h 1129"/>
                <a:gd name="T4" fmla="*/ 457 w 458"/>
                <a:gd name="T5" fmla="*/ 268 h 1129"/>
                <a:gd name="T6" fmla="*/ 457 w 458"/>
                <a:gd name="T7" fmla="*/ 296 h 1129"/>
                <a:gd name="T8" fmla="*/ 323 w 458"/>
                <a:gd name="T9" fmla="*/ 322 h 1129"/>
                <a:gd name="T10" fmla="*/ 323 w 458"/>
                <a:gd name="T11" fmla="*/ 268 h 1129"/>
                <a:gd name="T12" fmla="*/ 242 w 458"/>
                <a:gd name="T13" fmla="*/ 188 h 1129"/>
                <a:gd name="T14" fmla="*/ 162 w 458"/>
                <a:gd name="T15" fmla="*/ 296 h 1129"/>
                <a:gd name="T16" fmla="*/ 457 w 458"/>
                <a:gd name="T17" fmla="*/ 805 h 1129"/>
                <a:gd name="T18" fmla="*/ 215 w 458"/>
                <a:gd name="T19" fmla="*/ 1101 h 1129"/>
                <a:gd name="T20" fmla="*/ 0 w 458"/>
                <a:gd name="T21" fmla="*/ 886 h 1129"/>
                <a:gd name="T22" fmla="*/ 0 w 458"/>
                <a:gd name="T23" fmla="*/ 805 h 1129"/>
                <a:gd name="T24" fmla="*/ 135 w 458"/>
                <a:gd name="T25" fmla="*/ 779 h 1129"/>
                <a:gd name="T26" fmla="*/ 135 w 458"/>
                <a:gd name="T27" fmla="*/ 860 h 1129"/>
                <a:gd name="T28" fmla="*/ 215 w 458"/>
                <a:gd name="T29" fmla="*/ 967 h 1129"/>
                <a:gd name="T30" fmla="*/ 296 w 458"/>
                <a:gd name="T31" fmla="*/ 833 h 1129"/>
                <a:gd name="T32" fmla="*/ 0 w 458"/>
                <a:gd name="T33" fmla="*/ 322 h 1129"/>
                <a:gd name="T34" fmla="*/ 215 w 458"/>
                <a:gd name="T35" fmla="*/ 26 h 1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8" h="1129">
                  <a:moveTo>
                    <a:pt x="215" y="26"/>
                  </a:moveTo>
                  <a:lnTo>
                    <a:pt x="215" y="26"/>
                  </a:lnTo>
                  <a:cubicBezTo>
                    <a:pt x="377" y="0"/>
                    <a:pt x="457" y="81"/>
                    <a:pt x="457" y="268"/>
                  </a:cubicBezTo>
                  <a:cubicBezTo>
                    <a:pt x="457" y="296"/>
                    <a:pt x="457" y="296"/>
                    <a:pt x="457" y="296"/>
                  </a:cubicBezTo>
                  <a:cubicBezTo>
                    <a:pt x="323" y="322"/>
                    <a:pt x="323" y="322"/>
                    <a:pt x="323" y="322"/>
                  </a:cubicBezTo>
                  <a:cubicBezTo>
                    <a:pt x="323" y="268"/>
                    <a:pt x="323" y="268"/>
                    <a:pt x="323" y="268"/>
                  </a:cubicBezTo>
                  <a:cubicBezTo>
                    <a:pt x="323" y="188"/>
                    <a:pt x="296" y="161"/>
                    <a:pt x="242" y="188"/>
                  </a:cubicBezTo>
                  <a:cubicBezTo>
                    <a:pt x="189" y="188"/>
                    <a:pt x="162" y="215"/>
                    <a:pt x="162" y="296"/>
                  </a:cubicBezTo>
                  <a:cubicBezTo>
                    <a:pt x="162" y="511"/>
                    <a:pt x="457" y="511"/>
                    <a:pt x="457" y="805"/>
                  </a:cubicBezTo>
                  <a:cubicBezTo>
                    <a:pt x="457" y="994"/>
                    <a:pt x="377" y="1101"/>
                    <a:pt x="215" y="1101"/>
                  </a:cubicBezTo>
                  <a:cubicBezTo>
                    <a:pt x="81" y="1128"/>
                    <a:pt x="0" y="1048"/>
                    <a:pt x="0" y="886"/>
                  </a:cubicBezTo>
                  <a:cubicBezTo>
                    <a:pt x="0" y="805"/>
                    <a:pt x="0" y="805"/>
                    <a:pt x="0" y="805"/>
                  </a:cubicBezTo>
                  <a:cubicBezTo>
                    <a:pt x="135" y="779"/>
                    <a:pt x="135" y="779"/>
                    <a:pt x="135" y="779"/>
                  </a:cubicBezTo>
                  <a:cubicBezTo>
                    <a:pt x="135" y="860"/>
                    <a:pt x="135" y="860"/>
                    <a:pt x="135" y="860"/>
                  </a:cubicBezTo>
                  <a:cubicBezTo>
                    <a:pt x="135" y="940"/>
                    <a:pt x="162" y="967"/>
                    <a:pt x="215" y="967"/>
                  </a:cubicBezTo>
                  <a:cubicBezTo>
                    <a:pt x="270" y="940"/>
                    <a:pt x="296" y="913"/>
                    <a:pt x="296" y="833"/>
                  </a:cubicBezTo>
                  <a:cubicBezTo>
                    <a:pt x="296" y="618"/>
                    <a:pt x="0" y="618"/>
                    <a:pt x="0" y="322"/>
                  </a:cubicBezTo>
                  <a:cubicBezTo>
                    <a:pt x="0" y="161"/>
                    <a:pt x="81" y="53"/>
                    <a:pt x="21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94">
              <a:extLst>
                <a:ext uri="{FF2B5EF4-FFF2-40B4-BE49-F238E27FC236}">
                  <a16:creationId xmlns:a16="http://schemas.microsoft.com/office/drawing/2014/main" id="{FAF65F15-A55E-45B1-A7C5-F7AE39BB7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556" y="2380473"/>
              <a:ext cx="456984" cy="1063527"/>
            </a:xfrm>
            <a:custGeom>
              <a:avLst/>
              <a:gdLst>
                <a:gd name="T0" fmla="*/ 241 w 485"/>
                <a:gd name="T1" fmla="*/ 0 h 1130"/>
                <a:gd name="T2" fmla="*/ 241 w 485"/>
                <a:gd name="T3" fmla="*/ 0 h 1130"/>
                <a:gd name="T4" fmla="*/ 484 w 485"/>
                <a:gd name="T5" fmla="*/ 242 h 1130"/>
                <a:gd name="T6" fmla="*/ 484 w 485"/>
                <a:gd name="T7" fmla="*/ 269 h 1130"/>
                <a:gd name="T8" fmla="*/ 322 w 485"/>
                <a:gd name="T9" fmla="*/ 295 h 1130"/>
                <a:gd name="T10" fmla="*/ 322 w 485"/>
                <a:gd name="T11" fmla="*/ 242 h 1130"/>
                <a:gd name="T12" fmla="*/ 241 w 485"/>
                <a:gd name="T13" fmla="*/ 161 h 1130"/>
                <a:gd name="T14" fmla="*/ 161 w 485"/>
                <a:gd name="T15" fmla="*/ 269 h 1130"/>
                <a:gd name="T16" fmla="*/ 484 w 485"/>
                <a:gd name="T17" fmla="*/ 806 h 1130"/>
                <a:gd name="T18" fmla="*/ 241 w 485"/>
                <a:gd name="T19" fmla="*/ 1102 h 1130"/>
                <a:gd name="T20" fmla="*/ 0 w 485"/>
                <a:gd name="T21" fmla="*/ 859 h 1130"/>
                <a:gd name="T22" fmla="*/ 0 w 485"/>
                <a:gd name="T23" fmla="*/ 806 h 1130"/>
                <a:gd name="T24" fmla="*/ 161 w 485"/>
                <a:gd name="T25" fmla="*/ 779 h 1130"/>
                <a:gd name="T26" fmla="*/ 161 w 485"/>
                <a:gd name="T27" fmla="*/ 859 h 1130"/>
                <a:gd name="T28" fmla="*/ 241 w 485"/>
                <a:gd name="T29" fmla="*/ 940 h 1130"/>
                <a:gd name="T30" fmla="*/ 322 w 485"/>
                <a:gd name="T31" fmla="*/ 833 h 1130"/>
                <a:gd name="T32" fmla="*/ 0 w 485"/>
                <a:gd name="T33" fmla="*/ 295 h 1130"/>
                <a:gd name="T34" fmla="*/ 241 w 485"/>
                <a:gd name="T35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5" h="1130">
                  <a:moveTo>
                    <a:pt x="241" y="0"/>
                  </a:moveTo>
                  <a:lnTo>
                    <a:pt x="241" y="0"/>
                  </a:lnTo>
                  <a:cubicBezTo>
                    <a:pt x="403" y="0"/>
                    <a:pt x="484" y="80"/>
                    <a:pt x="484" y="242"/>
                  </a:cubicBezTo>
                  <a:cubicBezTo>
                    <a:pt x="484" y="269"/>
                    <a:pt x="484" y="269"/>
                    <a:pt x="484" y="269"/>
                  </a:cubicBezTo>
                  <a:cubicBezTo>
                    <a:pt x="322" y="295"/>
                    <a:pt x="322" y="295"/>
                    <a:pt x="322" y="295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22" y="188"/>
                    <a:pt x="296" y="161"/>
                    <a:pt x="241" y="161"/>
                  </a:cubicBezTo>
                  <a:cubicBezTo>
                    <a:pt x="188" y="161"/>
                    <a:pt x="161" y="188"/>
                    <a:pt x="161" y="269"/>
                  </a:cubicBezTo>
                  <a:cubicBezTo>
                    <a:pt x="161" y="484"/>
                    <a:pt x="484" y="484"/>
                    <a:pt x="484" y="806"/>
                  </a:cubicBezTo>
                  <a:cubicBezTo>
                    <a:pt x="484" y="967"/>
                    <a:pt x="403" y="1074"/>
                    <a:pt x="241" y="1102"/>
                  </a:cubicBezTo>
                  <a:cubicBezTo>
                    <a:pt x="81" y="1129"/>
                    <a:pt x="0" y="1021"/>
                    <a:pt x="0" y="859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161" y="779"/>
                    <a:pt x="161" y="779"/>
                    <a:pt x="161" y="779"/>
                  </a:cubicBezTo>
                  <a:cubicBezTo>
                    <a:pt x="161" y="859"/>
                    <a:pt x="161" y="859"/>
                    <a:pt x="161" y="859"/>
                  </a:cubicBezTo>
                  <a:cubicBezTo>
                    <a:pt x="161" y="914"/>
                    <a:pt x="188" y="940"/>
                    <a:pt x="241" y="940"/>
                  </a:cubicBezTo>
                  <a:cubicBezTo>
                    <a:pt x="296" y="940"/>
                    <a:pt x="322" y="914"/>
                    <a:pt x="322" y="833"/>
                  </a:cubicBezTo>
                  <a:cubicBezTo>
                    <a:pt x="322" y="618"/>
                    <a:pt x="0" y="618"/>
                    <a:pt x="0" y="295"/>
                  </a:cubicBezTo>
                  <a:cubicBezTo>
                    <a:pt x="0" y="135"/>
                    <a:pt x="81" y="27"/>
                    <a:pt x="2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95">
              <a:extLst>
                <a:ext uri="{FF2B5EF4-FFF2-40B4-BE49-F238E27FC236}">
                  <a16:creationId xmlns:a16="http://schemas.microsoft.com/office/drawing/2014/main" id="{1C75ECCF-6860-4662-A6D6-AE38ABA34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1025" y="1823783"/>
              <a:ext cx="153712" cy="5974033"/>
            </a:xfrm>
            <a:custGeom>
              <a:avLst/>
              <a:gdLst>
                <a:gd name="T0" fmla="*/ 135 w 163"/>
                <a:gd name="T1" fmla="*/ 53 h 6342"/>
                <a:gd name="T2" fmla="*/ 135 w 163"/>
                <a:gd name="T3" fmla="*/ 53 h 6342"/>
                <a:gd name="T4" fmla="*/ 81 w 163"/>
                <a:gd name="T5" fmla="*/ 0 h 6342"/>
                <a:gd name="T6" fmla="*/ 0 w 163"/>
                <a:gd name="T7" fmla="*/ 53 h 6342"/>
                <a:gd name="T8" fmla="*/ 0 w 163"/>
                <a:gd name="T9" fmla="*/ 107 h 6342"/>
                <a:gd name="T10" fmla="*/ 0 w 163"/>
                <a:gd name="T11" fmla="*/ 6341 h 6342"/>
                <a:gd name="T12" fmla="*/ 108 w 163"/>
                <a:gd name="T13" fmla="*/ 6341 h 6342"/>
                <a:gd name="T14" fmla="*/ 108 w 163"/>
                <a:gd name="T15" fmla="*/ 107 h 6342"/>
                <a:gd name="T16" fmla="*/ 135 w 163"/>
                <a:gd name="T17" fmla="*/ 53 h 6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6342">
                  <a:moveTo>
                    <a:pt x="135" y="53"/>
                  </a:moveTo>
                  <a:lnTo>
                    <a:pt x="135" y="53"/>
                  </a:lnTo>
                  <a:cubicBezTo>
                    <a:pt x="135" y="27"/>
                    <a:pt x="108" y="0"/>
                    <a:pt x="81" y="0"/>
                  </a:cubicBezTo>
                  <a:cubicBezTo>
                    <a:pt x="28" y="0"/>
                    <a:pt x="0" y="27"/>
                    <a:pt x="0" y="53"/>
                  </a:cubicBezTo>
                  <a:cubicBezTo>
                    <a:pt x="0" y="81"/>
                    <a:pt x="0" y="81"/>
                    <a:pt x="0" y="107"/>
                  </a:cubicBezTo>
                  <a:cubicBezTo>
                    <a:pt x="0" y="6341"/>
                    <a:pt x="0" y="6341"/>
                    <a:pt x="0" y="6341"/>
                  </a:cubicBezTo>
                  <a:cubicBezTo>
                    <a:pt x="108" y="6341"/>
                    <a:pt x="108" y="6341"/>
                    <a:pt x="108" y="6341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62" y="81"/>
                    <a:pt x="135" y="81"/>
                    <a:pt x="135" y="53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96">
              <a:extLst>
                <a:ext uri="{FF2B5EF4-FFF2-40B4-BE49-F238E27FC236}">
                  <a16:creationId xmlns:a16="http://schemas.microsoft.com/office/drawing/2014/main" id="{EE10C35A-9E42-4AB3-8AF6-31DDF7327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5489" y="7747964"/>
              <a:ext cx="13746925" cy="6048813"/>
            </a:xfrm>
            <a:custGeom>
              <a:avLst/>
              <a:gdLst>
                <a:gd name="T0" fmla="*/ 0 w 14591"/>
                <a:gd name="T1" fmla="*/ 6421 h 6422"/>
                <a:gd name="T2" fmla="*/ 9780 w 14591"/>
                <a:gd name="T3" fmla="*/ 0 h 6422"/>
                <a:gd name="T4" fmla="*/ 14590 w 14591"/>
                <a:gd name="T5" fmla="*/ 3922 h 6422"/>
                <a:gd name="T6" fmla="*/ 14590 w 14591"/>
                <a:gd name="T7" fmla="*/ 6421 h 6422"/>
                <a:gd name="T8" fmla="*/ 11500 w 14591"/>
                <a:gd name="T9" fmla="*/ 6421 h 6422"/>
                <a:gd name="T10" fmla="*/ 0 w 14591"/>
                <a:gd name="T11" fmla="*/ 6421 h 6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91" h="6422">
                  <a:moveTo>
                    <a:pt x="0" y="6421"/>
                  </a:moveTo>
                  <a:lnTo>
                    <a:pt x="9780" y="0"/>
                  </a:lnTo>
                  <a:lnTo>
                    <a:pt x="14590" y="3922"/>
                  </a:lnTo>
                  <a:lnTo>
                    <a:pt x="14590" y="6421"/>
                  </a:lnTo>
                  <a:lnTo>
                    <a:pt x="11500" y="6421"/>
                  </a:lnTo>
                  <a:lnTo>
                    <a:pt x="0" y="6421"/>
                  </a:lnTo>
                </a:path>
              </a:pathLst>
            </a:custGeom>
            <a:solidFill>
              <a:srgbClr val="6AA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97">
              <a:extLst>
                <a:ext uri="{FF2B5EF4-FFF2-40B4-BE49-F238E27FC236}">
                  <a16:creationId xmlns:a16="http://schemas.microsoft.com/office/drawing/2014/main" id="{10B09EF3-E19E-499B-AD05-B078309D6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0486" y="10228144"/>
              <a:ext cx="10656048" cy="3568632"/>
            </a:xfrm>
            <a:custGeom>
              <a:avLst/>
              <a:gdLst>
                <a:gd name="T0" fmla="*/ 11312 w 11313"/>
                <a:gd name="T1" fmla="*/ 3789 h 3790"/>
                <a:gd name="T2" fmla="*/ 11312 w 11313"/>
                <a:gd name="T3" fmla="*/ 3789 h 3790"/>
                <a:gd name="T4" fmla="*/ 9700 w 11313"/>
                <a:gd name="T5" fmla="*/ 3789 h 3790"/>
                <a:gd name="T6" fmla="*/ 6825 w 11313"/>
                <a:gd name="T7" fmla="*/ 3789 h 3790"/>
                <a:gd name="T8" fmla="*/ 8222 w 11313"/>
                <a:gd name="T9" fmla="*/ 0 h 3790"/>
                <a:gd name="T10" fmla="*/ 11312 w 11313"/>
                <a:gd name="T11" fmla="*/ 3789 h 3790"/>
                <a:gd name="T12" fmla="*/ 4863 w 11313"/>
                <a:gd name="T13" fmla="*/ 3789 h 3790"/>
                <a:gd name="T14" fmla="*/ 4863 w 11313"/>
                <a:gd name="T15" fmla="*/ 3789 h 3790"/>
                <a:gd name="T16" fmla="*/ 1908 w 11313"/>
                <a:gd name="T17" fmla="*/ 3789 h 3790"/>
                <a:gd name="T18" fmla="*/ 6287 w 11313"/>
                <a:gd name="T19" fmla="*/ 457 h 3790"/>
                <a:gd name="T20" fmla="*/ 4863 w 11313"/>
                <a:gd name="T21" fmla="*/ 3789 h 3790"/>
                <a:gd name="T22" fmla="*/ 1316 w 11313"/>
                <a:gd name="T23" fmla="*/ 3789 h 3790"/>
                <a:gd name="T24" fmla="*/ 1316 w 11313"/>
                <a:gd name="T25" fmla="*/ 3789 h 3790"/>
                <a:gd name="T26" fmla="*/ 2794 w 11313"/>
                <a:gd name="T27" fmla="*/ 1854 h 3790"/>
                <a:gd name="T28" fmla="*/ 0 w 11313"/>
                <a:gd name="T29" fmla="*/ 3789 h 3790"/>
                <a:gd name="T30" fmla="*/ 1316 w 11313"/>
                <a:gd name="T31" fmla="*/ 3789 h 3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13" h="3790">
                  <a:moveTo>
                    <a:pt x="11312" y="3789"/>
                  </a:moveTo>
                  <a:lnTo>
                    <a:pt x="11312" y="3789"/>
                  </a:lnTo>
                  <a:cubicBezTo>
                    <a:pt x="9700" y="3789"/>
                    <a:pt x="9700" y="3789"/>
                    <a:pt x="9700" y="3789"/>
                  </a:cubicBezTo>
                  <a:cubicBezTo>
                    <a:pt x="6825" y="3789"/>
                    <a:pt x="6825" y="3789"/>
                    <a:pt x="6825" y="3789"/>
                  </a:cubicBezTo>
                  <a:cubicBezTo>
                    <a:pt x="8222" y="0"/>
                    <a:pt x="8222" y="0"/>
                    <a:pt x="8222" y="0"/>
                  </a:cubicBezTo>
                  <a:cubicBezTo>
                    <a:pt x="8222" y="0"/>
                    <a:pt x="10103" y="2284"/>
                    <a:pt x="11312" y="3789"/>
                  </a:cubicBezTo>
                  <a:close/>
                  <a:moveTo>
                    <a:pt x="4863" y="3789"/>
                  </a:moveTo>
                  <a:lnTo>
                    <a:pt x="4863" y="3789"/>
                  </a:lnTo>
                  <a:cubicBezTo>
                    <a:pt x="1908" y="3789"/>
                    <a:pt x="1908" y="3789"/>
                    <a:pt x="1908" y="3789"/>
                  </a:cubicBezTo>
                  <a:cubicBezTo>
                    <a:pt x="3654" y="2446"/>
                    <a:pt x="6315" y="376"/>
                    <a:pt x="6287" y="457"/>
                  </a:cubicBezTo>
                  <a:cubicBezTo>
                    <a:pt x="6260" y="538"/>
                    <a:pt x="5347" y="2661"/>
                    <a:pt x="4863" y="3789"/>
                  </a:cubicBezTo>
                  <a:close/>
                  <a:moveTo>
                    <a:pt x="1316" y="3789"/>
                  </a:moveTo>
                  <a:lnTo>
                    <a:pt x="1316" y="3789"/>
                  </a:lnTo>
                  <a:cubicBezTo>
                    <a:pt x="2794" y="1854"/>
                    <a:pt x="2794" y="1854"/>
                    <a:pt x="2794" y="1854"/>
                  </a:cubicBezTo>
                  <a:cubicBezTo>
                    <a:pt x="2794" y="1854"/>
                    <a:pt x="1209" y="2956"/>
                    <a:pt x="0" y="3789"/>
                  </a:cubicBezTo>
                  <a:lnTo>
                    <a:pt x="1316" y="3789"/>
                  </a:lnTo>
                  <a:close/>
                </a:path>
              </a:pathLst>
            </a:custGeom>
            <a:solidFill>
              <a:srgbClr val="95BA1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98">
              <a:extLst>
                <a:ext uri="{FF2B5EF4-FFF2-40B4-BE49-F238E27FC236}">
                  <a16:creationId xmlns:a16="http://schemas.microsoft.com/office/drawing/2014/main" id="{6A6ADD79-D83F-4219-A31E-BA116DA9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5489" y="7747964"/>
              <a:ext cx="13746925" cy="6048813"/>
            </a:xfrm>
            <a:custGeom>
              <a:avLst/>
              <a:gdLst>
                <a:gd name="T0" fmla="*/ 0 w 14591"/>
                <a:gd name="T1" fmla="*/ 6421 h 6422"/>
                <a:gd name="T2" fmla="*/ 9780 w 14591"/>
                <a:gd name="T3" fmla="*/ 0 h 6422"/>
                <a:gd name="T4" fmla="*/ 14590 w 14591"/>
                <a:gd name="T5" fmla="*/ 3922 h 6422"/>
                <a:gd name="T6" fmla="*/ 14590 w 14591"/>
                <a:gd name="T7" fmla="*/ 6421 h 6422"/>
                <a:gd name="T8" fmla="*/ 9942 w 14591"/>
                <a:gd name="T9" fmla="*/ 806 h 6422"/>
                <a:gd name="T10" fmla="*/ 8652 w 14591"/>
                <a:gd name="T11" fmla="*/ 3223 h 6422"/>
                <a:gd name="T12" fmla="*/ 9028 w 14591"/>
                <a:gd name="T13" fmla="*/ 1451 h 6422"/>
                <a:gd name="T14" fmla="*/ 5400 w 14591"/>
                <a:gd name="T15" fmla="*/ 4433 h 6422"/>
                <a:gd name="T16" fmla="*/ 6395 w 14591"/>
                <a:gd name="T17" fmla="*/ 2767 h 6422"/>
                <a:gd name="T18" fmla="*/ 0 w 14591"/>
                <a:gd name="T19" fmla="*/ 6421 h 6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91" h="6422">
                  <a:moveTo>
                    <a:pt x="0" y="6421"/>
                  </a:moveTo>
                  <a:lnTo>
                    <a:pt x="9780" y="0"/>
                  </a:lnTo>
                  <a:lnTo>
                    <a:pt x="14590" y="3922"/>
                  </a:lnTo>
                  <a:lnTo>
                    <a:pt x="14590" y="6421"/>
                  </a:lnTo>
                  <a:lnTo>
                    <a:pt x="9942" y="806"/>
                  </a:lnTo>
                  <a:lnTo>
                    <a:pt x="8652" y="3223"/>
                  </a:lnTo>
                  <a:lnTo>
                    <a:pt x="9028" y="1451"/>
                  </a:lnTo>
                  <a:lnTo>
                    <a:pt x="5400" y="4433"/>
                  </a:lnTo>
                  <a:lnTo>
                    <a:pt x="6395" y="2767"/>
                  </a:lnTo>
                  <a:lnTo>
                    <a:pt x="0" y="6421"/>
                  </a:lnTo>
                </a:path>
              </a:pathLst>
            </a:custGeom>
            <a:solidFill>
              <a:srgbClr val="49773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99">
              <a:extLst>
                <a:ext uri="{FF2B5EF4-FFF2-40B4-BE49-F238E27FC236}">
                  <a16:creationId xmlns:a16="http://schemas.microsoft.com/office/drawing/2014/main" id="{5BA122D2-E168-4A65-B23A-2E3D02876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4341" y="8329580"/>
              <a:ext cx="1977496" cy="2251687"/>
            </a:xfrm>
            <a:custGeom>
              <a:avLst/>
              <a:gdLst>
                <a:gd name="T0" fmla="*/ 1129 w 2097"/>
                <a:gd name="T1" fmla="*/ 108 h 2391"/>
                <a:gd name="T2" fmla="*/ 1129 w 2097"/>
                <a:gd name="T3" fmla="*/ 108 h 2391"/>
                <a:gd name="T4" fmla="*/ 1881 w 2097"/>
                <a:gd name="T5" fmla="*/ 511 h 2391"/>
                <a:gd name="T6" fmla="*/ 1504 w 2097"/>
                <a:gd name="T7" fmla="*/ 1209 h 2391"/>
                <a:gd name="T8" fmla="*/ 1827 w 2097"/>
                <a:gd name="T9" fmla="*/ 1344 h 2391"/>
                <a:gd name="T10" fmla="*/ 1370 w 2097"/>
                <a:gd name="T11" fmla="*/ 1344 h 2391"/>
                <a:gd name="T12" fmla="*/ 1370 w 2097"/>
                <a:gd name="T13" fmla="*/ 1316 h 2391"/>
                <a:gd name="T14" fmla="*/ 1289 w 2097"/>
                <a:gd name="T15" fmla="*/ 1316 h 2391"/>
                <a:gd name="T16" fmla="*/ 1558 w 2097"/>
                <a:gd name="T17" fmla="*/ 457 h 2391"/>
                <a:gd name="T18" fmla="*/ 914 w 2097"/>
                <a:gd name="T19" fmla="*/ 511 h 2391"/>
                <a:gd name="T20" fmla="*/ 403 w 2097"/>
                <a:gd name="T21" fmla="*/ 2068 h 2391"/>
                <a:gd name="T22" fmla="*/ 350 w 2097"/>
                <a:gd name="T23" fmla="*/ 2122 h 2391"/>
                <a:gd name="T24" fmla="*/ 0 w 2097"/>
                <a:gd name="T25" fmla="*/ 2364 h 2391"/>
                <a:gd name="T26" fmla="*/ 161 w 2097"/>
                <a:gd name="T27" fmla="*/ 2014 h 2391"/>
                <a:gd name="T28" fmla="*/ 537 w 2097"/>
                <a:gd name="T29" fmla="*/ 81 h 2391"/>
                <a:gd name="T30" fmla="*/ 1129 w 2097"/>
                <a:gd name="T31" fmla="*/ 108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97" h="2391">
                  <a:moveTo>
                    <a:pt x="1129" y="108"/>
                  </a:moveTo>
                  <a:lnTo>
                    <a:pt x="1129" y="108"/>
                  </a:lnTo>
                  <a:cubicBezTo>
                    <a:pt x="1397" y="162"/>
                    <a:pt x="2096" y="0"/>
                    <a:pt x="1881" y="511"/>
                  </a:cubicBezTo>
                  <a:cubicBezTo>
                    <a:pt x="1747" y="807"/>
                    <a:pt x="1639" y="994"/>
                    <a:pt x="1504" y="1209"/>
                  </a:cubicBezTo>
                  <a:cubicBezTo>
                    <a:pt x="1585" y="1236"/>
                    <a:pt x="1827" y="1344"/>
                    <a:pt x="1827" y="1344"/>
                  </a:cubicBezTo>
                  <a:cubicBezTo>
                    <a:pt x="1773" y="1344"/>
                    <a:pt x="1370" y="1371"/>
                    <a:pt x="1370" y="1344"/>
                  </a:cubicBezTo>
                  <a:cubicBezTo>
                    <a:pt x="1370" y="1344"/>
                    <a:pt x="1370" y="1371"/>
                    <a:pt x="1370" y="1316"/>
                  </a:cubicBezTo>
                  <a:cubicBezTo>
                    <a:pt x="1289" y="1316"/>
                    <a:pt x="1289" y="1316"/>
                    <a:pt x="1289" y="1316"/>
                  </a:cubicBezTo>
                  <a:cubicBezTo>
                    <a:pt x="1209" y="1156"/>
                    <a:pt x="1693" y="457"/>
                    <a:pt x="1558" y="457"/>
                  </a:cubicBezTo>
                  <a:cubicBezTo>
                    <a:pt x="1289" y="430"/>
                    <a:pt x="967" y="511"/>
                    <a:pt x="914" y="511"/>
                  </a:cubicBezTo>
                  <a:cubicBezTo>
                    <a:pt x="914" y="511"/>
                    <a:pt x="699" y="1022"/>
                    <a:pt x="403" y="2068"/>
                  </a:cubicBezTo>
                  <a:cubicBezTo>
                    <a:pt x="350" y="2122"/>
                    <a:pt x="350" y="2122"/>
                    <a:pt x="350" y="2122"/>
                  </a:cubicBezTo>
                  <a:cubicBezTo>
                    <a:pt x="350" y="2149"/>
                    <a:pt x="54" y="2390"/>
                    <a:pt x="0" y="2364"/>
                  </a:cubicBezTo>
                  <a:cubicBezTo>
                    <a:pt x="0" y="2364"/>
                    <a:pt x="107" y="2095"/>
                    <a:pt x="161" y="2014"/>
                  </a:cubicBezTo>
                  <a:cubicBezTo>
                    <a:pt x="376" y="1048"/>
                    <a:pt x="484" y="564"/>
                    <a:pt x="537" y="81"/>
                  </a:cubicBezTo>
                  <a:lnTo>
                    <a:pt x="1129" y="108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100">
              <a:extLst>
                <a:ext uri="{FF2B5EF4-FFF2-40B4-BE49-F238E27FC236}">
                  <a16:creationId xmlns:a16="http://schemas.microsoft.com/office/drawing/2014/main" id="{3D5582BD-2E4A-4CA6-88BB-4CCA7BBB1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1178" y="8429286"/>
              <a:ext cx="606543" cy="153714"/>
            </a:xfrm>
            <a:custGeom>
              <a:avLst/>
              <a:gdLst>
                <a:gd name="T0" fmla="*/ 0 w 646"/>
                <a:gd name="T1" fmla="*/ 26 h 162"/>
                <a:gd name="T2" fmla="*/ 0 w 646"/>
                <a:gd name="T3" fmla="*/ 26 h 162"/>
                <a:gd name="T4" fmla="*/ 403 w 646"/>
                <a:gd name="T5" fmla="*/ 54 h 162"/>
                <a:gd name="T6" fmla="*/ 645 w 646"/>
                <a:gd name="T7" fmla="*/ 0 h 162"/>
                <a:gd name="T8" fmla="*/ 645 w 646"/>
                <a:gd name="T9" fmla="*/ 80 h 162"/>
                <a:gd name="T10" fmla="*/ 322 w 646"/>
                <a:gd name="T11" fmla="*/ 161 h 162"/>
                <a:gd name="T12" fmla="*/ 0 w 646"/>
                <a:gd name="T13" fmla="*/ 134 h 162"/>
                <a:gd name="T14" fmla="*/ 0 w 646"/>
                <a:gd name="T15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" h="162">
                  <a:moveTo>
                    <a:pt x="0" y="26"/>
                  </a:moveTo>
                  <a:lnTo>
                    <a:pt x="0" y="26"/>
                  </a:lnTo>
                  <a:cubicBezTo>
                    <a:pt x="28" y="54"/>
                    <a:pt x="242" y="54"/>
                    <a:pt x="403" y="54"/>
                  </a:cubicBezTo>
                  <a:cubicBezTo>
                    <a:pt x="537" y="26"/>
                    <a:pt x="645" y="0"/>
                    <a:pt x="645" y="0"/>
                  </a:cubicBezTo>
                  <a:lnTo>
                    <a:pt x="645" y="80"/>
                  </a:lnTo>
                  <a:cubicBezTo>
                    <a:pt x="618" y="80"/>
                    <a:pt x="565" y="161"/>
                    <a:pt x="322" y="161"/>
                  </a:cubicBezTo>
                  <a:cubicBezTo>
                    <a:pt x="81" y="161"/>
                    <a:pt x="0" y="134"/>
                    <a:pt x="0" y="134"/>
                  </a:cubicBezTo>
                  <a:lnTo>
                    <a:pt x="0" y="26"/>
                  </a:lnTo>
                </a:path>
              </a:pathLst>
            </a:custGeom>
            <a:solidFill>
              <a:srgbClr val="9294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101">
              <a:extLst>
                <a:ext uri="{FF2B5EF4-FFF2-40B4-BE49-F238E27FC236}">
                  <a16:creationId xmlns:a16="http://schemas.microsoft.com/office/drawing/2014/main" id="{619B8C9E-34FE-46CE-80EC-9C9E4074C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1326" y="7241126"/>
              <a:ext cx="660549" cy="1341874"/>
            </a:xfrm>
            <a:custGeom>
              <a:avLst/>
              <a:gdLst>
                <a:gd name="T0" fmla="*/ 403 w 699"/>
                <a:gd name="T1" fmla="*/ 0 h 1426"/>
                <a:gd name="T2" fmla="*/ 403 w 699"/>
                <a:gd name="T3" fmla="*/ 0 h 1426"/>
                <a:gd name="T4" fmla="*/ 456 w 699"/>
                <a:gd name="T5" fmla="*/ 81 h 1426"/>
                <a:gd name="T6" fmla="*/ 698 w 699"/>
                <a:gd name="T7" fmla="*/ 1290 h 1426"/>
                <a:gd name="T8" fmla="*/ 0 w 699"/>
                <a:gd name="T9" fmla="*/ 1344 h 1426"/>
                <a:gd name="T10" fmla="*/ 26 w 699"/>
                <a:gd name="T11" fmla="*/ 81 h 1426"/>
                <a:gd name="T12" fmla="*/ 160 w 699"/>
                <a:gd name="T13" fmla="*/ 55 h 1426"/>
                <a:gd name="T14" fmla="*/ 403 w 699"/>
                <a:gd name="T15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1426">
                  <a:moveTo>
                    <a:pt x="403" y="0"/>
                  </a:moveTo>
                  <a:lnTo>
                    <a:pt x="403" y="0"/>
                  </a:lnTo>
                  <a:cubicBezTo>
                    <a:pt x="430" y="55"/>
                    <a:pt x="456" y="81"/>
                    <a:pt x="456" y="81"/>
                  </a:cubicBezTo>
                  <a:cubicBezTo>
                    <a:pt x="671" y="108"/>
                    <a:pt x="671" y="1075"/>
                    <a:pt x="698" y="1290"/>
                  </a:cubicBezTo>
                  <a:cubicBezTo>
                    <a:pt x="645" y="1425"/>
                    <a:pt x="81" y="1371"/>
                    <a:pt x="0" y="1344"/>
                  </a:cubicBezTo>
                  <a:cubicBezTo>
                    <a:pt x="53" y="888"/>
                    <a:pt x="134" y="511"/>
                    <a:pt x="26" y="81"/>
                  </a:cubicBezTo>
                  <a:cubicBezTo>
                    <a:pt x="107" y="81"/>
                    <a:pt x="160" y="55"/>
                    <a:pt x="160" y="55"/>
                  </a:cubicBezTo>
                  <a:cubicBezTo>
                    <a:pt x="403" y="0"/>
                    <a:pt x="403" y="0"/>
                    <a:pt x="403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102">
              <a:extLst>
                <a:ext uri="{FF2B5EF4-FFF2-40B4-BE49-F238E27FC236}">
                  <a16:creationId xmlns:a16="http://schemas.microsoft.com/office/drawing/2014/main" id="{01E37A7D-B573-4F5B-879F-FB403FDED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6105" y="7216200"/>
              <a:ext cx="353123" cy="99706"/>
            </a:xfrm>
            <a:custGeom>
              <a:avLst/>
              <a:gdLst>
                <a:gd name="T0" fmla="*/ 0 w 376"/>
                <a:gd name="T1" fmla="*/ 107 h 108"/>
                <a:gd name="T2" fmla="*/ 0 w 376"/>
                <a:gd name="T3" fmla="*/ 26 h 108"/>
                <a:gd name="T4" fmla="*/ 322 w 376"/>
                <a:gd name="T5" fmla="*/ 0 h 108"/>
                <a:gd name="T6" fmla="*/ 375 w 376"/>
                <a:gd name="T7" fmla="*/ 81 h 108"/>
                <a:gd name="T8" fmla="*/ 0 w 376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08">
                  <a:moveTo>
                    <a:pt x="0" y="107"/>
                  </a:moveTo>
                  <a:lnTo>
                    <a:pt x="0" y="26"/>
                  </a:lnTo>
                  <a:lnTo>
                    <a:pt x="322" y="0"/>
                  </a:lnTo>
                  <a:lnTo>
                    <a:pt x="375" y="81"/>
                  </a:lnTo>
                  <a:lnTo>
                    <a:pt x="0" y="107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103">
              <a:extLst>
                <a:ext uri="{FF2B5EF4-FFF2-40B4-BE49-F238E27FC236}">
                  <a16:creationId xmlns:a16="http://schemas.microsoft.com/office/drawing/2014/main" id="{57464650-16D2-4375-A7E4-09F6189DF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2832" y="6709363"/>
              <a:ext cx="635625" cy="685478"/>
            </a:xfrm>
            <a:custGeom>
              <a:avLst/>
              <a:gdLst>
                <a:gd name="T0" fmla="*/ 108 w 673"/>
                <a:gd name="T1" fmla="*/ 162 h 727"/>
                <a:gd name="T2" fmla="*/ 108 w 673"/>
                <a:gd name="T3" fmla="*/ 162 h 727"/>
                <a:gd name="T4" fmla="*/ 349 w 673"/>
                <a:gd name="T5" fmla="*/ 27 h 727"/>
                <a:gd name="T6" fmla="*/ 430 w 673"/>
                <a:gd name="T7" fmla="*/ 81 h 727"/>
                <a:gd name="T8" fmla="*/ 537 w 673"/>
                <a:gd name="T9" fmla="*/ 81 h 727"/>
                <a:gd name="T10" fmla="*/ 564 w 673"/>
                <a:gd name="T11" fmla="*/ 135 h 727"/>
                <a:gd name="T12" fmla="*/ 645 w 673"/>
                <a:gd name="T13" fmla="*/ 270 h 727"/>
                <a:gd name="T14" fmla="*/ 591 w 673"/>
                <a:gd name="T15" fmla="*/ 485 h 727"/>
                <a:gd name="T16" fmla="*/ 645 w 673"/>
                <a:gd name="T17" fmla="*/ 564 h 727"/>
                <a:gd name="T18" fmla="*/ 645 w 673"/>
                <a:gd name="T19" fmla="*/ 564 h 727"/>
                <a:gd name="T20" fmla="*/ 617 w 673"/>
                <a:gd name="T21" fmla="*/ 726 h 727"/>
                <a:gd name="T22" fmla="*/ 323 w 673"/>
                <a:gd name="T23" fmla="*/ 645 h 727"/>
                <a:gd name="T24" fmla="*/ 323 w 673"/>
                <a:gd name="T25" fmla="*/ 564 h 727"/>
                <a:gd name="T26" fmla="*/ 268 w 673"/>
                <a:gd name="T27" fmla="*/ 511 h 727"/>
                <a:gd name="T28" fmla="*/ 108 w 673"/>
                <a:gd name="T29" fmla="*/ 16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3" h="727">
                  <a:moveTo>
                    <a:pt x="108" y="162"/>
                  </a:moveTo>
                  <a:lnTo>
                    <a:pt x="108" y="162"/>
                  </a:lnTo>
                  <a:cubicBezTo>
                    <a:pt x="188" y="27"/>
                    <a:pt x="215" y="0"/>
                    <a:pt x="349" y="27"/>
                  </a:cubicBezTo>
                  <a:cubicBezTo>
                    <a:pt x="376" y="27"/>
                    <a:pt x="402" y="81"/>
                    <a:pt x="430" y="81"/>
                  </a:cubicBezTo>
                  <a:cubicBezTo>
                    <a:pt x="457" y="81"/>
                    <a:pt x="483" y="81"/>
                    <a:pt x="537" y="81"/>
                  </a:cubicBezTo>
                  <a:cubicBezTo>
                    <a:pt x="564" y="135"/>
                    <a:pt x="564" y="135"/>
                    <a:pt x="564" y="135"/>
                  </a:cubicBezTo>
                  <a:cubicBezTo>
                    <a:pt x="564" y="135"/>
                    <a:pt x="617" y="242"/>
                    <a:pt x="645" y="270"/>
                  </a:cubicBezTo>
                  <a:cubicBezTo>
                    <a:pt x="672" y="323"/>
                    <a:pt x="564" y="457"/>
                    <a:pt x="591" y="485"/>
                  </a:cubicBezTo>
                  <a:cubicBezTo>
                    <a:pt x="591" y="538"/>
                    <a:pt x="617" y="538"/>
                    <a:pt x="645" y="564"/>
                  </a:cubicBezTo>
                  <a:lnTo>
                    <a:pt x="645" y="564"/>
                  </a:lnTo>
                  <a:cubicBezTo>
                    <a:pt x="617" y="726"/>
                    <a:pt x="617" y="726"/>
                    <a:pt x="617" y="726"/>
                  </a:cubicBezTo>
                  <a:lnTo>
                    <a:pt x="323" y="645"/>
                  </a:lnTo>
                  <a:cubicBezTo>
                    <a:pt x="323" y="619"/>
                    <a:pt x="323" y="564"/>
                    <a:pt x="323" y="564"/>
                  </a:cubicBezTo>
                  <a:cubicBezTo>
                    <a:pt x="295" y="511"/>
                    <a:pt x="295" y="511"/>
                    <a:pt x="268" y="511"/>
                  </a:cubicBezTo>
                  <a:cubicBezTo>
                    <a:pt x="108" y="485"/>
                    <a:pt x="0" y="323"/>
                    <a:pt x="108" y="162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104">
              <a:extLst>
                <a:ext uri="{FF2B5EF4-FFF2-40B4-BE49-F238E27FC236}">
                  <a16:creationId xmlns:a16="http://schemas.microsoft.com/office/drawing/2014/main" id="{A4943CD8-2677-4593-A65D-0E401D24B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1326" y="6962782"/>
              <a:ext cx="407132" cy="407132"/>
            </a:xfrm>
            <a:custGeom>
              <a:avLst/>
              <a:gdLst>
                <a:gd name="T0" fmla="*/ 403 w 431"/>
                <a:gd name="T1" fmla="*/ 0 h 430"/>
                <a:gd name="T2" fmla="*/ 403 w 431"/>
                <a:gd name="T3" fmla="*/ 0 h 430"/>
                <a:gd name="T4" fmla="*/ 349 w 431"/>
                <a:gd name="T5" fmla="*/ 215 h 430"/>
                <a:gd name="T6" fmla="*/ 403 w 431"/>
                <a:gd name="T7" fmla="*/ 294 h 430"/>
                <a:gd name="T8" fmla="*/ 403 w 431"/>
                <a:gd name="T9" fmla="*/ 294 h 430"/>
                <a:gd name="T10" fmla="*/ 375 w 431"/>
                <a:gd name="T11" fmla="*/ 402 h 430"/>
                <a:gd name="T12" fmla="*/ 268 w 431"/>
                <a:gd name="T13" fmla="*/ 429 h 430"/>
                <a:gd name="T14" fmla="*/ 268 w 431"/>
                <a:gd name="T15" fmla="*/ 429 h 430"/>
                <a:gd name="T16" fmla="*/ 81 w 431"/>
                <a:gd name="T17" fmla="*/ 349 h 430"/>
                <a:gd name="T18" fmla="*/ 81 w 431"/>
                <a:gd name="T19" fmla="*/ 294 h 430"/>
                <a:gd name="T20" fmla="*/ 53 w 431"/>
                <a:gd name="T21" fmla="*/ 268 h 430"/>
                <a:gd name="T22" fmla="*/ 53 w 431"/>
                <a:gd name="T23" fmla="*/ 215 h 430"/>
                <a:gd name="T24" fmla="*/ 0 w 431"/>
                <a:gd name="T25" fmla="*/ 134 h 430"/>
                <a:gd name="T26" fmla="*/ 26 w 431"/>
                <a:gd name="T27" fmla="*/ 107 h 430"/>
                <a:gd name="T28" fmla="*/ 81 w 431"/>
                <a:gd name="T29" fmla="*/ 160 h 430"/>
                <a:gd name="T30" fmla="*/ 403 w 431"/>
                <a:gd name="T3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1" h="430">
                  <a:moveTo>
                    <a:pt x="403" y="0"/>
                  </a:moveTo>
                  <a:lnTo>
                    <a:pt x="403" y="0"/>
                  </a:lnTo>
                  <a:cubicBezTo>
                    <a:pt x="430" y="53"/>
                    <a:pt x="322" y="187"/>
                    <a:pt x="349" y="215"/>
                  </a:cubicBezTo>
                  <a:cubicBezTo>
                    <a:pt x="349" y="268"/>
                    <a:pt x="375" y="268"/>
                    <a:pt x="403" y="294"/>
                  </a:cubicBezTo>
                  <a:lnTo>
                    <a:pt x="403" y="294"/>
                  </a:lnTo>
                  <a:cubicBezTo>
                    <a:pt x="375" y="402"/>
                    <a:pt x="375" y="402"/>
                    <a:pt x="375" y="402"/>
                  </a:cubicBezTo>
                  <a:cubicBezTo>
                    <a:pt x="349" y="429"/>
                    <a:pt x="295" y="429"/>
                    <a:pt x="268" y="429"/>
                  </a:cubicBezTo>
                  <a:lnTo>
                    <a:pt x="268" y="429"/>
                  </a:lnTo>
                  <a:cubicBezTo>
                    <a:pt x="215" y="429"/>
                    <a:pt x="134" y="375"/>
                    <a:pt x="81" y="349"/>
                  </a:cubicBezTo>
                  <a:cubicBezTo>
                    <a:pt x="81" y="322"/>
                    <a:pt x="81" y="294"/>
                    <a:pt x="81" y="294"/>
                  </a:cubicBezTo>
                  <a:lnTo>
                    <a:pt x="53" y="268"/>
                  </a:lnTo>
                  <a:cubicBezTo>
                    <a:pt x="53" y="241"/>
                    <a:pt x="53" y="241"/>
                    <a:pt x="53" y="215"/>
                  </a:cubicBezTo>
                  <a:lnTo>
                    <a:pt x="0" y="134"/>
                  </a:lnTo>
                  <a:cubicBezTo>
                    <a:pt x="0" y="134"/>
                    <a:pt x="26" y="134"/>
                    <a:pt x="26" y="107"/>
                  </a:cubicBezTo>
                  <a:cubicBezTo>
                    <a:pt x="53" y="134"/>
                    <a:pt x="81" y="160"/>
                    <a:pt x="81" y="160"/>
                  </a:cubicBezTo>
                  <a:cubicBezTo>
                    <a:pt x="188" y="160"/>
                    <a:pt x="349" y="26"/>
                    <a:pt x="40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105">
              <a:extLst>
                <a:ext uri="{FF2B5EF4-FFF2-40B4-BE49-F238E27FC236}">
                  <a16:creationId xmlns:a16="http://schemas.microsoft.com/office/drawing/2014/main" id="{0E0EAC52-450E-42CF-8712-0F2927231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0884" y="7290979"/>
              <a:ext cx="178638" cy="128788"/>
            </a:xfrm>
            <a:custGeom>
              <a:avLst/>
              <a:gdLst>
                <a:gd name="T0" fmla="*/ 0 w 190"/>
                <a:gd name="T1" fmla="*/ 80 h 135"/>
                <a:gd name="T2" fmla="*/ 0 w 190"/>
                <a:gd name="T3" fmla="*/ 80 h 135"/>
                <a:gd name="T4" fmla="*/ 28 w 190"/>
                <a:gd name="T5" fmla="*/ 0 h 135"/>
                <a:gd name="T6" fmla="*/ 162 w 190"/>
                <a:gd name="T7" fmla="*/ 26 h 135"/>
                <a:gd name="T8" fmla="*/ 189 w 190"/>
                <a:gd name="T9" fmla="*/ 134 h 135"/>
                <a:gd name="T10" fmla="*/ 0 w 190"/>
                <a:gd name="T11" fmla="*/ 8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5">
                  <a:moveTo>
                    <a:pt x="0" y="80"/>
                  </a:moveTo>
                  <a:lnTo>
                    <a:pt x="0" y="80"/>
                  </a:lnTo>
                  <a:cubicBezTo>
                    <a:pt x="0" y="53"/>
                    <a:pt x="28" y="26"/>
                    <a:pt x="28" y="0"/>
                  </a:cubicBezTo>
                  <a:cubicBezTo>
                    <a:pt x="81" y="0"/>
                    <a:pt x="135" y="26"/>
                    <a:pt x="162" y="26"/>
                  </a:cubicBezTo>
                  <a:lnTo>
                    <a:pt x="189" y="134"/>
                  </a:lnTo>
                  <a:lnTo>
                    <a:pt x="0" y="80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200635F3-676D-4693-8018-6D284023E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2685" y="7315906"/>
              <a:ext cx="481911" cy="1391727"/>
            </a:xfrm>
            <a:custGeom>
              <a:avLst/>
              <a:gdLst>
                <a:gd name="T0" fmla="*/ 377 w 512"/>
                <a:gd name="T1" fmla="*/ 27 h 1479"/>
                <a:gd name="T2" fmla="*/ 377 w 512"/>
                <a:gd name="T3" fmla="*/ 27 h 1479"/>
                <a:gd name="T4" fmla="*/ 270 w 512"/>
                <a:gd name="T5" fmla="*/ 1478 h 1479"/>
                <a:gd name="T6" fmla="*/ 0 w 512"/>
                <a:gd name="T7" fmla="*/ 1398 h 1479"/>
                <a:gd name="T8" fmla="*/ 108 w 512"/>
                <a:gd name="T9" fmla="*/ 349 h 1479"/>
                <a:gd name="T10" fmla="*/ 215 w 512"/>
                <a:gd name="T11" fmla="*/ 0 h 1479"/>
                <a:gd name="T12" fmla="*/ 215 w 512"/>
                <a:gd name="T13" fmla="*/ 0 h 1479"/>
                <a:gd name="T14" fmla="*/ 377 w 512"/>
                <a:gd name="T15" fmla="*/ 27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1479">
                  <a:moveTo>
                    <a:pt x="377" y="27"/>
                  </a:moveTo>
                  <a:lnTo>
                    <a:pt x="377" y="27"/>
                  </a:lnTo>
                  <a:cubicBezTo>
                    <a:pt x="511" y="54"/>
                    <a:pt x="270" y="1478"/>
                    <a:pt x="270" y="1478"/>
                  </a:cubicBezTo>
                  <a:cubicBezTo>
                    <a:pt x="242" y="1478"/>
                    <a:pt x="108" y="1452"/>
                    <a:pt x="0" y="1398"/>
                  </a:cubicBezTo>
                  <a:cubicBezTo>
                    <a:pt x="108" y="349"/>
                    <a:pt x="108" y="349"/>
                    <a:pt x="108" y="349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215" y="0"/>
                  </a:lnTo>
                  <a:lnTo>
                    <a:pt x="377" y="27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107">
              <a:extLst>
                <a:ext uri="{FF2B5EF4-FFF2-40B4-BE49-F238E27FC236}">
                  <a16:creationId xmlns:a16="http://schemas.microsoft.com/office/drawing/2014/main" id="{115CC5A2-664A-41A9-B17D-73197D3B2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1215" y="6406092"/>
              <a:ext cx="253420" cy="303270"/>
            </a:xfrm>
            <a:custGeom>
              <a:avLst/>
              <a:gdLst>
                <a:gd name="T0" fmla="*/ 188 w 269"/>
                <a:gd name="T1" fmla="*/ 322 h 323"/>
                <a:gd name="T2" fmla="*/ 188 w 269"/>
                <a:gd name="T3" fmla="*/ 322 h 323"/>
                <a:gd name="T4" fmla="*/ 215 w 269"/>
                <a:gd name="T5" fmla="*/ 242 h 323"/>
                <a:gd name="T6" fmla="*/ 241 w 269"/>
                <a:gd name="T7" fmla="*/ 188 h 323"/>
                <a:gd name="T8" fmla="*/ 268 w 269"/>
                <a:gd name="T9" fmla="*/ 134 h 323"/>
                <a:gd name="T10" fmla="*/ 241 w 269"/>
                <a:gd name="T11" fmla="*/ 54 h 323"/>
                <a:gd name="T12" fmla="*/ 215 w 269"/>
                <a:gd name="T13" fmla="*/ 54 h 323"/>
                <a:gd name="T14" fmla="*/ 188 w 269"/>
                <a:gd name="T15" fmla="*/ 27 h 323"/>
                <a:gd name="T16" fmla="*/ 161 w 269"/>
                <a:gd name="T17" fmla="*/ 27 h 323"/>
                <a:gd name="T18" fmla="*/ 107 w 269"/>
                <a:gd name="T19" fmla="*/ 27 h 323"/>
                <a:gd name="T20" fmla="*/ 26 w 269"/>
                <a:gd name="T21" fmla="*/ 54 h 323"/>
                <a:gd name="T22" fmla="*/ 0 w 269"/>
                <a:gd name="T23" fmla="*/ 188 h 323"/>
                <a:gd name="T24" fmla="*/ 81 w 269"/>
                <a:gd name="T25" fmla="*/ 296 h 323"/>
                <a:gd name="T26" fmla="*/ 188 w 269"/>
                <a:gd name="T27" fmla="*/ 32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" h="323">
                  <a:moveTo>
                    <a:pt x="188" y="322"/>
                  </a:moveTo>
                  <a:lnTo>
                    <a:pt x="188" y="322"/>
                  </a:lnTo>
                  <a:cubicBezTo>
                    <a:pt x="188" y="296"/>
                    <a:pt x="215" y="296"/>
                    <a:pt x="215" y="242"/>
                  </a:cubicBezTo>
                  <a:cubicBezTo>
                    <a:pt x="215" y="242"/>
                    <a:pt x="241" y="215"/>
                    <a:pt x="241" y="188"/>
                  </a:cubicBezTo>
                  <a:cubicBezTo>
                    <a:pt x="241" y="162"/>
                    <a:pt x="268" y="162"/>
                    <a:pt x="268" y="134"/>
                  </a:cubicBezTo>
                  <a:cubicBezTo>
                    <a:pt x="268" y="134"/>
                    <a:pt x="241" y="81"/>
                    <a:pt x="241" y="54"/>
                  </a:cubicBezTo>
                  <a:lnTo>
                    <a:pt x="215" y="54"/>
                  </a:lnTo>
                  <a:lnTo>
                    <a:pt x="188" y="27"/>
                  </a:lnTo>
                  <a:lnTo>
                    <a:pt x="161" y="27"/>
                  </a:lnTo>
                  <a:cubicBezTo>
                    <a:pt x="134" y="0"/>
                    <a:pt x="134" y="27"/>
                    <a:pt x="107" y="27"/>
                  </a:cubicBezTo>
                  <a:cubicBezTo>
                    <a:pt x="81" y="27"/>
                    <a:pt x="26" y="54"/>
                    <a:pt x="26" y="54"/>
                  </a:cubicBezTo>
                  <a:cubicBezTo>
                    <a:pt x="0" y="81"/>
                    <a:pt x="0" y="134"/>
                    <a:pt x="0" y="188"/>
                  </a:cubicBezTo>
                  <a:cubicBezTo>
                    <a:pt x="26" y="215"/>
                    <a:pt x="53" y="269"/>
                    <a:pt x="81" y="296"/>
                  </a:cubicBezTo>
                  <a:lnTo>
                    <a:pt x="188" y="322"/>
                  </a:ln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108">
              <a:extLst>
                <a:ext uri="{FF2B5EF4-FFF2-40B4-BE49-F238E27FC236}">
                  <a16:creationId xmlns:a16="http://schemas.microsoft.com/office/drawing/2014/main" id="{2C84FEA5-D707-4CA9-97D9-10018426A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1068" y="6634583"/>
              <a:ext cx="178641" cy="99706"/>
            </a:xfrm>
            <a:custGeom>
              <a:avLst/>
              <a:gdLst>
                <a:gd name="T0" fmla="*/ 188 w 189"/>
                <a:gd name="T1" fmla="*/ 54 h 108"/>
                <a:gd name="T2" fmla="*/ 188 w 189"/>
                <a:gd name="T3" fmla="*/ 54 h 108"/>
                <a:gd name="T4" fmla="*/ 188 w 189"/>
                <a:gd name="T5" fmla="*/ 54 h 108"/>
                <a:gd name="T6" fmla="*/ 188 w 189"/>
                <a:gd name="T7" fmla="*/ 0 h 108"/>
                <a:gd name="T8" fmla="*/ 0 w 189"/>
                <a:gd name="T9" fmla="*/ 27 h 108"/>
                <a:gd name="T10" fmla="*/ 28 w 189"/>
                <a:gd name="T11" fmla="*/ 107 h 108"/>
                <a:gd name="T12" fmla="*/ 188 w 189"/>
                <a:gd name="T13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08">
                  <a:moveTo>
                    <a:pt x="188" y="54"/>
                  </a:moveTo>
                  <a:lnTo>
                    <a:pt x="188" y="54"/>
                  </a:lnTo>
                  <a:lnTo>
                    <a:pt x="188" y="54"/>
                  </a:ln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0" y="54"/>
                    <a:pt x="0" y="27"/>
                  </a:cubicBezTo>
                  <a:lnTo>
                    <a:pt x="28" y="107"/>
                  </a:lnTo>
                  <a:lnTo>
                    <a:pt x="188" y="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109">
              <a:extLst>
                <a:ext uri="{FF2B5EF4-FFF2-40B4-BE49-F238E27FC236}">
                  <a16:creationId xmlns:a16="http://schemas.microsoft.com/office/drawing/2014/main" id="{75655FFC-03A6-4195-B8FE-2188F9FF2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1068" y="6659510"/>
              <a:ext cx="889043" cy="1013675"/>
            </a:xfrm>
            <a:custGeom>
              <a:avLst/>
              <a:gdLst>
                <a:gd name="T0" fmla="*/ 941 w 942"/>
                <a:gd name="T1" fmla="*/ 1075 h 1076"/>
                <a:gd name="T2" fmla="*/ 941 w 942"/>
                <a:gd name="T3" fmla="*/ 1075 h 1076"/>
                <a:gd name="T4" fmla="*/ 0 w 942"/>
                <a:gd name="T5" fmla="*/ 53 h 1076"/>
                <a:gd name="T6" fmla="*/ 188 w 942"/>
                <a:gd name="T7" fmla="*/ 0 h 1076"/>
                <a:gd name="T8" fmla="*/ 888 w 942"/>
                <a:gd name="T9" fmla="*/ 752 h 1076"/>
                <a:gd name="T10" fmla="*/ 941 w 942"/>
                <a:gd name="T11" fmla="*/ 1075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2" h="1076">
                  <a:moveTo>
                    <a:pt x="941" y="1075"/>
                  </a:moveTo>
                  <a:lnTo>
                    <a:pt x="941" y="1075"/>
                  </a:lnTo>
                  <a:cubicBezTo>
                    <a:pt x="673" y="1021"/>
                    <a:pt x="108" y="752"/>
                    <a:pt x="0" y="53"/>
                  </a:cubicBezTo>
                  <a:cubicBezTo>
                    <a:pt x="81" y="27"/>
                    <a:pt x="135" y="27"/>
                    <a:pt x="188" y="0"/>
                  </a:cubicBezTo>
                  <a:cubicBezTo>
                    <a:pt x="296" y="510"/>
                    <a:pt x="592" y="779"/>
                    <a:pt x="888" y="752"/>
                  </a:cubicBezTo>
                  <a:lnTo>
                    <a:pt x="941" y="1075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110">
              <a:extLst>
                <a:ext uri="{FF2B5EF4-FFF2-40B4-BE49-F238E27FC236}">
                  <a16:creationId xmlns:a16="http://schemas.microsoft.com/office/drawing/2014/main" id="{59EAD286-8EEE-4504-9702-F63DF9818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1178" y="7290979"/>
              <a:ext cx="203565" cy="835037"/>
            </a:xfrm>
            <a:custGeom>
              <a:avLst/>
              <a:gdLst>
                <a:gd name="T0" fmla="*/ 135 w 216"/>
                <a:gd name="T1" fmla="*/ 53 h 887"/>
                <a:gd name="T2" fmla="*/ 135 w 216"/>
                <a:gd name="T3" fmla="*/ 53 h 887"/>
                <a:gd name="T4" fmla="*/ 107 w 216"/>
                <a:gd name="T5" fmla="*/ 886 h 887"/>
                <a:gd name="T6" fmla="*/ 28 w 216"/>
                <a:gd name="T7" fmla="*/ 322 h 887"/>
                <a:gd name="T8" fmla="*/ 135 w 216"/>
                <a:gd name="T9" fmla="*/ 295 h 887"/>
                <a:gd name="T10" fmla="*/ 0 w 216"/>
                <a:gd name="T11" fmla="*/ 241 h 887"/>
                <a:gd name="T12" fmla="*/ 28 w 216"/>
                <a:gd name="T13" fmla="*/ 0 h 887"/>
                <a:gd name="T14" fmla="*/ 135 w 216"/>
                <a:gd name="T15" fmla="*/ 5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887">
                  <a:moveTo>
                    <a:pt x="135" y="53"/>
                  </a:moveTo>
                  <a:lnTo>
                    <a:pt x="135" y="53"/>
                  </a:lnTo>
                  <a:cubicBezTo>
                    <a:pt x="215" y="107"/>
                    <a:pt x="162" y="483"/>
                    <a:pt x="107" y="886"/>
                  </a:cubicBezTo>
                  <a:lnTo>
                    <a:pt x="28" y="322"/>
                  </a:lnTo>
                  <a:cubicBezTo>
                    <a:pt x="135" y="295"/>
                    <a:pt x="135" y="295"/>
                    <a:pt x="135" y="295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135" y="53"/>
                  </a:lnTo>
                </a:path>
              </a:pathLst>
            </a:custGeom>
            <a:solidFill>
              <a:srgbClr val="4B4B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111">
              <a:extLst>
                <a:ext uri="{FF2B5EF4-FFF2-40B4-BE49-F238E27FC236}">
                  <a16:creationId xmlns:a16="http://schemas.microsoft.com/office/drawing/2014/main" id="{9D6BAC60-CACB-4E69-B637-C40B8E176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6212" y="6431019"/>
              <a:ext cx="278346" cy="303270"/>
            </a:xfrm>
            <a:custGeom>
              <a:avLst/>
              <a:gdLst>
                <a:gd name="T0" fmla="*/ 242 w 296"/>
                <a:gd name="T1" fmla="*/ 80 h 323"/>
                <a:gd name="T2" fmla="*/ 242 w 296"/>
                <a:gd name="T3" fmla="*/ 80 h 323"/>
                <a:gd name="T4" fmla="*/ 242 w 296"/>
                <a:gd name="T5" fmla="*/ 80 h 323"/>
                <a:gd name="T6" fmla="*/ 242 w 296"/>
                <a:gd name="T7" fmla="*/ 80 h 323"/>
                <a:gd name="T8" fmla="*/ 108 w 296"/>
                <a:gd name="T9" fmla="*/ 27 h 323"/>
                <a:gd name="T10" fmla="*/ 54 w 296"/>
                <a:gd name="T11" fmla="*/ 80 h 323"/>
                <a:gd name="T12" fmla="*/ 27 w 296"/>
                <a:gd name="T13" fmla="*/ 107 h 323"/>
                <a:gd name="T14" fmla="*/ 27 w 296"/>
                <a:gd name="T15" fmla="*/ 161 h 323"/>
                <a:gd name="T16" fmla="*/ 27 w 296"/>
                <a:gd name="T17" fmla="*/ 161 h 323"/>
                <a:gd name="T18" fmla="*/ 27 w 296"/>
                <a:gd name="T19" fmla="*/ 215 h 323"/>
                <a:gd name="T20" fmla="*/ 80 w 296"/>
                <a:gd name="T21" fmla="*/ 242 h 323"/>
                <a:gd name="T22" fmla="*/ 108 w 296"/>
                <a:gd name="T23" fmla="*/ 295 h 323"/>
                <a:gd name="T24" fmla="*/ 269 w 296"/>
                <a:gd name="T25" fmla="*/ 322 h 323"/>
                <a:gd name="T26" fmla="*/ 295 w 296"/>
                <a:gd name="T27" fmla="*/ 215 h 323"/>
                <a:gd name="T28" fmla="*/ 242 w 296"/>
                <a:gd name="T29" fmla="*/ 8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6" h="323">
                  <a:moveTo>
                    <a:pt x="242" y="80"/>
                  </a:moveTo>
                  <a:lnTo>
                    <a:pt x="242" y="80"/>
                  </a:lnTo>
                  <a:lnTo>
                    <a:pt x="242" y="80"/>
                  </a:lnTo>
                  <a:lnTo>
                    <a:pt x="242" y="80"/>
                  </a:lnTo>
                  <a:cubicBezTo>
                    <a:pt x="242" y="27"/>
                    <a:pt x="188" y="0"/>
                    <a:pt x="108" y="27"/>
                  </a:cubicBezTo>
                  <a:cubicBezTo>
                    <a:pt x="80" y="27"/>
                    <a:pt x="54" y="54"/>
                    <a:pt x="54" y="80"/>
                  </a:cubicBezTo>
                  <a:cubicBezTo>
                    <a:pt x="54" y="80"/>
                    <a:pt x="27" y="80"/>
                    <a:pt x="27" y="107"/>
                  </a:cubicBezTo>
                  <a:cubicBezTo>
                    <a:pt x="27" y="107"/>
                    <a:pt x="27" y="135"/>
                    <a:pt x="27" y="161"/>
                  </a:cubicBezTo>
                  <a:lnTo>
                    <a:pt x="27" y="161"/>
                  </a:lnTo>
                  <a:cubicBezTo>
                    <a:pt x="0" y="188"/>
                    <a:pt x="0" y="188"/>
                    <a:pt x="27" y="215"/>
                  </a:cubicBezTo>
                  <a:cubicBezTo>
                    <a:pt x="27" y="215"/>
                    <a:pt x="54" y="242"/>
                    <a:pt x="80" y="242"/>
                  </a:cubicBezTo>
                  <a:cubicBezTo>
                    <a:pt x="108" y="242"/>
                    <a:pt x="108" y="269"/>
                    <a:pt x="108" y="295"/>
                  </a:cubicBezTo>
                  <a:cubicBezTo>
                    <a:pt x="108" y="322"/>
                    <a:pt x="269" y="322"/>
                    <a:pt x="269" y="322"/>
                  </a:cubicBezTo>
                  <a:cubicBezTo>
                    <a:pt x="269" y="295"/>
                    <a:pt x="269" y="242"/>
                    <a:pt x="295" y="215"/>
                  </a:cubicBezTo>
                  <a:cubicBezTo>
                    <a:pt x="295" y="161"/>
                    <a:pt x="242" y="107"/>
                    <a:pt x="242" y="80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112">
              <a:extLst>
                <a:ext uri="{FF2B5EF4-FFF2-40B4-BE49-F238E27FC236}">
                  <a16:creationId xmlns:a16="http://schemas.microsoft.com/office/drawing/2014/main" id="{D89696E5-0E1D-43E9-92F7-B50342AFA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5918" y="6684436"/>
              <a:ext cx="178641" cy="99706"/>
            </a:xfrm>
            <a:custGeom>
              <a:avLst/>
              <a:gdLst>
                <a:gd name="T0" fmla="*/ 0 w 188"/>
                <a:gd name="T1" fmla="*/ 107 h 108"/>
                <a:gd name="T2" fmla="*/ 0 w 188"/>
                <a:gd name="T3" fmla="*/ 0 h 108"/>
                <a:gd name="T4" fmla="*/ 187 w 188"/>
                <a:gd name="T5" fmla="*/ 26 h 108"/>
                <a:gd name="T6" fmla="*/ 161 w 188"/>
                <a:gd name="T7" fmla="*/ 107 h 108"/>
                <a:gd name="T8" fmla="*/ 0 w 18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08">
                  <a:moveTo>
                    <a:pt x="0" y="107"/>
                  </a:moveTo>
                  <a:lnTo>
                    <a:pt x="0" y="0"/>
                  </a:lnTo>
                  <a:lnTo>
                    <a:pt x="187" y="26"/>
                  </a:lnTo>
                  <a:lnTo>
                    <a:pt x="161" y="107"/>
                  </a:lnTo>
                  <a:lnTo>
                    <a:pt x="0" y="1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113">
              <a:extLst>
                <a:ext uri="{FF2B5EF4-FFF2-40B4-BE49-F238E27FC236}">
                  <a16:creationId xmlns:a16="http://schemas.microsoft.com/office/drawing/2014/main" id="{A9F41F95-3B28-416B-B35F-CAFEEBBB3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4301" y="6709363"/>
              <a:ext cx="760257" cy="1773932"/>
            </a:xfrm>
            <a:custGeom>
              <a:avLst/>
              <a:gdLst>
                <a:gd name="T0" fmla="*/ 0 w 806"/>
                <a:gd name="T1" fmla="*/ 619 h 1883"/>
                <a:gd name="T2" fmla="*/ 0 w 806"/>
                <a:gd name="T3" fmla="*/ 619 h 1883"/>
                <a:gd name="T4" fmla="*/ 618 w 806"/>
                <a:gd name="T5" fmla="*/ 0 h 1883"/>
                <a:gd name="T6" fmla="*/ 805 w 806"/>
                <a:gd name="T7" fmla="*/ 0 h 1883"/>
                <a:gd name="T8" fmla="*/ 268 w 806"/>
                <a:gd name="T9" fmla="*/ 968 h 1883"/>
                <a:gd name="T10" fmla="*/ 456 w 806"/>
                <a:gd name="T11" fmla="*/ 1854 h 1883"/>
                <a:gd name="T12" fmla="*/ 268 w 806"/>
                <a:gd name="T13" fmla="*/ 1882 h 1883"/>
                <a:gd name="T14" fmla="*/ 0 w 806"/>
                <a:gd name="T15" fmla="*/ 619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6" h="1883">
                  <a:moveTo>
                    <a:pt x="0" y="619"/>
                  </a:moveTo>
                  <a:lnTo>
                    <a:pt x="0" y="619"/>
                  </a:lnTo>
                  <a:cubicBezTo>
                    <a:pt x="188" y="564"/>
                    <a:pt x="483" y="779"/>
                    <a:pt x="618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725" y="807"/>
                    <a:pt x="564" y="807"/>
                    <a:pt x="268" y="968"/>
                  </a:cubicBezTo>
                  <a:cubicBezTo>
                    <a:pt x="456" y="1854"/>
                    <a:pt x="456" y="1854"/>
                    <a:pt x="456" y="1854"/>
                  </a:cubicBezTo>
                  <a:cubicBezTo>
                    <a:pt x="268" y="1882"/>
                    <a:pt x="268" y="1882"/>
                    <a:pt x="268" y="1882"/>
                  </a:cubicBezTo>
                  <a:lnTo>
                    <a:pt x="0" y="619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114">
              <a:extLst>
                <a:ext uri="{FF2B5EF4-FFF2-40B4-BE49-F238E27FC236}">
                  <a16:creationId xmlns:a16="http://schemas.microsoft.com/office/drawing/2014/main" id="{7E242D17-5788-447B-BA58-3218F27AE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4301" y="7266053"/>
              <a:ext cx="178641" cy="785184"/>
            </a:xfrm>
            <a:custGeom>
              <a:avLst/>
              <a:gdLst>
                <a:gd name="T0" fmla="*/ 26 w 189"/>
                <a:gd name="T1" fmla="*/ 0 h 833"/>
                <a:gd name="T2" fmla="*/ 26 w 189"/>
                <a:gd name="T3" fmla="*/ 0 h 833"/>
                <a:gd name="T4" fmla="*/ 188 w 189"/>
                <a:gd name="T5" fmla="*/ 215 h 833"/>
                <a:gd name="T6" fmla="*/ 80 w 189"/>
                <a:gd name="T7" fmla="*/ 242 h 833"/>
                <a:gd name="T8" fmla="*/ 160 w 189"/>
                <a:gd name="T9" fmla="*/ 268 h 833"/>
                <a:gd name="T10" fmla="*/ 160 w 189"/>
                <a:gd name="T11" fmla="*/ 832 h 833"/>
                <a:gd name="T12" fmla="*/ 0 w 189"/>
                <a:gd name="T13" fmla="*/ 0 h 833"/>
                <a:gd name="T14" fmla="*/ 26 w 189"/>
                <a:gd name="T15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33">
                  <a:moveTo>
                    <a:pt x="26" y="0"/>
                  </a:moveTo>
                  <a:lnTo>
                    <a:pt x="26" y="0"/>
                  </a:lnTo>
                  <a:lnTo>
                    <a:pt x="188" y="215"/>
                  </a:lnTo>
                  <a:lnTo>
                    <a:pt x="80" y="242"/>
                  </a:lnTo>
                  <a:lnTo>
                    <a:pt x="160" y="268"/>
                  </a:lnTo>
                  <a:lnTo>
                    <a:pt x="160" y="832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solidFill>
              <a:srgbClr val="4B4B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115">
              <a:extLst>
                <a:ext uri="{FF2B5EF4-FFF2-40B4-BE49-F238E27FC236}">
                  <a16:creationId xmlns:a16="http://schemas.microsoft.com/office/drawing/2014/main" id="{C21C3B94-14BA-4189-90AD-62335DFCA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4449" y="7266053"/>
              <a:ext cx="78935" cy="153714"/>
            </a:xfrm>
            <a:custGeom>
              <a:avLst/>
              <a:gdLst>
                <a:gd name="T0" fmla="*/ 0 w 82"/>
                <a:gd name="T1" fmla="*/ 27 h 162"/>
                <a:gd name="T2" fmla="*/ 0 w 82"/>
                <a:gd name="T3" fmla="*/ 27 h 162"/>
                <a:gd name="T4" fmla="*/ 28 w 82"/>
                <a:gd name="T5" fmla="*/ 0 h 162"/>
                <a:gd name="T6" fmla="*/ 81 w 82"/>
                <a:gd name="T7" fmla="*/ 80 h 162"/>
                <a:gd name="T8" fmla="*/ 28 w 82"/>
                <a:gd name="T9" fmla="*/ 134 h 162"/>
                <a:gd name="T10" fmla="*/ 0 w 82"/>
                <a:gd name="T11" fmla="*/ 2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62">
                  <a:moveTo>
                    <a:pt x="0" y="27"/>
                  </a:moveTo>
                  <a:lnTo>
                    <a:pt x="0" y="27"/>
                  </a:lnTo>
                  <a:cubicBezTo>
                    <a:pt x="28" y="0"/>
                    <a:pt x="28" y="0"/>
                    <a:pt x="28" y="0"/>
                  </a:cubicBezTo>
                  <a:lnTo>
                    <a:pt x="81" y="80"/>
                  </a:lnTo>
                  <a:cubicBezTo>
                    <a:pt x="81" y="80"/>
                    <a:pt x="28" y="161"/>
                    <a:pt x="28" y="134"/>
                  </a:cubicBezTo>
                  <a:lnTo>
                    <a:pt x="0" y="27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116">
              <a:extLst>
                <a:ext uri="{FF2B5EF4-FFF2-40B4-BE49-F238E27FC236}">
                  <a16:creationId xmlns:a16="http://schemas.microsoft.com/office/drawing/2014/main" id="{EDA4206E-8C8A-4861-8C46-1AC8AA9AE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9522" y="7394841"/>
              <a:ext cx="228494" cy="1088454"/>
            </a:xfrm>
            <a:custGeom>
              <a:avLst/>
              <a:gdLst>
                <a:gd name="T0" fmla="*/ 0 w 242"/>
                <a:gd name="T1" fmla="*/ 0 h 1157"/>
                <a:gd name="T2" fmla="*/ 54 w 242"/>
                <a:gd name="T3" fmla="*/ 0 h 1157"/>
                <a:gd name="T4" fmla="*/ 241 w 242"/>
                <a:gd name="T5" fmla="*/ 941 h 1157"/>
                <a:gd name="T6" fmla="*/ 188 w 242"/>
                <a:gd name="T7" fmla="*/ 1156 h 1157"/>
                <a:gd name="T8" fmla="*/ 54 w 242"/>
                <a:gd name="T9" fmla="*/ 967 h 1157"/>
                <a:gd name="T10" fmla="*/ 0 w 242"/>
                <a:gd name="T11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1157">
                  <a:moveTo>
                    <a:pt x="0" y="0"/>
                  </a:moveTo>
                  <a:lnTo>
                    <a:pt x="54" y="0"/>
                  </a:lnTo>
                  <a:lnTo>
                    <a:pt x="241" y="941"/>
                  </a:lnTo>
                  <a:lnTo>
                    <a:pt x="188" y="1156"/>
                  </a:lnTo>
                  <a:lnTo>
                    <a:pt x="54" y="96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117">
              <a:extLst>
                <a:ext uri="{FF2B5EF4-FFF2-40B4-BE49-F238E27FC236}">
                  <a16:creationId xmlns:a16="http://schemas.microsoft.com/office/drawing/2014/main" id="{916B5B6F-229A-4F6A-86D1-612B1FFD9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0590" y="7290979"/>
              <a:ext cx="128785" cy="128788"/>
            </a:xfrm>
            <a:custGeom>
              <a:avLst/>
              <a:gdLst>
                <a:gd name="T0" fmla="*/ 0 w 136"/>
                <a:gd name="T1" fmla="*/ 26 h 135"/>
                <a:gd name="T2" fmla="*/ 0 w 136"/>
                <a:gd name="T3" fmla="*/ 26 h 135"/>
                <a:gd name="T4" fmla="*/ 135 w 136"/>
                <a:gd name="T5" fmla="*/ 0 h 135"/>
                <a:gd name="T6" fmla="*/ 135 w 136"/>
                <a:gd name="T7" fmla="*/ 134 h 135"/>
                <a:gd name="T8" fmla="*/ 81 w 136"/>
                <a:gd name="T9" fmla="*/ 134 h 135"/>
                <a:gd name="T10" fmla="*/ 0 w 136"/>
                <a:gd name="T1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35">
                  <a:moveTo>
                    <a:pt x="0" y="26"/>
                  </a:moveTo>
                  <a:lnTo>
                    <a:pt x="0" y="26"/>
                  </a:lnTo>
                  <a:cubicBezTo>
                    <a:pt x="27" y="26"/>
                    <a:pt x="135" y="0"/>
                    <a:pt x="135" y="0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81" y="134"/>
                    <a:pt x="81" y="134"/>
                    <a:pt x="81" y="134"/>
                  </a:cubicBezTo>
                  <a:lnTo>
                    <a:pt x="0" y="26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118">
              <a:extLst>
                <a:ext uri="{FF2B5EF4-FFF2-40B4-BE49-F238E27FC236}">
                  <a16:creationId xmlns:a16="http://schemas.microsoft.com/office/drawing/2014/main" id="{A91A2243-B8D9-499C-AB3B-8DD7EA4FB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4449" y="7216200"/>
              <a:ext cx="78935" cy="203567"/>
            </a:xfrm>
            <a:custGeom>
              <a:avLst/>
              <a:gdLst>
                <a:gd name="T0" fmla="*/ 0 w 82"/>
                <a:gd name="T1" fmla="*/ 81 h 216"/>
                <a:gd name="T2" fmla="*/ 81 w 82"/>
                <a:gd name="T3" fmla="*/ 215 h 216"/>
                <a:gd name="T4" fmla="*/ 81 w 82"/>
                <a:gd name="T5" fmla="*/ 26 h 216"/>
                <a:gd name="T6" fmla="*/ 28 w 82"/>
                <a:gd name="T7" fmla="*/ 0 h 216"/>
                <a:gd name="T8" fmla="*/ 0 w 82"/>
                <a:gd name="T9" fmla="*/ 8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16">
                  <a:moveTo>
                    <a:pt x="0" y="81"/>
                  </a:moveTo>
                  <a:lnTo>
                    <a:pt x="81" y="215"/>
                  </a:lnTo>
                  <a:lnTo>
                    <a:pt x="81" y="26"/>
                  </a:lnTo>
                  <a:lnTo>
                    <a:pt x="28" y="0"/>
                  </a:lnTo>
                  <a:lnTo>
                    <a:pt x="0" y="81"/>
                  </a:lnTo>
                </a:path>
              </a:pathLst>
            </a:custGeom>
            <a:solidFill>
              <a:srgbClr val="D0D2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119">
              <a:extLst>
                <a:ext uri="{FF2B5EF4-FFF2-40B4-BE49-F238E27FC236}">
                  <a16:creationId xmlns:a16="http://schemas.microsoft.com/office/drawing/2014/main" id="{B2E03406-AF78-4A55-8203-BB9AC55D3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2096" y="7241126"/>
              <a:ext cx="278346" cy="203567"/>
            </a:xfrm>
            <a:custGeom>
              <a:avLst/>
              <a:gdLst>
                <a:gd name="T0" fmla="*/ 0 w 297"/>
                <a:gd name="T1" fmla="*/ 81 h 216"/>
                <a:gd name="T2" fmla="*/ 55 w 297"/>
                <a:gd name="T3" fmla="*/ 0 h 216"/>
                <a:gd name="T4" fmla="*/ 296 w 297"/>
                <a:gd name="T5" fmla="*/ 81 h 216"/>
                <a:gd name="T6" fmla="*/ 242 w 297"/>
                <a:gd name="T7" fmla="*/ 215 h 216"/>
                <a:gd name="T8" fmla="*/ 0 w 297"/>
                <a:gd name="T9" fmla="*/ 8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16">
                  <a:moveTo>
                    <a:pt x="0" y="81"/>
                  </a:moveTo>
                  <a:lnTo>
                    <a:pt x="55" y="0"/>
                  </a:lnTo>
                  <a:lnTo>
                    <a:pt x="296" y="81"/>
                  </a:lnTo>
                  <a:lnTo>
                    <a:pt x="242" y="215"/>
                  </a:lnTo>
                  <a:lnTo>
                    <a:pt x="0" y="81"/>
                  </a:lnTo>
                </a:path>
              </a:pathLst>
            </a:custGeom>
            <a:solidFill>
              <a:srgbClr val="D0D2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120">
              <a:extLst>
                <a:ext uri="{FF2B5EF4-FFF2-40B4-BE49-F238E27FC236}">
                  <a16:creationId xmlns:a16="http://schemas.microsoft.com/office/drawing/2014/main" id="{AD7C0903-F6E5-4EC8-9F37-9FB6A41BD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2685" y="6684436"/>
              <a:ext cx="303273" cy="531764"/>
            </a:xfrm>
            <a:custGeom>
              <a:avLst/>
              <a:gdLst>
                <a:gd name="T0" fmla="*/ 323 w 324"/>
                <a:gd name="T1" fmla="*/ 81 h 565"/>
                <a:gd name="T2" fmla="*/ 323 w 324"/>
                <a:gd name="T3" fmla="*/ 81 h 565"/>
                <a:gd name="T4" fmla="*/ 296 w 324"/>
                <a:gd name="T5" fmla="*/ 53 h 565"/>
                <a:gd name="T6" fmla="*/ 0 w 324"/>
                <a:gd name="T7" fmla="*/ 241 h 565"/>
                <a:gd name="T8" fmla="*/ 55 w 324"/>
                <a:gd name="T9" fmla="*/ 483 h 565"/>
                <a:gd name="T10" fmla="*/ 242 w 324"/>
                <a:gd name="T11" fmla="*/ 564 h 565"/>
                <a:gd name="T12" fmla="*/ 242 w 324"/>
                <a:gd name="T13" fmla="*/ 483 h 565"/>
                <a:gd name="T14" fmla="*/ 189 w 324"/>
                <a:gd name="T15" fmla="*/ 430 h 565"/>
                <a:gd name="T16" fmla="*/ 135 w 324"/>
                <a:gd name="T17" fmla="*/ 430 h 565"/>
                <a:gd name="T18" fmla="*/ 108 w 324"/>
                <a:gd name="T19" fmla="*/ 349 h 565"/>
                <a:gd name="T20" fmla="*/ 135 w 324"/>
                <a:gd name="T21" fmla="*/ 349 h 565"/>
                <a:gd name="T22" fmla="*/ 215 w 324"/>
                <a:gd name="T23" fmla="*/ 376 h 565"/>
                <a:gd name="T24" fmla="*/ 242 w 324"/>
                <a:gd name="T25" fmla="*/ 349 h 565"/>
                <a:gd name="T26" fmla="*/ 135 w 324"/>
                <a:gd name="T27" fmla="*/ 81 h 565"/>
                <a:gd name="T28" fmla="*/ 323 w 324"/>
                <a:gd name="T29" fmla="*/ 8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565">
                  <a:moveTo>
                    <a:pt x="323" y="81"/>
                  </a:moveTo>
                  <a:lnTo>
                    <a:pt x="323" y="81"/>
                  </a:lnTo>
                  <a:cubicBezTo>
                    <a:pt x="323" y="53"/>
                    <a:pt x="296" y="53"/>
                    <a:pt x="296" y="53"/>
                  </a:cubicBezTo>
                  <a:cubicBezTo>
                    <a:pt x="189" y="0"/>
                    <a:pt x="27" y="134"/>
                    <a:pt x="0" y="241"/>
                  </a:cubicBezTo>
                  <a:cubicBezTo>
                    <a:pt x="0" y="322"/>
                    <a:pt x="0" y="430"/>
                    <a:pt x="55" y="483"/>
                  </a:cubicBezTo>
                  <a:cubicBezTo>
                    <a:pt x="135" y="511"/>
                    <a:pt x="242" y="564"/>
                    <a:pt x="242" y="564"/>
                  </a:cubicBezTo>
                  <a:cubicBezTo>
                    <a:pt x="242" y="564"/>
                    <a:pt x="242" y="511"/>
                    <a:pt x="242" y="483"/>
                  </a:cubicBezTo>
                  <a:lnTo>
                    <a:pt x="189" y="430"/>
                  </a:lnTo>
                  <a:cubicBezTo>
                    <a:pt x="189" y="430"/>
                    <a:pt x="162" y="430"/>
                    <a:pt x="135" y="430"/>
                  </a:cubicBezTo>
                  <a:cubicBezTo>
                    <a:pt x="81" y="403"/>
                    <a:pt x="81" y="376"/>
                    <a:pt x="108" y="349"/>
                  </a:cubicBezTo>
                  <a:cubicBezTo>
                    <a:pt x="108" y="322"/>
                    <a:pt x="135" y="322"/>
                    <a:pt x="135" y="349"/>
                  </a:cubicBezTo>
                  <a:cubicBezTo>
                    <a:pt x="162" y="349"/>
                    <a:pt x="215" y="376"/>
                    <a:pt x="215" y="376"/>
                  </a:cubicBezTo>
                  <a:lnTo>
                    <a:pt x="242" y="349"/>
                  </a:lnTo>
                  <a:cubicBezTo>
                    <a:pt x="162" y="322"/>
                    <a:pt x="27" y="161"/>
                    <a:pt x="135" y="81"/>
                  </a:cubicBezTo>
                  <a:cubicBezTo>
                    <a:pt x="242" y="26"/>
                    <a:pt x="323" y="81"/>
                    <a:pt x="323" y="81"/>
                  </a:cubicBezTo>
                </a:path>
              </a:pathLst>
            </a:custGeom>
            <a:solidFill>
              <a:srgbClr val="8C62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121">
              <a:extLst>
                <a:ext uri="{FF2B5EF4-FFF2-40B4-BE49-F238E27FC236}">
                  <a16:creationId xmlns:a16="http://schemas.microsoft.com/office/drawing/2014/main" id="{552CB8A5-0418-4154-A9D3-D19C5C324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4884" y="7141421"/>
              <a:ext cx="1977496" cy="2255843"/>
            </a:xfrm>
            <a:custGeom>
              <a:avLst/>
              <a:gdLst>
                <a:gd name="T0" fmla="*/ 967 w 2097"/>
                <a:gd name="T1" fmla="*/ 135 h 2393"/>
                <a:gd name="T2" fmla="*/ 967 w 2097"/>
                <a:gd name="T3" fmla="*/ 135 h 2393"/>
                <a:gd name="T4" fmla="*/ 188 w 2097"/>
                <a:gd name="T5" fmla="*/ 511 h 2393"/>
                <a:gd name="T6" fmla="*/ 591 w 2097"/>
                <a:gd name="T7" fmla="*/ 1210 h 2393"/>
                <a:gd name="T8" fmla="*/ 269 w 2097"/>
                <a:gd name="T9" fmla="*/ 1344 h 2393"/>
                <a:gd name="T10" fmla="*/ 726 w 2097"/>
                <a:gd name="T11" fmla="*/ 1344 h 2393"/>
                <a:gd name="T12" fmla="*/ 726 w 2097"/>
                <a:gd name="T13" fmla="*/ 1317 h 2393"/>
                <a:gd name="T14" fmla="*/ 780 w 2097"/>
                <a:gd name="T15" fmla="*/ 1344 h 2393"/>
                <a:gd name="T16" fmla="*/ 537 w 2097"/>
                <a:gd name="T17" fmla="*/ 457 h 2393"/>
                <a:gd name="T18" fmla="*/ 1155 w 2097"/>
                <a:gd name="T19" fmla="*/ 511 h 2393"/>
                <a:gd name="T20" fmla="*/ 1693 w 2097"/>
                <a:gd name="T21" fmla="*/ 2070 h 2393"/>
                <a:gd name="T22" fmla="*/ 1747 w 2097"/>
                <a:gd name="T23" fmla="*/ 2123 h 2393"/>
                <a:gd name="T24" fmla="*/ 2069 w 2097"/>
                <a:gd name="T25" fmla="*/ 2364 h 2393"/>
                <a:gd name="T26" fmla="*/ 1934 w 2097"/>
                <a:gd name="T27" fmla="*/ 2015 h 2393"/>
                <a:gd name="T28" fmla="*/ 1532 w 2097"/>
                <a:gd name="T29" fmla="*/ 81 h 2393"/>
                <a:gd name="T30" fmla="*/ 967 w 2097"/>
                <a:gd name="T31" fmla="*/ 135 h 2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97" h="2393">
                  <a:moveTo>
                    <a:pt x="967" y="135"/>
                  </a:moveTo>
                  <a:lnTo>
                    <a:pt x="967" y="135"/>
                  </a:lnTo>
                  <a:cubicBezTo>
                    <a:pt x="699" y="162"/>
                    <a:pt x="0" y="0"/>
                    <a:pt x="188" y="511"/>
                  </a:cubicBezTo>
                  <a:cubicBezTo>
                    <a:pt x="322" y="807"/>
                    <a:pt x="457" y="995"/>
                    <a:pt x="591" y="1210"/>
                  </a:cubicBezTo>
                  <a:cubicBezTo>
                    <a:pt x="511" y="1263"/>
                    <a:pt x="269" y="1344"/>
                    <a:pt x="269" y="1344"/>
                  </a:cubicBezTo>
                  <a:cubicBezTo>
                    <a:pt x="322" y="1344"/>
                    <a:pt x="726" y="1371"/>
                    <a:pt x="726" y="1344"/>
                  </a:cubicBezTo>
                  <a:cubicBezTo>
                    <a:pt x="726" y="1344"/>
                    <a:pt x="726" y="1371"/>
                    <a:pt x="726" y="1317"/>
                  </a:cubicBezTo>
                  <a:cubicBezTo>
                    <a:pt x="780" y="1344"/>
                    <a:pt x="780" y="1344"/>
                    <a:pt x="780" y="1344"/>
                  </a:cubicBezTo>
                  <a:cubicBezTo>
                    <a:pt x="887" y="1156"/>
                    <a:pt x="403" y="457"/>
                    <a:pt x="537" y="457"/>
                  </a:cubicBezTo>
                  <a:cubicBezTo>
                    <a:pt x="806" y="430"/>
                    <a:pt x="1129" y="511"/>
                    <a:pt x="1155" y="511"/>
                  </a:cubicBezTo>
                  <a:cubicBezTo>
                    <a:pt x="1182" y="511"/>
                    <a:pt x="1370" y="1021"/>
                    <a:pt x="1693" y="2070"/>
                  </a:cubicBezTo>
                  <a:cubicBezTo>
                    <a:pt x="1747" y="2123"/>
                    <a:pt x="1747" y="2123"/>
                    <a:pt x="1747" y="2123"/>
                  </a:cubicBezTo>
                  <a:cubicBezTo>
                    <a:pt x="1747" y="2150"/>
                    <a:pt x="2042" y="2392"/>
                    <a:pt x="2069" y="2364"/>
                  </a:cubicBezTo>
                  <a:cubicBezTo>
                    <a:pt x="2096" y="2364"/>
                    <a:pt x="1989" y="2096"/>
                    <a:pt x="1934" y="2015"/>
                  </a:cubicBezTo>
                  <a:cubicBezTo>
                    <a:pt x="1693" y="1048"/>
                    <a:pt x="1612" y="592"/>
                    <a:pt x="1532" y="81"/>
                  </a:cubicBezTo>
                  <a:lnTo>
                    <a:pt x="967" y="135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1BC2D817-367B-4748-9CC6-C4FDD68C9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9921" y="7241126"/>
              <a:ext cx="635623" cy="153714"/>
            </a:xfrm>
            <a:custGeom>
              <a:avLst/>
              <a:gdLst>
                <a:gd name="T0" fmla="*/ 672 w 673"/>
                <a:gd name="T1" fmla="*/ 55 h 163"/>
                <a:gd name="T2" fmla="*/ 672 w 673"/>
                <a:gd name="T3" fmla="*/ 55 h 163"/>
                <a:gd name="T4" fmla="*/ 268 w 673"/>
                <a:gd name="T5" fmla="*/ 55 h 163"/>
                <a:gd name="T6" fmla="*/ 27 w 673"/>
                <a:gd name="T7" fmla="*/ 0 h 163"/>
                <a:gd name="T8" fmla="*/ 27 w 673"/>
                <a:gd name="T9" fmla="*/ 81 h 163"/>
                <a:gd name="T10" fmla="*/ 323 w 673"/>
                <a:gd name="T11" fmla="*/ 162 h 163"/>
                <a:gd name="T12" fmla="*/ 672 w 673"/>
                <a:gd name="T13" fmla="*/ 135 h 163"/>
                <a:gd name="T14" fmla="*/ 672 w 673"/>
                <a:gd name="T15" fmla="*/ 5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163">
                  <a:moveTo>
                    <a:pt x="672" y="55"/>
                  </a:moveTo>
                  <a:lnTo>
                    <a:pt x="672" y="55"/>
                  </a:lnTo>
                  <a:cubicBezTo>
                    <a:pt x="645" y="55"/>
                    <a:pt x="430" y="81"/>
                    <a:pt x="268" y="55"/>
                  </a:cubicBezTo>
                  <a:cubicBezTo>
                    <a:pt x="134" y="55"/>
                    <a:pt x="27" y="0"/>
                    <a:pt x="27" y="0"/>
                  </a:cubicBezTo>
                  <a:cubicBezTo>
                    <a:pt x="27" y="0"/>
                    <a:pt x="0" y="81"/>
                    <a:pt x="27" y="81"/>
                  </a:cubicBezTo>
                  <a:cubicBezTo>
                    <a:pt x="53" y="108"/>
                    <a:pt x="108" y="162"/>
                    <a:pt x="323" y="162"/>
                  </a:cubicBezTo>
                  <a:cubicBezTo>
                    <a:pt x="564" y="162"/>
                    <a:pt x="672" y="135"/>
                    <a:pt x="672" y="135"/>
                  </a:cubicBezTo>
                  <a:lnTo>
                    <a:pt x="672" y="55"/>
                  </a:lnTo>
                </a:path>
              </a:pathLst>
            </a:custGeom>
            <a:solidFill>
              <a:srgbClr val="9294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123">
              <a:extLst>
                <a:ext uri="{FF2B5EF4-FFF2-40B4-BE49-F238E27FC236}">
                  <a16:creationId xmlns:a16="http://schemas.microsoft.com/office/drawing/2014/main" id="{69868299-4164-44C8-8A4A-941E91380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4847" y="6052967"/>
              <a:ext cx="660549" cy="1341874"/>
            </a:xfrm>
            <a:custGeom>
              <a:avLst/>
              <a:gdLst>
                <a:gd name="T0" fmla="*/ 296 w 699"/>
                <a:gd name="T1" fmla="*/ 0 h 1425"/>
                <a:gd name="T2" fmla="*/ 296 w 699"/>
                <a:gd name="T3" fmla="*/ 0 h 1425"/>
                <a:gd name="T4" fmla="*/ 241 w 699"/>
                <a:gd name="T5" fmla="*/ 80 h 1425"/>
                <a:gd name="T6" fmla="*/ 0 w 699"/>
                <a:gd name="T7" fmla="*/ 1290 h 1425"/>
                <a:gd name="T8" fmla="*/ 698 w 699"/>
                <a:gd name="T9" fmla="*/ 1343 h 1425"/>
                <a:gd name="T10" fmla="*/ 671 w 699"/>
                <a:gd name="T11" fmla="*/ 80 h 1425"/>
                <a:gd name="T12" fmla="*/ 537 w 699"/>
                <a:gd name="T13" fmla="*/ 80 h 1425"/>
                <a:gd name="T14" fmla="*/ 296 w 699"/>
                <a:gd name="T15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1425">
                  <a:moveTo>
                    <a:pt x="296" y="0"/>
                  </a:moveTo>
                  <a:lnTo>
                    <a:pt x="296" y="0"/>
                  </a:lnTo>
                  <a:cubicBezTo>
                    <a:pt x="268" y="54"/>
                    <a:pt x="241" y="80"/>
                    <a:pt x="241" y="80"/>
                  </a:cubicBezTo>
                  <a:cubicBezTo>
                    <a:pt x="26" y="108"/>
                    <a:pt x="26" y="1075"/>
                    <a:pt x="0" y="1290"/>
                  </a:cubicBezTo>
                  <a:cubicBezTo>
                    <a:pt x="53" y="1424"/>
                    <a:pt x="618" y="1397"/>
                    <a:pt x="698" y="1343"/>
                  </a:cubicBezTo>
                  <a:cubicBezTo>
                    <a:pt x="645" y="887"/>
                    <a:pt x="564" y="510"/>
                    <a:pt x="671" y="80"/>
                  </a:cubicBezTo>
                  <a:cubicBezTo>
                    <a:pt x="591" y="80"/>
                    <a:pt x="537" y="80"/>
                    <a:pt x="537" y="80"/>
                  </a:cubicBezTo>
                  <a:cubicBezTo>
                    <a:pt x="296" y="0"/>
                    <a:pt x="296" y="0"/>
                    <a:pt x="296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124">
              <a:extLst>
                <a:ext uri="{FF2B5EF4-FFF2-40B4-BE49-F238E27FC236}">
                  <a16:creationId xmlns:a16="http://schemas.microsoft.com/office/drawing/2014/main" id="{5281C1ED-750E-43F5-935F-4BC9885A8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3338" y="6028040"/>
              <a:ext cx="357279" cy="99706"/>
            </a:xfrm>
            <a:custGeom>
              <a:avLst/>
              <a:gdLst>
                <a:gd name="T0" fmla="*/ 377 w 378"/>
                <a:gd name="T1" fmla="*/ 107 h 108"/>
                <a:gd name="T2" fmla="*/ 377 w 378"/>
                <a:gd name="T3" fmla="*/ 27 h 108"/>
                <a:gd name="T4" fmla="*/ 55 w 378"/>
                <a:gd name="T5" fmla="*/ 0 h 108"/>
                <a:gd name="T6" fmla="*/ 0 w 378"/>
                <a:gd name="T7" fmla="*/ 81 h 108"/>
                <a:gd name="T8" fmla="*/ 377 w 37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108">
                  <a:moveTo>
                    <a:pt x="377" y="107"/>
                  </a:moveTo>
                  <a:lnTo>
                    <a:pt x="377" y="27"/>
                  </a:lnTo>
                  <a:lnTo>
                    <a:pt x="55" y="0"/>
                  </a:lnTo>
                  <a:lnTo>
                    <a:pt x="0" y="81"/>
                  </a:lnTo>
                  <a:lnTo>
                    <a:pt x="377" y="107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125">
              <a:extLst>
                <a:ext uri="{FF2B5EF4-FFF2-40B4-BE49-F238E27FC236}">
                  <a16:creationId xmlns:a16="http://schemas.microsoft.com/office/drawing/2014/main" id="{62F31B6C-FF95-47CD-9AD1-09E10693C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8264" y="5521203"/>
              <a:ext cx="606543" cy="685478"/>
            </a:xfrm>
            <a:custGeom>
              <a:avLst/>
              <a:gdLst>
                <a:gd name="T0" fmla="*/ 565 w 646"/>
                <a:gd name="T1" fmla="*/ 162 h 727"/>
                <a:gd name="T2" fmla="*/ 565 w 646"/>
                <a:gd name="T3" fmla="*/ 162 h 727"/>
                <a:gd name="T4" fmla="*/ 323 w 646"/>
                <a:gd name="T5" fmla="*/ 27 h 727"/>
                <a:gd name="T6" fmla="*/ 243 w 646"/>
                <a:gd name="T7" fmla="*/ 81 h 727"/>
                <a:gd name="T8" fmla="*/ 135 w 646"/>
                <a:gd name="T9" fmla="*/ 81 h 727"/>
                <a:gd name="T10" fmla="*/ 108 w 646"/>
                <a:gd name="T11" fmla="*/ 135 h 727"/>
                <a:gd name="T12" fmla="*/ 28 w 646"/>
                <a:gd name="T13" fmla="*/ 296 h 727"/>
                <a:gd name="T14" fmla="*/ 81 w 646"/>
                <a:gd name="T15" fmla="*/ 484 h 727"/>
                <a:gd name="T16" fmla="*/ 28 w 646"/>
                <a:gd name="T17" fmla="*/ 565 h 727"/>
                <a:gd name="T18" fmla="*/ 28 w 646"/>
                <a:gd name="T19" fmla="*/ 565 h 727"/>
                <a:gd name="T20" fmla="*/ 54 w 646"/>
                <a:gd name="T21" fmla="*/ 726 h 727"/>
                <a:gd name="T22" fmla="*/ 350 w 646"/>
                <a:gd name="T23" fmla="*/ 645 h 727"/>
                <a:gd name="T24" fmla="*/ 350 w 646"/>
                <a:gd name="T25" fmla="*/ 565 h 727"/>
                <a:gd name="T26" fmla="*/ 377 w 646"/>
                <a:gd name="T27" fmla="*/ 511 h 727"/>
                <a:gd name="T28" fmla="*/ 565 w 646"/>
                <a:gd name="T29" fmla="*/ 16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6" h="727">
                  <a:moveTo>
                    <a:pt x="565" y="162"/>
                  </a:moveTo>
                  <a:lnTo>
                    <a:pt x="565" y="162"/>
                  </a:lnTo>
                  <a:cubicBezTo>
                    <a:pt x="484" y="27"/>
                    <a:pt x="458" y="0"/>
                    <a:pt x="323" y="27"/>
                  </a:cubicBezTo>
                  <a:cubicBezTo>
                    <a:pt x="296" y="55"/>
                    <a:pt x="269" y="81"/>
                    <a:pt x="243" y="81"/>
                  </a:cubicBezTo>
                  <a:cubicBezTo>
                    <a:pt x="215" y="81"/>
                    <a:pt x="188" y="81"/>
                    <a:pt x="135" y="81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108" y="135"/>
                    <a:pt x="28" y="243"/>
                    <a:pt x="28" y="296"/>
                  </a:cubicBezTo>
                  <a:cubicBezTo>
                    <a:pt x="0" y="323"/>
                    <a:pt x="81" y="458"/>
                    <a:pt x="81" y="484"/>
                  </a:cubicBezTo>
                  <a:cubicBezTo>
                    <a:pt x="81" y="538"/>
                    <a:pt x="28" y="538"/>
                    <a:pt x="28" y="565"/>
                  </a:cubicBezTo>
                  <a:lnTo>
                    <a:pt x="28" y="565"/>
                  </a:lnTo>
                  <a:cubicBezTo>
                    <a:pt x="54" y="726"/>
                    <a:pt x="54" y="726"/>
                    <a:pt x="54" y="726"/>
                  </a:cubicBezTo>
                  <a:cubicBezTo>
                    <a:pt x="54" y="726"/>
                    <a:pt x="350" y="673"/>
                    <a:pt x="350" y="645"/>
                  </a:cubicBezTo>
                  <a:cubicBezTo>
                    <a:pt x="323" y="619"/>
                    <a:pt x="350" y="565"/>
                    <a:pt x="350" y="565"/>
                  </a:cubicBezTo>
                  <a:cubicBezTo>
                    <a:pt x="377" y="538"/>
                    <a:pt x="377" y="538"/>
                    <a:pt x="377" y="511"/>
                  </a:cubicBezTo>
                  <a:cubicBezTo>
                    <a:pt x="565" y="484"/>
                    <a:pt x="645" y="323"/>
                    <a:pt x="565" y="162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126">
              <a:extLst>
                <a:ext uri="{FF2B5EF4-FFF2-40B4-BE49-F238E27FC236}">
                  <a16:creationId xmlns:a16="http://schemas.microsoft.com/office/drawing/2014/main" id="{1EBC4BC3-A155-4AE5-B8B2-27ECDD7BB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8264" y="5799549"/>
              <a:ext cx="407132" cy="382205"/>
            </a:xfrm>
            <a:custGeom>
              <a:avLst/>
              <a:gdLst>
                <a:gd name="T0" fmla="*/ 28 w 431"/>
                <a:gd name="T1" fmla="*/ 0 h 404"/>
                <a:gd name="T2" fmla="*/ 28 w 431"/>
                <a:gd name="T3" fmla="*/ 0 h 404"/>
                <a:gd name="T4" fmla="*/ 81 w 431"/>
                <a:gd name="T5" fmla="*/ 188 h 404"/>
                <a:gd name="T6" fmla="*/ 28 w 431"/>
                <a:gd name="T7" fmla="*/ 269 h 404"/>
                <a:gd name="T8" fmla="*/ 28 w 431"/>
                <a:gd name="T9" fmla="*/ 269 h 404"/>
                <a:gd name="T10" fmla="*/ 28 w 431"/>
                <a:gd name="T11" fmla="*/ 403 h 404"/>
                <a:gd name="T12" fmla="*/ 162 w 431"/>
                <a:gd name="T13" fmla="*/ 403 h 404"/>
                <a:gd name="T14" fmla="*/ 162 w 431"/>
                <a:gd name="T15" fmla="*/ 403 h 404"/>
                <a:gd name="T16" fmla="*/ 350 w 431"/>
                <a:gd name="T17" fmla="*/ 323 h 404"/>
                <a:gd name="T18" fmla="*/ 350 w 431"/>
                <a:gd name="T19" fmla="*/ 269 h 404"/>
                <a:gd name="T20" fmla="*/ 377 w 431"/>
                <a:gd name="T21" fmla="*/ 242 h 404"/>
                <a:gd name="T22" fmla="*/ 377 w 431"/>
                <a:gd name="T23" fmla="*/ 188 h 404"/>
                <a:gd name="T24" fmla="*/ 430 w 431"/>
                <a:gd name="T25" fmla="*/ 108 h 404"/>
                <a:gd name="T26" fmla="*/ 403 w 431"/>
                <a:gd name="T27" fmla="*/ 108 h 404"/>
                <a:gd name="T28" fmla="*/ 350 w 431"/>
                <a:gd name="T29" fmla="*/ 134 h 404"/>
                <a:gd name="T30" fmla="*/ 28 w 431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1" h="404">
                  <a:moveTo>
                    <a:pt x="28" y="0"/>
                  </a:moveTo>
                  <a:lnTo>
                    <a:pt x="28" y="0"/>
                  </a:lnTo>
                  <a:cubicBezTo>
                    <a:pt x="0" y="27"/>
                    <a:pt x="81" y="162"/>
                    <a:pt x="81" y="188"/>
                  </a:cubicBezTo>
                  <a:cubicBezTo>
                    <a:pt x="81" y="242"/>
                    <a:pt x="28" y="242"/>
                    <a:pt x="28" y="269"/>
                  </a:cubicBezTo>
                  <a:lnTo>
                    <a:pt x="28" y="269"/>
                  </a:lnTo>
                  <a:cubicBezTo>
                    <a:pt x="28" y="403"/>
                    <a:pt x="28" y="403"/>
                    <a:pt x="28" y="403"/>
                  </a:cubicBezTo>
                  <a:cubicBezTo>
                    <a:pt x="81" y="403"/>
                    <a:pt x="135" y="403"/>
                    <a:pt x="162" y="403"/>
                  </a:cubicBezTo>
                  <a:lnTo>
                    <a:pt x="162" y="403"/>
                  </a:lnTo>
                  <a:cubicBezTo>
                    <a:pt x="188" y="403"/>
                    <a:pt x="296" y="349"/>
                    <a:pt x="350" y="323"/>
                  </a:cubicBezTo>
                  <a:lnTo>
                    <a:pt x="350" y="269"/>
                  </a:lnTo>
                  <a:cubicBezTo>
                    <a:pt x="350" y="269"/>
                    <a:pt x="350" y="242"/>
                    <a:pt x="377" y="242"/>
                  </a:cubicBezTo>
                  <a:cubicBezTo>
                    <a:pt x="377" y="215"/>
                    <a:pt x="377" y="215"/>
                    <a:pt x="377" y="188"/>
                  </a:cubicBezTo>
                  <a:lnTo>
                    <a:pt x="430" y="108"/>
                  </a:lnTo>
                  <a:lnTo>
                    <a:pt x="403" y="108"/>
                  </a:lnTo>
                  <a:cubicBezTo>
                    <a:pt x="377" y="108"/>
                    <a:pt x="350" y="134"/>
                    <a:pt x="350" y="134"/>
                  </a:cubicBezTo>
                  <a:cubicBezTo>
                    <a:pt x="243" y="162"/>
                    <a:pt x="81" y="0"/>
                    <a:pt x="28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127">
              <a:extLst>
                <a:ext uri="{FF2B5EF4-FFF2-40B4-BE49-F238E27FC236}">
                  <a16:creationId xmlns:a16="http://schemas.microsoft.com/office/drawing/2014/main" id="{FCC9B0D3-CC3D-4E07-B84F-1BEFC683F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3044" y="6102820"/>
              <a:ext cx="178641" cy="128788"/>
            </a:xfrm>
            <a:custGeom>
              <a:avLst/>
              <a:gdLst>
                <a:gd name="T0" fmla="*/ 188 w 189"/>
                <a:gd name="T1" fmla="*/ 80 h 135"/>
                <a:gd name="T2" fmla="*/ 188 w 189"/>
                <a:gd name="T3" fmla="*/ 80 h 135"/>
                <a:gd name="T4" fmla="*/ 162 w 189"/>
                <a:gd name="T5" fmla="*/ 0 h 135"/>
                <a:gd name="T6" fmla="*/ 27 w 189"/>
                <a:gd name="T7" fmla="*/ 26 h 135"/>
                <a:gd name="T8" fmla="*/ 0 w 189"/>
                <a:gd name="T9" fmla="*/ 134 h 135"/>
                <a:gd name="T10" fmla="*/ 188 w 189"/>
                <a:gd name="T11" fmla="*/ 8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35">
                  <a:moveTo>
                    <a:pt x="188" y="80"/>
                  </a:moveTo>
                  <a:lnTo>
                    <a:pt x="188" y="80"/>
                  </a:lnTo>
                  <a:cubicBezTo>
                    <a:pt x="162" y="54"/>
                    <a:pt x="162" y="26"/>
                    <a:pt x="162" y="0"/>
                  </a:cubicBezTo>
                  <a:cubicBezTo>
                    <a:pt x="107" y="0"/>
                    <a:pt x="54" y="26"/>
                    <a:pt x="27" y="26"/>
                  </a:cubicBezTo>
                  <a:lnTo>
                    <a:pt x="0" y="134"/>
                  </a:lnTo>
                  <a:lnTo>
                    <a:pt x="188" y="80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128">
              <a:extLst>
                <a:ext uri="{FF2B5EF4-FFF2-40B4-BE49-F238E27FC236}">
                  <a16:creationId xmlns:a16="http://schemas.microsoft.com/office/drawing/2014/main" id="{09E499A7-2A24-4205-843C-6A26D95F4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7970" y="6127746"/>
              <a:ext cx="481911" cy="1420806"/>
            </a:xfrm>
            <a:custGeom>
              <a:avLst/>
              <a:gdLst>
                <a:gd name="T0" fmla="*/ 107 w 511"/>
                <a:gd name="T1" fmla="*/ 54 h 1506"/>
                <a:gd name="T2" fmla="*/ 107 w 511"/>
                <a:gd name="T3" fmla="*/ 54 h 1506"/>
                <a:gd name="T4" fmla="*/ 242 w 511"/>
                <a:gd name="T5" fmla="*/ 1505 h 1506"/>
                <a:gd name="T6" fmla="*/ 510 w 511"/>
                <a:gd name="T7" fmla="*/ 1397 h 1506"/>
                <a:gd name="T8" fmla="*/ 403 w 511"/>
                <a:gd name="T9" fmla="*/ 350 h 1506"/>
                <a:gd name="T10" fmla="*/ 295 w 511"/>
                <a:gd name="T11" fmla="*/ 0 h 1506"/>
                <a:gd name="T12" fmla="*/ 295 w 511"/>
                <a:gd name="T13" fmla="*/ 0 h 1506"/>
                <a:gd name="T14" fmla="*/ 107 w 511"/>
                <a:gd name="T15" fmla="*/ 54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1" h="1506">
                  <a:moveTo>
                    <a:pt x="107" y="54"/>
                  </a:moveTo>
                  <a:lnTo>
                    <a:pt x="107" y="54"/>
                  </a:lnTo>
                  <a:cubicBezTo>
                    <a:pt x="0" y="81"/>
                    <a:pt x="242" y="1505"/>
                    <a:pt x="242" y="1505"/>
                  </a:cubicBezTo>
                  <a:cubicBezTo>
                    <a:pt x="269" y="1478"/>
                    <a:pt x="403" y="1452"/>
                    <a:pt x="510" y="1397"/>
                  </a:cubicBezTo>
                  <a:cubicBezTo>
                    <a:pt x="403" y="350"/>
                    <a:pt x="403" y="350"/>
                    <a:pt x="403" y="350"/>
                  </a:cubicBezTo>
                  <a:cubicBezTo>
                    <a:pt x="295" y="0"/>
                    <a:pt x="295" y="0"/>
                    <a:pt x="295" y="0"/>
                  </a:cubicBezTo>
                  <a:lnTo>
                    <a:pt x="295" y="0"/>
                  </a:lnTo>
                  <a:lnTo>
                    <a:pt x="107" y="54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129">
              <a:extLst>
                <a:ext uri="{FF2B5EF4-FFF2-40B4-BE49-F238E27FC236}">
                  <a16:creationId xmlns:a16="http://schemas.microsoft.com/office/drawing/2014/main" id="{9168C15A-283A-4FA6-991B-B9EA2559C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2086" y="5242859"/>
              <a:ext cx="253420" cy="303270"/>
            </a:xfrm>
            <a:custGeom>
              <a:avLst/>
              <a:gdLst>
                <a:gd name="T0" fmla="*/ 80 w 269"/>
                <a:gd name="T1" fmla="*/ 322 h 323"/>
                <a:gd name="T2" fmla="*/ 80 w 269"/>
                <a:gd name="T3" fmla="*/ 322 h 323"/>
                <a:gd name="T4" fmla="*/ 53 w 269"/>
                <a:gd name="T5" fmla="*/ 215 h 323"/>
                <a:gd name="T6" fmla="*/ 26 w 269"/>
                <a:gd name="T7" fmla="*/ 161 h 323"/>
                <a:gd name="T8" fmla="*/ 0 w 269"/>
                <a:gd name="T9" fmla="*/ 108 h 323"/>
                <a:gd name="T10" fmla="*/ 26 w 269"/>
                <a:gd name="T11" fmla="*/ 54 h 323"/>
                <a:gd name="T12" fmla="*/ 53 w 269"/>
                <a:gd name="T13" fmla="*/ 27 h 323"/>
                <a:gd name="T14" fmla="*/ 80 w 269"/>
                <a:gd name="T15" fmla="*/ 0 h 323"/>
                <a:gd name="T16" fmla="*/ 107 w 269"/>
                <a:gd name="T17" fmla="*/ 0 h 323"/>
                <a:gd name="T18" fmla="*/ 160 w 269"/>
                <a:gd name="T19" fmla="*/ 0 h 323"/>
                <a:gd name="T20" fmla="*/ 241 w 269"/>
                <a:gd name="T21" fmla="*/ 54 h 323"/>
                <a:gd name="T22" fmla="*/ 241 w 269"/>
                <a:gd name="T23" fmla="*/ 161 h 323"/>
                <a:gd name="T24" fmla="*/ 188 w 269"/>
                <a:gd name="T25" fmla="*/ 269 h 323"/>
                <a:gd name="T26" fmla="*/ 80 w 269"/>
                <a:gd name="T27" fmla="*/ 32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9" h="323">
                  <a:moveTo>
                    <a:pt x="80" y="322"/>
                  </a:moveTo>
                  <a:lnTo>
                    <a:pt x="80" y="322"/>
                  </a:lnTo>
                  <a:cubicBezTo>
                    <a:pt x="80" y="295"/>
                    <a:pt x="53" y="269"/>
                    <a:pt x="53" y="215"/>
                  </a:cubicBezTo>
                  <a:cubicBezTo>
                    <a:pt x="26" y="215"/>
                    <a:pt x="26" y="188"/>
                    <a:pt x="26" y="161"/>
                  </a:cubicBezTo>
                  <a:cubicBezTo>
                    <a:pt x="26" y="161"/>
                    <a:pt x="0" y="135"/>
                    <a:pt x="0" y="108"/>
                  </a:cubicBezTo>
                  <a:cubicBezTo>
                    <a:pt x="0" y="108"/>
                    <a:pt x="0" y="54"/>
                    <a:pt x="26" y="54"/>
                  </a:cubicBezTo>
                  <a:cubicBezTo>
                    <a:pt x="26" y="54"/>
                    <a:pt x="26" y="27"/>
                    <a:pt x="53" y="27"/>
                  </a:cubicBezTo>
                  <a:cubicBezTo>
                    <a:pt x="53" y="27"/>
                    <a:pt x="53" y="0"/>
                    <a:pt x="80" y="0"/>
                  </a:cubicBezTo>
                  <a:lnTo>
                    <a:pt x="107" y="0"/>
                  </a:lnTo>
                  <a:cubicBezTo>
                    <a:pt x="134" y="0"/>
                    <a:pt x="134" y="0"/>
                    <a:pt x="160" y="0"/>
                  </a:cubicBezTo>
                  <a:cubicBezTo>
                    <a:pt x="188" y="0"/>
                    <a:pt x="241" y="27"/>
                    <a:pt x="241" y="54"/>
                  </a:cubicBezTo>
                  <a:cubicBezTo>
                    <a:pt x="268" y="80"/>
                    <a:pt x="268" y="108"/>
                    <a:pt x="241" y="161"/>
                  </a:cubicBezTo>
                  <a:cubicBezTo>
                    <a:pt x="241" y="188"/>
                    <a:pt x="215" y="242"/>
                    <a:pt x="188" y="269"/>
                  </a:cubicBezTo>
                  <a:cubicBezTo>
                    <a:pt x="188" y="295"/>
                    <a:pt x="80" y="322"/>
                    <a:pt x="80" y="322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130">
              <a:extLst>
                <a:ext uri="{FF2B5EF4-FFF2-40B4-BE49-F238E27FC236}">
                  <a16:creationId xmlns:a16="http://schemas.microsoft.com/office/drawing/2014/main" id="{B82389D3-1DF3-4989-A6F1-508F6285F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2859" y="5442271"/>
              <a:ext cx="178638" cy="99706"/>
            </a:xfrm>
            <a:custGeom>
              <a:avLst/>
              <a:gdLst>
                <a:gd name="T0" fmla="*/ 0 w 190"/>
                <a:gd name="T1" fmla="*/ 54 h 108"/>
                <a:gd name="T2" fmla="*/ 0 w 190"/>
                <a:gd name="T3" fmla="*/ 54 h 108"/>
                <a:gd name="T4" fmla="*/ 0 w 190"/>
                <a:gd name="T5" fmla="*/ 54 h 108"/>
                <a:gd name="T6" fmla="*/ 0 w 190"/>
                <a:gd name="T7" fmla="*/ 0 h 108"/>
                <a:gd name="T8" fmla="*/ 189 w 190"/>
                <a:gd name="T9" fmla="*/ 27 h 108"/>
                <a:gd name="T10" fmla="*/ 162 w 190"/>
                <a:gd name="T11" fmla="*/ 107 h 108"/>
                <a:gd name="T12" fmla="*/ 0 w 190"/>
                <a:gd name="T13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08">
                  <a:moveTo>
                    <a:pt x="0" y="54"/>
                  </a:moveTo>
                  <a:lnTo>
                    <a:pt x="0" y="54"/>
                  </a:lnTo>
                  <a:lnTo>
                    <a:pt x="0" y="5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9" y="54"/>
                    <a:pt x="189" y="27"/>
                  </a:cubicBezTo>
                  <a:lnTo>
                    <a:pt x="162" y="107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131">
              <a:extLst>
                <a:ext uri="{FF2B5EF4-FFF2-40B4-BE49-F238E27FC236}">
                  <a16:creationId xmlns:a16="http://schemas.microsoft.com/office/drawing/2014/main" id="{9C97FA17-E68A-4FDF-B302-EA3AB285C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6611" y="5467197"/>
              <a:ext cx="889043" cy="1013675"/>
            </a:xfrm>
            <a:custGeom>
              <a:avLst/>
              <a:gdLst>
                <a:gd name="T0" fmla="*/ 0 w 942"/>
                <a:gd name="T1" fmla="*/ 1075 h 1076"/>
                <a:gd name="T2" fmla="*/ 0 w 942"/>
                <a:gd name="T3" fmla="*/ 1075 h 1076"/>
                <a:gd name="T4" fmla="*/ 941 w 942"/>
                <a:gd name="T5" fmla="*/ 53 h 1076"/>
                <a:gd name="T6" fmla="*/ 726 w 942"/>
                <a:gd name="T7" fmla="*/ 0 h 1076"/>
                <a:gd name="T8" fmla="*/ 54 w 942"/>
                <a:gd name="T9" fmla="*/ 752 h 1076"/>
                <a:gd name="T10" fmla="*/ 0 w 942"/>
                <a:gd name="T11" fmla="*/ 1075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2" h="1076">
                  <a:moveTo>
                    <a:pt x="0" y="1075"/>
                  </a:moveTo>
                  <a:lnTo>
                    <a:pt x="0" y="1075"/>
                  </a:lnTo>
                  <a:cubicBezTo>
                    <a:pt x="269" y="1021"/>
                    <a:pt x="833" y="752"/>
                    <a:pt x="941" y="53"/>
                  </a:cubicBezTo>
                  <a:cubicBezTo>
                    <a:pt x="860" y="53"/>
                    <a:pt x="806" y="27"/>
                    <a:pt x="726" y="0"/>
                  </a:cubicBezTo>
                  <a:cubicBezTo>
                    <a:pt x="645" y="537"/>
                    <a:pt x="322" y="779"/>
                    <a:pt x="54" y="752"/>
                  </a:cubicBezTo>
                  <a:lnTo>
                    <a:pt x="0" y="1075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132">
              <a:extLst>
                <a:ext uri="{FF2B5EF4-FFF2-40B4-BE49-F238E27FC236}">
                  <a16:creationId xmlns:a16="http://schemas.microsoft.com/office/drawing/2014/main" id="{39DF17D1-776A-4D7D-8974-7F6E88FA1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7823" y="6127746"/>
              <a:ext cx="203567" cy="810110"/>
            </a:xfrm>
            <a:custGeom>
              <a:avLst/>
              <a:gdLst>
                <a:gd name="T0" fmla="*/ 53 w 216"/>
                <a:gd name="T1" fmla="*/ 54 h 861"/>
                <a:gd name="T2" fmla="*/ 53 w 216"/>
                <a:gd name="T3" fmla="*/ 54 h 861"/>
                <a:gd name="T4" fmla="*/ 81 w 216"/>
                <a:gd name="T5" fmla="*/ 860 h 861"/>
                <a:gd name="T6" fmla="*/ 161 w 216"/>
                <a:gd name="T7" fmla="*/ 296 h 861"/>
                <a:gd name="T8" fmla="*/ 81 w 216"/>
                <a:gd name="T9" fmla="*/ 269 h 861"/>
                <a:gd name="T10" fmla="*/ 215 w 216"/>
                <a:gd name="T11" fmla="*/ 243 h 861"/>
                <a:gd name="T12" fmla="*/ 188 w 216"/>
                <a:gd name="T13" fmla="*/ 0 h 861"/>
                <a:gd name="T14" fmla="*/ 53 w 216"/>
                <a:gd name="T15" fmla="*/ 54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861">
                  <a:moveTo>
                    <a:pt x="53" y="54"/>
                  </a:moveTo>
                  <a:lnTo>
                    <a:pt x="53" y="54"/>
                  </a:lnTo>
                  <a:cubicBezTo>
                    <a:pt x="0" y="81"/>
                    <a:pt x="26" y="458"/>
                    <a:pt x="81" y="860"/>
                  </a:cubicBezTo>
                  <a:lnTo>
                    <a:pt x="161" y="296"/>
                  </a:lnTo>
                  <a:cubicBezTo>
                    <a:pt x="81" y="269"/>
                    <a:pt x="81" y="269"/>
                    <a:pt x="81" y="269"/>
                  </a:cubicBezTo>
                  <a:cubicBezTo>
                    <a:pt x="215" y="243"/>
                    <a:pt x="215" y="243"/>
                    <a:pt x="215" y="243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53" y="54"/>
                  </a:lnTo>
                </a:path>
              </a:pathLst>
            </a:custGeom>
            <a:solidFill>
              <a:srgbClr val="4B4B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133">
              <a:extLst>
                <a:ext uri="{FF2B5EF4-FFF2-40B4-BE49-F238E27FC236}">
                  <a16:creationId xmlns:a16="http://schemas.microsoft.com/office/drawing/2014/main" id="{8CB4AE80-FCFB-46D2-AAEE-303844F03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8010" y="5242859"/>
              <a:ext cx="278344" cy="332352"/>
            </a:xfrm>
            <a:custGeom>
              <a:avLst/>
              <a:gdLst>
                <a:gd name="T0" fmla="*/ 269 w 297"/>
                <a:gd name="T1" fmla="*/ 161 h 351"/>
                <a:gd name="T2" fmla="*/ 269 w 297"/>
                <a:gd name="T3" fmla="*/ 161 h 351"/>
                <a:gd name="T4" fmla="*/ 269 w 297"/>
                <a:gd name="T5" fmla="*/ 161 h 351"/>
                <a:gd name="T6" fmla="*/ 269 w 297"/>
                <a:gd name="T7" fmla="*/ 108 h 351"/>
                <a:gd name="T8" fmla="*/ 242 w 297"/>
                <a:gd name="T9" fmla="*/ 80 h 351"/>
                <a:gd name="T10" fmla="*/ 161 w 297"/>
                <a:gd name="T11" fmla="*/ 27 h 351"/>
                <a:gd name="T12" fmla="*/ 54 w 297"/>
                <a:gd name="T13" fmla="*/ 80 h 351"/>
                <a:gd name="T14" fmla="*/ 54 w 297"/>
                <a:gd name="T15" fmla="*/ 80 h 351"/>
                <a:gd name="T16" fmla="*/ 54 w 297"/>
                <a:gd name="T17" fmla="*/ 80 h 351"/>
                <a:gd name="T18" fmla="*/ 0 w 297"/>
                <a:gd name="T19" fmla="*/ 215 h 351"/>
                <a:gd name="T20" fmla="*/ 27 w 297"/>
                <a:gd name="T21" fmla="*/ 322 h 351"/>
                <a:gd name="T22" fmla="*/ 189 w 297"/>
                <a:gd name="T23" fmla="*/ 295 h 351"/>
                <a:gd name="T24" fmla="*/ 215 w 297"/>
                <a:gd name="T25" fmla="*/ 242 h 351"/>
                <a:gd name="T26" fmla="*/ 269 w 297"/>
                <a:gd name="T27" fmla="*/ 215 h 351"/>
                <a:gd name="T28" fmla="*/ 269 w 297"/>
                <a:gd name="T29" fmla="*/ 16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" h="351">
                  <a:moveTo>
                    <a:pt x="269" y="161"/>
                  </a:moveTo>
                  <a:lnTo>
                    <a:pt x="269" y="161"/>
                  </a:lnTo>
                  <a:lnTo>
                    <a:pt x="269" y="161"/>
                  </a:lnTo>
                  <a:cubicBezTo>
                    <a:pt x="269" y="135"/>
                    <a:pt x="269" y="135"/>
                    <a:pt x="269" y="108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42" y="54"/>
                    <a:pt x="215" y="54"/>
                    <a:pt x="161" y="27"/>
                  </a:cubicBezTo>
                  <a:cubicBezTo>
                    <a:pt x="108" y="0"/>
                    <a:pt x="54" y="27"/>
                    <a:pt x="54" y="80"/>
                  </a:cubicBezTo>
                  <a:lnTo>
                    <a:pt x="54" y="80"/>
                  </a:lnTo>
                  <a:lnTo>
                    <a:pt x="54" y="80"/>
                  </a:lnTo>
                  <a:cubicBezTo>
                    <a:pt x="27" y="108"/>
                    <a:pt x="0" y="161"/>
                    <a:pt x="0" y="215"/>
                  </a:cubicBezTo>
                  <a:cubicBezTo>
                    <a:pt x="0" y="269"/>
                    <a:pt x="27" y="295"/>
                    <a:pt x="27" y="322"/>
                  </a:cubicBezTo>
                  <a:cubicBezTo>
                    <a:pt x="27" y="322"/>
                    <a:pt x="189" y="350"/>
                    <a:pt x="189" y="295"/>
                  </a:cubicBezTo>
                  <a:cubicBezTo>
                    <a:pt x="189" y="269"/>
                    <a:pt x="189" y="269"/>
                    <a:pt x="215" y="242"/>
                  </a:cubicBezTo>
                  <a:cubicBezTo>
                    <a:pt x="242" y="242"/>
                    <a:pt x="242" y="215"/>
                    <a:pt x="269" y="215"/>
                  </a:cubicBezTo>
                  <a:cubicBezTo>
                    <a:pt x="296" y="215"/>
                    <a:pt x="296" y="188"/>
                    <a:pt x="269" y="161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134">
              <a:extLst>
                <a:ext uri="{FF2B5EF4-FFF2-40B4-BE49-F238E27FC236}">
                  <a16:creationId xmlns:a16="http://schemas.microsoft.com/office/drawing/2014/main" id="{0615DA0D-C4F4-4CEE-B74C-8BF945964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8010" y="5496276"/>
              <a:ext cx="178638" cy="99706"/>
            </a:xfrm>
            <a:custGeom>
              <a:avLst/>
              <a:gdLst>
                <a:gd name="T0" fmla="*/ 189 w 190"/>
                <a:gd name="T1" fmla="*/ 107 h 108"/>
                <a:gd name="T2" fmla="*/ 189 w 190"/>
                <a:gd name="T3" fmla="*/ 0 h 108"/>
                <a:gd name="T4" fmla="*/ 0 w 190"/>
                <a:gd name="T5" fmla="*/ 26 h 108"/>
                <a:gd name="T6" fmla="*/ 27 w 190"/>
                <a:gd name="T7" fmla="*/ 107 h 108"/>
                <a:gd name="T8" fmla="*/ 189 w 190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08">
                  <a:moveTo>
                    <a:pt x="189" y="107"/>
                  </a:moveTo>
                  <a:lnTo>
                    <a:pt x="189" y="0"/>
                  </a:lnTo>
                  <a:lnTo>
                    <a:pt x="0" y="26"/>
                  </a:lnTo>
                  <a:lnTo>
                    <a:pt x="27" y="107"/>
                  </a:lnTo>
                  <a:lnTo>
                    <a:pt x="189" y="1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135">
              <a:extLst>
                <a:ext uri="{FF2B5EF4-FFF2-40B4-BE49-F238E27FC236}">
                  <a16:creationId xmlns:a16="http://schemas.microsoft.com/office/drawing/2014/main" id="{A35988EA-9AA4-4F36-9440-8233F036A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8010" y="5521203"/>
              <a:ext cx="760255" cy="1773932"/>
            </a:xfrm>
            <a:custGeom>
              <a:avLst/>
              <a:gdLst>
                <a:gd name="T0" fmla="*/ 806 w 807"/>
                <a:gd name="T1" fmla="*/ 619 h 1883"/>
                <a:gd name="T2" fmla="*/ 806 w 807"/>
                <a:gd name="T3" fmla="*/ 619 h 1883"/>
                <a:gd name="T4" fmla="*/ 189 w 807"/>
                <a:gd name="T5" fmla="*/ 0 h 1883"/>
                <a:gd name="T6" fmla="*/ 0 w 807"/>
                <a:gd name="T7" fmla="*/ 27 h 1883"/>
                <a:gd name="T8" fmla="*/ 538 w 807"/>
                <a:gd name="T9" fmla="*/ 968 h 1883"/>
                <a:gd name="T10" fmla="*/ 350 w 807"/>
                <a:gd name="T11" fmla="*/ 1855 h 1883"/>
                <a:gd name="T12" fmla="*/ 538 w 807"/>
                <a:gd name="T13" fmla="*/ 1882 h 1883"/>
                <a:gd name="T14" fmla="*/ 806 w 807"/>
                <a:gd name="T15" fmla="*/ 619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1883">
                  <a:moveTo>
                    <a:pt x="806" y="619"/>
                  </a:moveTo>
                  <a:lnTo>
                    <a:pt x="806" y="619"/>
                  </a:lnTo>
                  <a:cubicBezTo>
                    <a:pt x="591" y="565"/>
                    <a:pt x="323" y="780"/>
                    <a:pt x="189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1" y="807"/>
                    <a:pt x="242" y="834"/>
                    <a:pt x="538" y="968"/>
                  </a:cubicBezTo>
                  <a:cubicBezTo>
                    <a:pt x="350" y="1855"/>
                    <a:pt x="350" y="1855"/>
                    <a:pt x="350" y="1855"/>
                  </a:cubicBezTo>
                  <a:cubicBezTo>
                    <a:pt x="538" y="1882"/>
                    <a:pt x="538" y="1882"/>
                    <a:pt x="538" y="1882"/>
                  </a:cubicBezTo>
                  <a:lnTo>
                    <a:pt x="806" y="619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136">
              <a:extLst>
                <a:ext uri="{FF2B5EF4-FFF2-40B4-BE49-F238E27FC236}">
                  <a16:creationId xmlns:a16="http://schemas.microsoft.com/office/drawing/2014/main" id="{D2AB71AC-0096-4D8A-BBD7-324A1BC3C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9626" y="6077893"/>
              <a:ext cx="178638" cy="785184"/>
            </a:xfrm>
            <a:custGeom>
              <a:avLst/>
              <a:gdLst>
                <a:gd name="T0" fmla="*/ 134 w 188"/>
                <a:gd name="T1" fmla="*/ 0 h 834"/>
                <a:gd name="T2" fmla="*/ 134 w 188"/>
                <a:gd name="T3" fmla="*/ 0 h 834"/>
                <a:gd name="T4" fmla="*/ 0 w 188"/>
                <a:gd name="T5" fmla="*/ 215 h 834"/>
                <a:gd name="T6" fmla="*/ 107 w 188"/>
                <a:gd name="T7" fmla="*/ 242 h 834"/>
                <a:gd name="T8" fmla="*/ 26 w 188"/>
                <a:gd name="T9" fmla="*/ 268 h 834"/>
                <a:gd name="T10" fmla="*/ 26 w 188"/>
                <a:gd name="T11" fmla="*/ 833 h 834"/>
                <a:gd name="T12" fmla="*/ 187 w 188"/>
                <a:gd name="T13" fmla="*/ 0 h 834"/>
                <a:gd name="T14" fmla="*/ 134 w 188"/>
                <a:gd name="T15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34">
                  <a:moveTo>
                    <a:pt x="134" y="0"/>
                  </a:moveTo>
                  <a:lnTo>
                    <a:pt x="134" y="0"/>
                  </a:lnTo>
                  <a:lnTo>
                    <a:pt x="0" y="215"/>
                  </a:lnTo>
                  <a:lnTo>
                    <a:pt x="107" y="242"/>
                  </a:lnTo>
                  <a:lnTo>
                    <a:pt x="26" y="268"/>
                  </a:lnTo>
                  <a:lnTo>
                    <a:pt x="26" y="833"/>
                  </a:lnTo>
                  <a:lnTo>
                    <a:pt x="187" y="0"/>
                  </a:lnTo>
                  <a:lnTo>
                    <a:pt x="134" y="0"/>
                  </a:lnTo>
                </a:path>
              </a:pathLst>
            </a:custGeom>
            <a:solidFill>
              <a:srgbClr val="4B4B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137">
              <a:extLst>
                <a:ext uri="{FF2B5EF4-FFF2-40B4-BE49-F238E27FC236}">
                  <a16:creationId xmlns:a16="http://schemas.microsoft.com/office/drawing/2014/main" id="{B36031D7-DAAB-4E66-803F-99EA52A6E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3338" y="6102820"/>
              <a:ext cx="78935" cy="128788"/>
            </a:xfrm>
            <a:custGeom>
              <a:avLst/>
              <a:gdLst>
                <a:gd name="T0" fmla="*/ 81 w 82"/>
                <a:gd name="T1" fmla="*/ 0 h 135"/>
                <a:gd name="T2" fmla="*/ 81 w 82"/>
                <a:gd name="T3" fmla="*/ 0 h 135"/>
                <a:gd name="T4" fmla="*/ 55 w 82"/>
                <a:gd name="T5" fmla="*/ 0 h 135"/>
                <a:gd name="T6" fmla="*/ 0 w 82"/>
                <a:gd name="T7" fmla="*/ 54 h 135"/>
                <a:gd name="T8" fmla="*/ 55 w 82"/>
                <a:gd name="T9" fmla="*/ 134 h 135"/>
                <a:gd name="T10" fmla="*/ 81 w 82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35">
                  <a:moveTo>
                    <a:pt x="81" y="0"/>
                  </a:moveTo>
                  <a:lnTo>
                    <a:pt x="81" y="0"/>
                  </a:lnTo>
                  <a:cubicBezTo>
                    <a:pt x="55" y="0"/>
                    <a:pt x="55" y="0"/>
                    <a:pt x="55" y="0"/>
                  </a:cubicBezTo>
                  <a:lnTo>
                    <a:pt x="0" y="54"/>
                  </a:lnTo>
                  <a:lnTo>
                    <a:pt x="55" y="134"/>
                  </a:lnTo>
                  <a:lnTo>
                    <a:pt x="81" y="0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138">
              <a:extLst>
                <a:ext uri="{FF2B5EF4-FFF2-40B4-BE49-F238E27FC236}">
                  <a16:creationId xmlns:a16="http://schemas.microsoft.com/office/drawing/2014/main" id="{996FAEDB-F051-4A88-95B4-102D0B3C8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4553" y="6202525"/>
              <a:ext cx="228491" cy="1088454"/>
            </a:xfrm>
            <a:custGeom>
              <a:avLst/>
              <a:gdLst>
                <a:gd name="T0" fmla="*/ 242 w 243"/>
                <a:gd name="T1" fmla="*/ 27 h 1157"/>
                <a:gd name="T2" fmla="*/ 189 w 243"/>
                <a:gd name="T3" fmla="*/ 0 h 1157"/>
                <a:gd name="T4" fmla="*/ 0 w 243"/>
                <a:gd name="T5" fmla="*/ 967 h 1157"/>
                <a:gd name="T6" fmla="*/ 54 w 243"/>
                <a:gd name="T7" fmla="*/ 1156 h 1157"/>
                <a:gd name="T8" fmla="*/ 189 w 243"/>
                <a:gd name="T9" fmla="*/ 967 h 1157"/>
                <a:gd name="T10" fmla="*/ 242 w 243"/>
                <a:gd name="T11" fmla="*/ 2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1157">
                  <a:moveTo>
                    <a:pt x="242" y="27"/>
                  </a:moveTo>
                  <a:lnTo>
                    <a:pt x="189" y="0"/>
                  </a:lnTo>
                  <a:lnTo>
                    <a:pt x="0" y="967"/>
                  </a:lnTo>
                  <a:lnTo>
                    <a:pt x="54" y="1156"/>
                  </a:lnTo>
                  <a:lnTo>
                    <a:pt x="189" y="967"/>
                  </a:lnTo>
                  <a:lnTo>
                    <a:pt x="242" y="2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139">
              <a:extLst>
                <a:ext uri="{FF2B5EF4-FFF2-40B4-BE49-F238E27FC236}">
                  <a16:creationId xmlns:a16="http://schemas.microsoft.com/office/drawing/2014/main" id="{6704478E-B875-4B54-BDBE-F8E6F4411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3191" y="6102820"/>
              <a:ext cx="128788" cy="128788"/>
            </a:xfrm>
            <a:custGeom>
              <a:avLst/>
              <a:gdLst>
                <a:gd name="T0" fmla="*/ 134 w 135"/>
                <a:gd name="T1" fmla="*/ 26 h 135"/>
                <a:gd name="T2" fmla="*/ 134 w 135"/>
                <a:gd name="T3" fmla="*/ 26 h 135"/>
                <a:gd name="T4" fmla="*/ 0 w 135"/>
                <a:gd name="T5" fmla="*/ 0 h 135"/>
                <a:gd name="T6" fmla="*/ 0 w 135"/>
                <a:gd name="T7" fmla="*/ 134 h 135"/>
                <a:gd name="T8" fmla="*/ 53 w 135"/>
                <a:gd name="T9" fmla="*/ 134 h 135"/>
                <a:gd name="T10" fmla="*/ 134 w 135"/>
                <a:gd name="T1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5">
                  <a:moveTo>
                    <a:pt x="134" y="26"/>
                  </a:moveTo>
                  <a:lnTo>
                    <a:pt x="134" y="26"/>
                  </a:lnTo>
                  <a:cubicBezTo>
                    <a:pt x="107" y="26"/>
                    <a:pt x="0" y="0"/>
                    <a:pt x="0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53" y="134"/>
                    <a:pt x="53" y="134"/>
                    <a:pt x="53" y="134"/>
                  </a:cubicBezTo>
                  <a:lnTo>
                    <a:pt x="134" y="26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140">
              <a:extLst>
                <a:ext uri="{FF2B5EF4-FFF2-40B4-BE49-F238E27FC236}">
                  <a16:creationId xmlns:a16="http://schemas.microsoft.com/office/drawing/2014/main" id="{BD07C7B3-8366-49B9-9D3F-0FDAF6D82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8412" y="6028040"/>
              <a:ext cx="99706" cy="203567"/>
            </a:xfrm>
            <a:custGeom>
              <a:avLst/>
              <a:gdLst>
                <a:gd name="T0" fmla="*/ 107 w 108"/>
                <a:gd name="T1" fmla="*/ 81 h 216"/>
                <a:gd name="T2" fmla="*/ 0 w 108"/>
                <a:gd name="T3" fmla="*/ 215 h 216"/>
                <a:gd name="T4" fmla="*/ 0 w 108"/>
                <a:gd name="T5" fmla="*/ 54 h 216"/>
                <a:gd name="T6" fmla="*/ 81 w 108"/>
                <a:gd name="T7" fmla="*/ 0 h 216"/>
                <a:gd name="T8" fmla="*/ 107 w 108"/>
                <a:gd name="T9" fmla="*/ 8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16">
                  <a:moveTo>
                    <a:pt x="107" y="81"/>
                  </a:moveTo>
                  <a:lnTo>
                    <a:pt x="0" y="215"/>
                  </a:lnTo>
                  <a:lnTo>
                    <a:pt x="0" y="54"/>
                  </a:lnTo>
                  <a:lnTo>
                    <a:pt x="81" y="0"/>
                  </a:lnTo>
                  <a:lnTo>
                    <a:pt x="107" y="81"/>
                  </a:lnTo>
                </a:path>
              </a:pathLst>
            </a:custGeom>
            <a:solidFill>
              <a:srgbClr val="D0D2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141">
              <a:extLst>
                <a:ext uri="{FF2B5EF4-FFF2-40B4-BE49-F238E27FC236}">
                  <a16:creationId xmlns:a16="http://schemas.microsoft.com/office/drawing/2014/main" id="{16391C73-C77A-4ECA-9A4C-83D8276A8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7970" y="6052967"/>
              <a:ext cx="278346" cy="228494"/>
            </a:xfrm>
            <a:custGeom>
              <a:avLst/>
              <a:gdLst>
                <a:gd name="T0" fmla="*/ 295 w 296"/>
                <a:gd name="T1" fmla="*/ 80 h 243"/>
                <a:gd name="T2" fmla="*/ 242 w 296"/>
                <a:gd name="T3" fmla="*/ 0 h 243"/>
                <a:gd name="T4" fmla="*/ 0 w 296"/>
                <a:gd name="T5" fmla="*/ 80 h 243"/>
                <a:gd name="T6" fmla="*/ 54 w 296"/>
                <a:gd name="T7" fmla="*/ 242 h 243"/>
                <a:gd name="T8" fmla="*/ 295 w 296"/>
                <a:gd name="T9" fmla="*/ 8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43">
                  <a:moveTo>
                    <a:pt x="295" y="80"/>
                  </a:moveTo>
                  <a:lnTo>
                    <a:pt x="242" y="0"/>
                  </a:lnTo>
                  <a:lnTo>
                    <a:pt x="0" y="80"/>
                  </a:lnTo>
                  <a:lnTo>
                    <a:pt x="54" y="242"/>
                  </a:lnTo>
                  <a:lnTo>
                    <a:pt x="295" y="80"/>
                  </a:lnTo>
                </a:path>
              </a:pathLst>
            </a:custGeom>
            <a:solidFill>
              <a:srgbClr val="D0D2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142">
              <a:extLst>
                <a:ext uri="{FF2B5EF4-FFF2-40B4-BE49-F238E27FC236}">
                  <a16:creationId xmlns:a16="http://schemas.microsoft.com/office/drawing/2014/main" id="{76DF2AE5-4DAA-4361-BB2F-0DCFB169C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6611" y="5496276"/>
              <a:ext cx="303270" cy="531764"/>
            </a:xfrm>
            <a:custGeom>
              <a:avLst/>
              <a:gdLst>
                <a:gd name="T0" fmla="*/ 0 w 323"/>
                <a:gd name="T1" fmla="*/ 81 h 565"/>
                <a:gd name="T2" fmla="*/ 0 w 323"/>
                <a:gd name="T3" fmla="*/ 81 h 565"/>
                <a:gd name="T4" fmla="*/ 27 w 323"/>
                <a:gd name="T5" fmla="*/ 53 h 565"/>
                <a:gd name="T6" fmla="*/ 322 w 323"/>
                <a:gd name="T7" fmla="*/ 269 h 565"/>
                <a:gd name="T8" fmla="*/ 269 w 323"/>
                <a:gd name="T9" fmla="*/ 484 h 565"/>
                <a:gd name="T10" fmla="*/ 81 w 323"/>
                <a:gd name="T11" fmla="*/ 564 h 565"/>
                <a:gd name="T12" fmla="*/ 81 w 323"/>
                <a:gd name="T13" fmla="*/ 510 h 565"/>
                <a:gd name="T14" fmla="*/ 134 w 323"/>
                <a:gd name="T15" fmla="*/ 430 h 565"/>
                <a:gd name="T16" fmla="*/ 188 w 323"/>
                <a:gd name="T17" fmla="*/ 430 h 565"/>
                <a:gd name="T18" fmla="*/ 215 w 323"/>
                <a:gd name="T19" fmla="*/ 376 h 565"/>
                <a:gd name="T20" fmla="*/ 188 w 323"/>
                <a:gd name="T21" fmla="*/ 349 h 565"/>
                <a:gd name="T22" fmla="*/ 107 w 323"/>
                <a:gd name="T23" fmla="*/ 376 h 565"/>
                <a:gd name="T24" fmla="*/ 81 w 323"/>
                <a:gd name="T25" fmla="*/ 376 h 565"/>
                <a:gd name="T26" fmla="*/ 188 w 323"/>
                <a:gd name="T27" fmla="*/ 81 h 565"/>
                <a:gd name="T28" fmla="*/ 0 w 323"/>
                <a:gd name="T29" fmla="*/ 8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565">
                  <a:moveTo>
                    <a:pt x="0" y="81"/>
                  </a:moveTo>
                  <a:lnTo>
                    <a:pt x="0" y="81"/>
                  </a:lnTo>
                  <a:cubicBezTo>
                    <a:pt x="0" y="53"/>
                    <a:pt x="0" y="53"/>
                    <a:pt x="27" y="53"/>
                  </a:cubicBezTo>
                  <a:cubicBezTo>
                    <a:pt x="134" y="0"/>
                    <a:pt x="296" y="134"/>
                    <a:pt x="322" y="269"/>
                  </a:cubicBezTo>
                  <a:cubicBezTo>
                    <a:pt x="322" y="322"/>
                    <a:pt x="322" y="430"/>
                    <a:pt x="269" y="484"/>
                  </a:cubicBezTo>
                  <a:cubicBezTo>
                    <a:pt x="188" y="510"/>
                    <a:pt x="81" y="564"/>
                    <a:pt x="81" y="564"/>
                  </a:cubicBezTo>
                  <a:lnTo>
                    <a:pt x="81" y="510"/>
                  </a:lnTo>
                  <a:cubicBezTo>
                    <a:pt x="81" y="484"/>
                    <a:pt x="134" y="430"/>
                    <a:pt x="134" y="430"/>
                  </a:cubicBezTo>
                  <a:cubicBezTo>
                    <a:pt x="134" y="430"/>
                    <a:pt x="162" y="456"/>
                    <a:pt x="188" y="430"/>
                  </a:cubicBezTo>
                  <a:cubicBezTo>
                    <a:pt x="215" y="403"/>
                    <a:pt x="242" y="376"/>
                    <a:pt x="215" y="376"/>
                  </a:cubicBezTo>
                  <a:cubicBezTo>
                    <a:pt x="215" y="349"/>
                    <a:pt x="188" y="349"/>
                    <a:pt x="188" y="349"/>
                  </a:cubicBezTo>
                  <a:cubicBezTo>
                    <a:pt x="162" y="349"/>
                    <a:pt x="107" y="376"/>
                    <a:pt x="107" y="376"/>
                  </a:cubicBezTo>
                  <a:lnTo>
                    <a:pt x="81" y="376"/>
                  </a:lnTo>
                  <a:cubicBezTo>
                    <a:pt x="162" y="322"/>
                    <a:pt x="269" y="161"/>
                    <a:pt x="188" y="81"/>
                  </a:cubicBezTo>
                  <a:cubicBezTo>
                    <a:pt x="81" y="26"/>
                    <a:pt x="0" y="81"/>
                    <a:pt x="0" y="81"/>
                  </a:cubicBezTo>
                </a:path>
              </a:pathLst>
            </a:custGeom>
            <a:solidFill>
              <a:srgbClr val="493F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143">
              <a:extLst>
                <a:ext uri="{FF2B5EF4-FFF2-40B4-BE49-F238E27FC236}">
                  <a16:creationId xmlns:a16="http://schemas.microsoft.com/office/drawing/2014/main" id="{44D79357-23F2-462E-B867-624B1070E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8080" y="5292712"/>
              <a:ext cx="303270" cy="228491"/>
            </a:xfrm>
            <a:custGeom>
              <a:avLst/>
              <a:gdLst>
                <a:gd name="T0" fmla="*/ 296 w 324"/>
                <a:gd name="T1" fmla="*/ 134 h 242"/>
                <a:gd name="T2" fmla="*/ 296 w 324"/>
                <a:gd name="T3" fmla="*/ 134 h 242"/>
                <a:gd name="T4" fmla="*/ 243 w 324"/>
                <a:gd name="T5" fmla="*/ 54 h 242"/>
                <a:gd name="T6" fmla="*/ 243 w 324"/>
                <a:gd name="T7" fmla="*/ 54 h 242"/>
                <a:gd name="T8" fmla="*/ 243 w 324"/>
                <a:gd name="T9" fmla="*/ 54 h 242"/>
                <a:gd name="T10" fmla="*/ 135 w 324"/>
                <a:gd name="T11" fmla="*/ 81 h 242"/>
                <a:gd name="T12" fmla="*/ 55 w 324"/>
                <a:gd name="T13" fmla="*/ 134 h 242"/>
                <a:gd name="T14" fmla="*/ 55 w 324"/>
                <a:gd name="T15" fmla="*/ 134 h 242"/>
                <a:gd name="T16" fmla="*/ 55 w 324"/>
                <a:gd name="T17" fmla="*/ 134 h 242"/>
                <a:gd name="T18" fmla="*/ 55 w 324"/>
                <a:gd name="T19" fmla="*/ 215 h 242"/>
                <a:gd name="T20" fmla="*/ 28 w 324"/>
                <a:gd name="T21" fmla="*/ 241 h 242"/>
                <a:gd name="T22" fmla="*/ 0 w 324"/>
                <a:gd name="T23" fmla="*/ 107 h 242"/>
                <a:gd name="T24" fmla="*/ 0 w 324"/>
                <a:gd name="T25" fmla="*/ 107 h 242"/>
                <a:gd name="T26" fmla="*/ 28 w 324"/>
                <a:gd name="T27" fmla="*/ 107 h 242"/>
                <a:gd name="T28" fmla="*/ 135 w 324"/>
                <a:gd name="T29" fmla="*/ 26 h 242"/>
                <a:gd name="T30" fmla="*/ 270 w 324"/>
                <a:gd name="T31" fmla="*/ 26 h 242"/>
                <a:gd name="T32" fmla="*/ 270 w 324"/>
                <a:gd name="T33" fmla="*/ 26 h 242"/>
                <a:gd name="T34" fmla="*/ 270 w 324"/>
                <a:gd name="T35" fmla="*/ 26 h 242"/>
                <a:gd name="T36" fmla="*/ 323 w 324"/>
                <a:gd name="T37" fmla="*/ 134 h 242"/>
                <a:gd name="T38" fmla="*/ 296 w 324"/>
                <a:gd name="T39" fmla="*/ 1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4" h="242">
                  <a:moveTo>
                    <a:pt x="296" y="134"/>
                  </a:moveTo>
                  <a:lnTo>
                    <a:pt x="296" y="134"/>
                  </a:lnTo>
                  <a:cubicBezTo>
                    <a:pt x="296" y="134"/>
                    <a:pt x="296" y="81"/>
                    <a:pt x="243" y="54"/>
                  </a:cubicBezTo>
                  <a:lnTo>
                    <a:pt x="243" y="54"/>
                  </a:lnTo>
                  <a:lnTo>
                    <a:pt x="243" y="54"/>
                  </a:lnTo>
                  <a:cubicBezTo>
                    <a:pt x="215" y="54"/>
                    <a:pt x="189" y="54"/>
                    <a:pt x="135" y="81"/>
                  </a:cubicBezTo>
                  <a:cubicBezTo>
                    <a:pt x="81" y="81"/>
                    <a:pt x="55" y="107"/>
                    <a:pt x="55" y="134"/>
                  </a:cubicBezTo>
                  <a:lnTo>
                    <a:pt x="55" y="134"/>
                  </a:lnTo>
                  <a:lnTo>
                    <a:pt x="55" y="134"/>
                  </a:lnTo>
                  <a:cubicBezTo>
                    <a:pt x="28" y="161"/>
                    <a:pt x="55" y="215"/>
                    <a:pt x="55" y="21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28" y="241"/>
                    <a:pt x="0" y="161"/>
                    <a:pt x="0" y="107"/>
                  </a:cubicBezTo>
                  <a:lnTo>
                    <a:pt x="0" y="107"/>
                  </a:lnTo>
                  <a:lnTo>
                    <a:pt x="28" y="107"/>
                  </a:lnTo>
                  <a:cubicBezTo>
                    <a:pt x="28" y="81"/>
                    <a:pt x="55" y="54"/>
                    <a:pt x="135" y="26"/>
                  </a:cubicBezTo>
                  <a:cubicBezTo>
                    <a:pt x="189" y="26"/>
                    <a:pt x="243" y="0"/>
                    <a:pt x="270" y="26"/>
                  </a:cubicBezTo>
                  <a:lnTo>
                    <a:pt x="270" y="26"/>
                  </a:lnTo>
                  <a:lnTo>
                    <a:pt x="270" y="26"/>
                  </a:lnTo>
                  <a:cubicBezTo>
                    <a:pt x="323" y="54"/>
                    <a:pt x="323" y="134"/>
                    <a:pt x="323" y="134"/>
                  </a:cubicBezTo>
                  <a:lnTo>
                    <a:pt x="296" y="134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144">
              <a:extLst>
                <a:ext uri="{FF2B5EF4-FFF2-40B4-BE49-F238E27FC236}">
                  <a16:creationId xmlns:a16="http://schemas.microsoft.com/office/drawing/2014/main" id="{F9888FF9-E35D-4D07-9CEE-669715A1C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4660" y="5267786"/>
              <a:ext cx="1088454" cy="963822"/>
            </a:xfrm>
            <a:custGeom>
              <a:avLst/>
              <a:gdLst>
                <a:gd name="T0" fmla="*/ 0 w 1157"/>
                <a:gd name="T1" fmla="*/ 349 h 1022"/>
                <a:gd name="T2" fmla="*/ 887 w 1157"/>
                <a:gd name="T3" fmla="*/ 0 h 1022"/>
                <a:gd name="T4" fmla="*/ 1156 w 1157"/>
                <a:gd name="T5" fmla="*/ 672 h 1022"/>
                <a:gd name="T6" fmla="*/ 242 w 1157"/>
                <a:gd name="T7" fmla="*/ 1021 h 1022"/>
                <a:gd name="T8" fmla="*/ 0 w 1157"/>
                <a:gd name="T9" fmla="*/ 34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7" h="1022">
                  <a:moveTo>
                    <a:pt x="0" y="349"/>
                  </a:moveTo>
                  <a:lnTo>
                    <a:pt x="887" y="0"/>
                  </a:lnTo>
                  <a:lnTo>
                    <a:pt x="1156" y="672"/>
                  </a:lnTo>
                  <a:lnTo>
                    <a:pt x="242" y="1021"/>
                  </a:lnTo>
                  <a:lnTo>
                    <a:pt x="0" y="349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145">
              <a:extLst>
                <a:ext uri="{FF2B5EF4-FFF2-40B4-BE49-F238E27FC236}">
                  <a16:creationId xmlns:a16="http://schemas.microsoft.com/office/drawing/2014/main" id="{FF7FC44C-841A-4462-83EB-B5DF3370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9734" y="5267786"/>
              <a:ext cx="963822" cy="581617"/>
            </a:xfrm>
            <a:custGeom>
              <a:avLst/>
              <a:gdLst>
                <a:gd name="T0" fmla="*/ 0 w 1021"/>
                <a:gd name="T1" fmla="*/ 349 h 619"/>
                <a:gd name="T2" fmla="*/ 0 w 1021"/>
                <a:gd name="T3" fmla="*/ 349 h 619"/>
                <a:gd name="T4" fmla="*/ 107 w 1021"/>
                <a:gd name="T5" fmla="*/ 618 h 619"/>
                <a:gd name="T6" fmla="*/ 590 w 1021"/>
                <a:gd name="T7" fmla="*/ 591 h 619"/>
                <a:gd name="T8" fmla="*/ 671 w 1021"/>
                <a:gd name="T9" fmla="*/ 538 h 619"/>
                <a:gd name="T10" fmla="*/ 1020 w 1021"/>
                <a:gd name="T11" fmla="*/ 215 h 619"/>
                <a:gd name="T12" fmla="*/ 939 w 1021"/>
                <a:gd name="T13" fmla="*/ 0 h 619"/>
                <a:gd name="T14" fmla="*/ 0 w 1021"/>
                <a:gd name="T15" fmla="*/ 34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1" h="619">
                  <a:moveTo>
                    <a:pt x="0" y="349"/>
                  </a:moveTo>
                  <a:lnTo>
                    <a:pt x="0" y="349"/>
                  </a:lnTo>
                  <a:cubicBezTo>
                    <a:pt x="107" y="618"/>
                    <a:pt x="107" y="618"/>
                    <a:pt x="107" y="618"/>
                  </a:cubicBezTo>
                  <a:cubicBezTo>
                    <a:pt x="590" y="591"/>
                    <a:pt x="590" y="591"/>
                    <a:pt x="590" y="591"/>
                  </a:cubicBezTo>
                  <a:cubicBezTo>
                    <a:pt x="671" y="538"/>
                    <a:pt x="671" y="538"/>
                    <a:pt x="671" y="538"/>
                  </a:cubicBezTo>
                  <a:cubicBezTo>
                    <a:pt x="1020" y="215"/>
                    <a:pt x="1020" y="215"/>
                    <a:pt x="1020" y="215"/>
                  </a:cubicBezTo>
                  <a:cubicBezTo>
                    <a:pt x="939" y="0"/>
                    <a:pt x="939" y="0"/>
                    <a:pt x="939" y="0"/>
                  </a:cubicBezTo>
                  <a:cubicBezTo>
                    <a:pt x="617" y="81"/>
                    <a:pt x="294" y="215"/>
                    <a:pt x="0" y="349"/>
                  </a:cubicBezTo>
                </a:path>
              </a:pathLst>
            </a:custGeom>
            <a:solidFill>
              <a:srgbClr val="5859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146">
              <a:extLst>
                <a:ext uri="{FF2B5EF4-FFF2-40B4-BE49-F238E27FC236}">
                  <a16:creationId xmlns:a16="http://schemas.microsoft.com/office/drawing/2014/main" id="{CE9A70D3-ABC6-4659-8CBB-E24C2A82A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9344" y="9442961"/>
              <a:ext cx="1998267" cy="2251687"/>
            </a:xfrm>
            <a:custGeom>
              <a:avLst/>
              <a:gdLst>
                <a:gd name="T0" fmla="*/ 1155 w 2123"/>
                <a:gd name="T1" fmla="*/ 134 h 2391"/>
                <a:gd name="T2" fmla="*/ 1155 w 2123"/>
                <a:gd name="T3" fmla="*/ 134 h 2391"/>
                <a:gd name="T4" fmla="*/ 1907 w 2123"/>
                <a:gd name="T5" fmla="*/ 510 h 2391"/>
                <a:gd name="T6" fmla="*/ 1505 w 2123"/>
                <a:gd name="T7" fmla="*/ 1236 h 2391"/>
                <a:gd name="T8" fmla="*/ 1827 w 2123"/>
                <a:gd name="T9" fmla="*/ 1343 h 2391"/>
                <a:gd name="T10" fmla="*/ 1370 w 2123"/>
                <a:gd name="T11" fmla="*/ 1343 h 2391"/>
                <a:gd name="T12" fmla="*/ 1370 w 2123"/>
                <a:gd name="T13" fmla="*/ 1316 h 2391"/>
                <a:gd name="T14" fmla="*/ 1316 w 2123"/>
                <a:gd name="T15" fmla="*/ 1343 h 2391"/>
                <a:gd name="T16" fmla="*/ 1558 w 2123"/>
                <a:gd name="T17" fmla="*/ 456 h 2391"/>
                <a:gd name="T18" fmla="*/ 940 w 2123"/>
                <a:gd name="T19" fmla="*/ 510 h 2391"/>
                <a:gd name="T20" fmla="*/ 402 w 2123"/>
                <a:gd name="T21" fmla="*/ 2068 h 2391"/>
                <a:gd name="T22" fmla="*/ 349 w 2123"/>
                <a:gd name="T23" fmla="*/ 2122 h 2391"/>
                <a:gd name="T24" fmla="*/ 27 w 2123"/>
                <a:gd name="T25" fmla="*/ 2390 h 2391"/>
                <a:gd name="T26" fmla="*/ 187 w 2123"/>
                <a:gd name="T27" fmla="*/ 2015 h 2391"/>
                <a:gd name="T28" fmla="*/ 564 w 2123"/>
                <a:gd name="T29" fmla="*/ 81 h 2391"/>
                <a:gd name="T30" fmla="*/ 1155 w 2123"/>
                <a:gd name="T31" fmla="*/ 134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3" h="2391">
                  <a:moveTo>
                    <a:pt x="1155" y="134"/>
                  </a:moveTo>
                  <a:lnTo>
                    <a:pt x="1155" y="134"/>
                  </a:lnTo>
                  <a:cubicBezTo>
                    <a:pt x="1397" y="189"/>
                    <a:pt x="2122" y="0"/>
                    <a:pt x="1907" y="510"/>
                  </a:cubicBezTo>
                  <a:cubicBezTo>
                    <a:pt x="1773" y="832"/>
                    <a:pt x="1639" y="993"/>
                    <a:pt x="1505" y="1236"/>
                  </a:cubicBezTo>
                  <a:cubicBezTo>
                    <a:pt x="1585" y="1262"/>
                    <a:pt x="1827" y="1343"/>
                    <a:pt x="1827" y="1343"/>
                  </a:cubicBezTo>
                  <a:cubicBezTo>
                    <a:pt x="1773" y="1370"/>
                    <a:pt x="1370" y="1370"/>
                    <a:pt x="1370" y="1343"/>
                  </a:cubicBezTo>
                  <a:cubicBezTo>
                    <a:pt x="1370" y="1343"/>
                    <a:pt x="1370" y="1370"/>
                    <a:pt x="1370" y="1316"/>
                  </a:cubicBezTo>
                  <a:cubicBezTo>
                    <a:pt x="1316" y="1343"/>
                    <a:pt x="1316" y="1343"/>
                    <a:pt x="1316" y="1343"/>
                  </a:cubicBezTo>
                  <a:cubicBezTo>
                    <a:pt x="1209" y="1155"/>
                    <a:pt x="1692" y="456"/>
                    <a:pt x="1558" y="456"/>
                  </a:cubicBezTo>
                  <a:cubicBezTo>
                    <a:pt x="1290" y="429"/>
                    <a:pt x="967" y="510"/>
                    <a:pt x="940" y="510"/>
                  </a:cubicBezTo>
                  <a:cubicBezTo>
                    <a:pt x="913" y="510"/>
                    <a:pt x="725" y="1047"/>
                    <a:pt x="402" y="2068"/>
                  </a:cubicBezTo>
                  <a:cubicBezTo>
                    <a:pt x="349" y="2122"/>
                    <a:pt x="349" y="2122"/>
                    <a:pt x="349" y="2122"/>
                  </a:cubicBezTo>
                  <a:cubicBezTo>
                    <a:pt x="349" y="2149"/>
                    <a:pt x="53" y="2390"/>
                    <a:pt x="27" y="2390"/>
                  </a:cubicBezTo>
                  <a:cubicBezTo>
                    <a:pt x="0" y="2364"/>
                    <a:pt x="107" y="2122"/>
                    <a:pt x="187" y="2015"/>
                  </a:cubicBezTo>
                  <a:cubicBezTo>
                    <a:pt x="402" y="1047"/>
                    <a:pt x="483" y="590"/>
                    <a:pt x="564" y="81"/>
                  </a:cubicBezTo>
                  <a:lnTo>
                    <a:pt x="1155" y="134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147">
              <a:extLst>
                <a:ext uri="{FF2B5EF4-FFF2-40B4-BE49-F238E27FC236}">
                  <a16:creationId xmlns:a16="http://schemas.microsoft.com/office/drawing/2014/main" id="{149CE291-8E97-492B-95D9-2E2154F81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2026" y="9546822"/>
              <a:ext cx="635625" cy="153712"/>
            </a:xfrm>
            <a:custGeom>
              <a:avLst/>
              <a:gdLst>
                <a:gd name="T0" fmla="*/ 0 w 673"/>
                <a:gd name="T1" fmla="*/ 54 h 162"/>
                <a:gd name="T2" fmla="*/ 0 w 673"/>
                <a:gd name="T3" fmla="*/ 54 h 162"/>
                <a:gd name="T4" fmla="*/ 403 w 673"/>
                <a:gd name="T5" fmla="*/ 54 h 162"/>
                <a:gd name="T6" fmla="*/ 644 w 673"/>
                <a:gd name="T7" fmla="*/ 0 h 162"/>
                <a:gd name="T8" fmla="*/ 644 w 673"/>
                <a:gd name="T9" fmla="*/ 81 h 162"/>
                <a:gd name="T10" fmla="*/ 349 w 673"/>
                <a:gd name="T11" fmla="*/ 161 h 162"/>
                <a:gd name="T12" fmla="*/ 0 w 673"/>
                <a:gd name="T13" fmla="*/ 134 h 162"/>
                <a:gd name="T14" fmla="*/ 0 w 673"/>
                <a:gd name="T15" fmla="*/ 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162">
                  <a:moveTo>
                    <a:pt x="0" y="54"/>
                  </a:moveTo>
                  <a:lnTo>
                    <a:pt x="0" y="54"/>
                  </a:lnTo>
                  <a:cubicBezTo>
                    <a:pt x="27" y="54"/>
                    <a:pt x="269" y="81"/>
                    <a:pt x="403" y="54"/>
                  </a:cubicBezTo>
                  <a:cubicBezTo>
                    <a:pt x="538" y="54"/>
                    <a:pt x="644" y="0"/>
                    <a:pt x="644" y="0"/>
                  </a:cubicBezTo>
                  <a:cubicBezTo>
                    <a:pt x="644" y="0"/>
                    <a:pt x="672" y="81"/>
                    <a:pt x="644" y="81"/>
                  </a:cubicBezTo>
                  <a:cubicBezTo>
                    <a:pt x="618" y="107"/>
                    <a:pt x="591" y="161"/>
                    <a:pt x="349" y="161"/>
                  </a:cubicBezTo>
                  <a:cubicBezTo>
                    <a:pt x="108" y="161"/>
                    <a:pt x="0" y="134"/>
                    <a:pt x="0" y="134"/>
                  </a:cubicBezTo>
                  <a:lnTo>
                    <a:pt x="0" y="54"/>
                  </a:lnTo>
                </a:path>
              </a:pathLst>
            </a:custGeom>
            <a:solidFill>
              <a:srgbClr val="9294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148">
              <a:extLst>
                <a:ext uri="{FF2B5EF4-FFF2-40B4-BE49-F238E27FC236}">
                  <a16:creationId xmlns:a16="http://schemas.microsoft.com/office/drawing/2014/main" id="{2770A5DC-C5A7-43B2-91B6-A6CBAD85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2173" y="8354507"/>
              <a:ext cx="660552" cy="1341874"/>
            </a:xfrm>
            <a:custGeom>
              <a:avLst/>
              <a:gdLst>
                <a:gd name="T0" fmla="*/ 403 w 699"/>
                <a:gd name="T1" fmla="*/ 0 h 1425"/>
                <a:gd name="T2" fmla="*/ 403 w 699"/>
                <a:gd name="T3" fmla="*/ 0 h 1425"/>
                <a:gd name="T4" fmla="*/ 484 w 699"/>
                <a:gd name="T5" fmla="*/ 81 h 1425"/>
                <a:gd name="T6" fmla="*/ 698 w 699"/>
                <a:gd name="T7" fmla="*/ 1289 h 1425"/>
                <a:gd name="T8" fmla="*/ 0 w 699"/>
                <a:gd name="T9" fmla="*/ 1344 h 1425"/>
                <a:gd name="T10" fmla="*/ 27 w 699"/>
                <a:gd name="T11" fmla="*/ 81 h 1425"/>
                <a:gd name="T12" fmla="*/ 162 w 699"/>
                <a:gd name="T13" fmla="*/ 81 h 1425"/>
                <a:gd name="T14" fmla="*/ 403 w 699"/>
                <a:gd name="T15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1425">
                  <a:moveTo>
                    <a:pt x="403" y="0"/>
                  </a:moveTo>
                  <a:lnTo>
                    <a:pt x="403" y="0"/>
                  </a:lnTo>
                  <a:cubicBezTo>
                    <a:pt x="430" y="54"/>
                    <a:pt x="484" y="81"/>
                    <a:pt x="484" y="81"/>
                  </a:cubicBezTo>
                  <a:cubicBezTo>
                    <a:pt x="698" y="107"/>
                    <a:pt x="698" y="1102"/>
                    <a:pt x="698" y="1289"/>
                  </a:cubicBezTo>
                  <a:cubicBezTo>
                    <a:pt x="645" y="1424"/>
                    <a:pt x="81" y="1397"/>
                    <a:pt x="0" y="1344"/>
                  </a:cubicBezTo>
                  <a:cubicBezTo>
                    <a:pt x="54" y="914"/>
                    <a:pt x="134" y="510"/>
                    <a:pt x="27" y="81"/>
                  </a:cubicBezTo>
                  <a:cubicBezTo>
                    <a:pt x="108" y="81"/>
                    <a:pt x="162" y="81"/>
                    <a:pt x="162" y="81"/>
                  </a:cubicBezTo>
                  <a:cubicBezTo>
                    <a:pt x="403" y="0"/>
                    <a:pt x="403" y="0"/>
                    <a:pt x="403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149">
              <a:extLst>
                <a:ext uri="{FF2B5EF4-FFF2-40B4-BE49-F238E27FC236}">
                  <a16:creationId xmlns:a16="http://schemas.microsoft.com/office/drawing/2014/main" id="{5CE8AF9D-E47C-4288-9713-6ABF4A187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1108" y="8329580"/>
              <a:ext cx="353123" cy="103861"/>
            </a:xfrm>
            <a:custGeom>
              <a:avLst/>
              <a:gdLst>
                <a:gd name="T0" fmla="*/ 0 w 377"/>
                <a:gd name="T1" fmla="*/ 108 h 109"/>
                <a:gd name="T2" fmla="*/ 0 w 377"/>
                <a:gd name="T3" fmla="*/ 27 h 109"/>
                <a:gd name="T4" fmla="*/ 322 w 377"/>
                <a:gd name="T5" fmla="*/ 0 h 109"/>
                <a:gd name="T6" fmla="*/ 376 w 377"/>
                <a:gd name="T7" fmla="*/ 108 h 109"/>
                <a:gd name="T8" fmla="*/ 0 w 377"/>
                <a:gd name="T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109">
                  <a:moveTo>
                    <a:pt x="0" y="108"/>
                  </a:moveTo>
                  <a:lnTo>
                    <a:pt x="0" y="27"/>
                  </a:lnTo>
                  <a:lnTo>
                    <a:pt x="322" y="0"/>
                  </a:lnTo>
                  <a:lnTo>
                    <a:pt x="376" y="108"/>
                  </a:lnTo>
                  <a:lnTo>
                    <a:pt x="0" y="108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150">
              <a:extLst>
                <a:ext uri="{FF2B5EF4-FFF2-40B4-BE49-F238E27FC236}">
                  <a16:creationId xmlns:a16="http://schemas.microsoft.com/office/drawing/2014/main" id="{C9FE46E8-8903-4A7F-B76D-5679C804D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8608" y="7847669"/>
              <a:ext cx="606543" cy="660552"/>
            </a:xfrm>
            <a:custGeom>
              <a:avLst/>
              <a:gdLst>
                <a:gd name="T0" fmla="*/ 81 w 646"/>
                <a:gd name="T1" fmla="*/ 162 h 700"/>
                <a:gd name="T2" fmla="*/ 81 w 646"/>
                <a:gd name="T3" fmla="*/ 162 h 700"/>
                <a:gd name="T4" fmla="*/ 349 w 646"/>
                <a:gd name="T5" fmla="*/ 28 h 700"/>
                <a:gd name="T6" fmla="*/ 403 w 646"/>
                <a:gd name="T7" fmla="*/ 55 h 700"/>
                <a:gd name="T8" fmla="*/ 511 w 646"/>
                <a:gd name="T9" fmla="*/ 55 h 700"/>
                <a:gd name="T10" fmla="*/ 538 w 646"/>
                <a:gd name="T11" fmla="*/ 135 h 700"/>
                <a:gd name="T12" fmla="*/ 618 w 646"/>
                <a:gd name="T13" fmla="*/ 269 h 700"/>
                <a:gd name="T14" fmla="*/ 564 w 646"/>
                <a:gd name="T15" fmla="*/ 458 h 700"/>
                <a:gd name="T16" fmla="*/ 618 w 646"/>
                <a:gd name="T17" fmla="*/ 538 h 700"/>
                <a:gd name="T18" fmla="*/ 618 w 646"/>
                <a:gd name="T19" fmla="*/ 538 h 700"/>
                <a:gd name="T20" fmla="*/ 592 w 646"/>
                <a:gd name="T21" fmla="*/ 699 h 700"/>
                <a:gd name="T22" fmla="*/ 296 w 646"/>
                <a:gd name="T23" fmla="*/ 619 h 700"/>
                <a:gd name="T24" fmla="*/ 296 w 646"/>
                <a:gd name="T25" fmla="*/ 538 h 700"/>
                <a:gd name="T26" fmla="*/ 269 w 646"/>
                <a:gd name="T27" fmla="*/ 511 h 700"/>
                <a:gd name="T28" fmla="*/ 81 w 646"/>
                <a:gd name="T29" fmla="*/ 162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6" h="700">
                  <a:moveTo>
                    <a:pt x="81" y="162"/>
                  </a:moveTo>
                  <a:lnTo>
                    <a:pt x="81" y="162"/>
                  </a:lnTo>
                  <a:cubicBezTo>
                    <a:pt x="162" y="0"/>
                    <a:pt x="189" y="0"/>
                    <a:pt x="349" y="28"/>
                  </a:cubicBezTo>
                  <a:cubicBezTo>
                    <a:pt x="349" y="28"/>
                    <a:pt x="377" y="55"/>
                    <a:pt x="403" y="55"/>
                  </a:cubicBezTo>
                  <a:cubicBezTo>
                    <a:pt x="430" y="55"/>
                    <a:pt x="457" y="55"/>
                    <a:pt x="511" y="55"/>
                  </a:cubicBezTo>
                  <a:cubicBezTo>
                    <a:pt x="538" y="135"/>
                    <a:pt x="538" y="135"/>
                    <a:pt x="538" y="135"/>
                  </a:cubicBezTo>
                  <a:cubicBezTo>
                    <a:pt x="538" y="135"/>
                    <a:pt x="618" y="215"/>
                    <a:pt x="618" y="269"/>
                  </a:cubicBezTo>
                  <a:cubicBezTo>
                    <a:pt x="645" y="296"/>
                    <a:pt x="564" y="430"/>
                    <a:pt x="564" y="458"/>
                  </a:cubicBezTo>
                  <a:cubicBezTo>
                    <a:pt x="564" y="511"/>
                    <a:pt x="618" y="538"/>
                    <a:pt x="618" y="538"/>
                  </a:cubicBezTo>
                  <a:lnTo>
                    <a:pt x="618" y="538"/>
                  </a:lnTo>
                  <a:cubicBezTo>
                    <a:pt x="592" y="699"/>
                    <a:pt x="592" y="699"/>
                    <a:pt x="592" y="699"/>
                  </a:cubicBezTo>
                  <a:cubicBezTo>
                    <a:pt x="592" y="699"/>
                    <a:pt x="296" y="645"/>
                    <a:pt x="296" y="619"/>
                  </a:cubicBezTo>
                  <a:cubicBezTo>
                    <a:pt x="323" y="619"/>
                    <a:pt x="296" y="538"/>
                    <a:pt x="296" y="538"/>
                  </a:cubicBezTo>
                  <a:cubicBezTo>
                    <a:pt x="269" y="511"/>
                    <a:pt x="269" y="511"/>
                    <a:pt x="269" y="511"/>
                  </a:cubicBezTo>
                  <a:cubicBezTo>
                    <a:pt x="81" y="458"/>
                    <a:pt x="0" y="296"/>
                    <a:pt x="81" y="162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151">
              <a:extLst>
                <a:ext uri="{FF2B5EF4-FFF2-40B4-BE49-F238E27FC236}">
                  <a16:creationId xmlns:a16="http://schemas.microsoft.com/office/drawing/2014/main" id="{19258EB4-66B7-4DC3-A635-78DDF70AF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2173" y="8101089"/>
              <a:ext cx="407132" cy="407132"/>
            </a:xfrm>
            <a:custGeom>
              <a:avLst/>
              <a:gdLst>
                <a:gd name="T0" fmla="*/ 403 w 431"/>
                <a:gd name="T1" fmla="*/ 0 h 431"/>
                <a:gd name="T2" fmla="*/ 403 w 431"/>
                <a:gd name="T3" fmla="*/ 0 h 431"/>
                <a:gd name="T4" fmla="*/ 349 w 431"/>
                <a:gd name="T5" fmla="*/ 189 h 431"/>
                <a:gd name="T6" fmla="*/ 403 w 431"/>
                <a:gd name="T7" fmla="*/ 269 h 431"/>
                <a:gd name="T8" fmla="*/ 403 w 431"/>
                <a:gd name="T9" fmla="*/ 269 h 431"/>
                <a:gd name="T10" fmla="*/ 403 w 431"/>
                <a:gd name="T11" fmla="*/ 404 h 431"/>
                <a:gd name="T12" fmla="*/ 269 w 431"/>
                <a:gd name="T13" fmla="*/ 404 h 431"/>
                <a:gd name="T14" fmla="*/ 269 w 431"/>
                <a:gd name="T15" fmla="*/ 404 h 431"/>
                <a:gd name="T16" fmla="*/ 81 w 431"/>
                <a:gd name="T17" fmla="*/ 323 h 431"/>
                <a:gd name="T18" fmla="*/ 81 w 431"/>
                <a:gd name="T19" fmla="*/ 296 h 431"/>
                <a:gd name="T20" fmla="*/ 54 w 431"/>
                <a:gd name="T21" fmla="*/ 242 h 431"/>
                <a:gd name="T22" fmla="*/ 54 w 431"/>
                <a:gd name="T23" fmla="*/ 189 h 431"/>
                <a:gd name="T24" fmla="*/ 0 w 431"/>
                <a:gd name="T25" fmla="*/ 135 h 431"/>
                <a:gd name="T26" fmla="*/ 27 w 431"/>
                <a:gd name="T27" fmla="*/ 108 h 431"/>
                <a:gd name="T28" fmla="*/ 81 w 431"/>
                <a:gd name="T29" fmla="*/ 135 h 431"/>
                <a:gd name="T30" fmla="*/ 403 w 431"/>
                <a:gd name="T3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1" h="431">
                  <a:moveTo>
                    <a:pt x="403" y="0"/>
                  </a:moveTo>
                  <a:lnTo>
                    <a:pt x="403" y="0"/>
                  </a:lnTo>
                  <a:cubicBezTo>
                    <a:pt x="430" y="27"/>
                    <a:pt x="349" y="161"/>
                    <a:pt x="349" y="189"/>
                  </a:cubicBezTo>
                  <a:cubicBezTo>
                    <a:pt x="349" y="242"/>
                    <a:pt x="403" y="269"/>
                    <a:pt x="403" y="269"/>
                  </a:cubicBezTo>
                  <a:lnTo>
                    <a:pt x="403" y="269"/>
                  </a:lnTo>
                  <a:cubicBezTo>
                    <a:pt x="403" y="404"/>
                    <a:pt x="403" y="404"/>
                    <a:pt x="403" y="404"/>
                  </a:cubicBezTo>
                  <a:cubicBezTo>
                    <a:pt x="349" y="404"/>
                    <a:pt x="296" y="430"/>
                    <a:pt x="269" y="404"/>
                  </a:cubicBezTo>
                  <a:lnTo>
                    <a:pt x="269" y="404"/>
                  </a:lnTo>
                  <a:cubicBezTo>
                    <a:pt x="242" y="404"/>
                    <a:pt x="162" y="350"/>
                    <a:pt x="81" y="323"/>
                  </a:cubicBezTo>
                  <a:lnTo>
                    <a:pt x="81" y="296"/>
                  </a:lnTo>
                  <a:cubicBezTo>
                    <a:pt x="81" y="269"/>
                    <a:pt x="81" y="242"/>
                    <a:pt x="54" y="242"/>
                  </a:cubicBezTo>
                  <a:cubicBezTo>
                    <a:pt x="54" y="215"/>
                    <a:pt x="54" y="215"/>
                    <a:pt x="54" y="189"/>
                  </a:cubicBezTo>
                  <a:lnTo>
                    <a:pt x="0" y="135"/>
                  </a:lnTo>
                  <a:cubicBezTo>
                    <a:pt x="0" y="135"/>
                    <a:pt x="27" y="135"/>
                    <a:pt x="27" y="108"/>
                  </a:cubicBezTo>
                  <a:cubicBezTo>
                    <a:pt x="54" y="108"/>
                    <a:pt x="81" y="135"/>
                    <a:pt x="81" y="135"/>
                  </a:cubicBezTo>
                  <a:cubicBezTo>
                    <a:pt x="215" y="161"/>
                    <a:pt x="349" y="0"/>
                    <a:pt x="40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152">
              <a:extLst>
                <a:ext uri="{FF2B5EF4-FFF2-40B4-BE49-F238E27FC236}">
                  <a16:creationId xmlns:a16="http://schemas.microsoft.com/office/drawing/2014/main" id="{F7F663E3-0520-4B7F-BC4A-CD98420AF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5887" y="8404359"/>
              <a:ext cx="178638" cy="128788"/>
            </a:xfrm>
            <a:custGeom>
              <a:avLst/>
              <a:gdLst>
                <a:gd name="T0" fmla="*/ 0 w 188"/>
                <a:gd name="T1" fmla="*/ 107 h 135"/>
                <a:gd name="T2" fmla="*/ 0 w 188"/>
                <a:gd name="T3" fmla="*/ 107 h 135"/>
                <a:gd name="T4" fmla="*/ 53 w 188"/>
                <a:gd name="T5" fmla="*/ 0 h 135"/>
                <a:gd name="T6" fmla="*/ 161 w 188"/>
                <a:gd name="T7" fmla="*/ 27 h 135"/>
                <a:gd name="T8" fmla="*/ 187 w 188"/>
                <a:gd name="T9" fmla="*/ 134 h 135"/>
                <a:gd name="T10" fmla="*/ 0 w 188"/>
                <a:gd name="T11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35">
                  <a:moveTo>
                    <a:pt x="0" y="107"/>
                  </a:moveTo>
                  <a:lnTo>
                    <a:pt x="0" y="107"/>
                  </a:lnTo>
                  <a:cubicBezTo>
                    <a:pt x="26" y="53"/>
                    <a:pt x="26" y="27"/>
                    <a:pt x="53" y="0"/>
                  </a:cubicBezTo>
                  <a:cubicBezTo>
                    <a:pt x="80" y="0"/>
                    <a:pt x="161" y="27"/>
                    <a:pt x="161" y="27"/>
                  </a:cubicBezTo>
                  <a:lnTo>
                    <a:pt x="187" y="134"/>
                  </a:lnTo>
                  <a:lnTo>
                    <a:pt x="0" y="107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153">
              <a:extLst>
                <a:ext uri="{FF2B5EF4-FFF2-40B4-BE49-F238E27FC236}">
                  <a16:creationId xmlns:a16="http://schemas.microsoft.com/office/drawing/2014/main" id="{106D2048-772B-4CFC-9E40-0D49EFA28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7688" y="8429286"/>
              <a:ext cx="481911" cy="1416653"/>
            </a:xfrm>
            <a:custGeom>
              <a:avLst/>
              <a:gdLst>
                <a:gd name="T0" fmla="*/ 403 w 512"/>
                <a:gd name="T1" fmla="*/ 54 h 1504"/>
                <a:gd name="T2" fmla="*/ 403 w 512"/>
                <a:gd name="T3" fmla="*/ 54 h 1504"/>
                <a:gd name="T4" fmla="*/ 269 w 512"/>
                <a:gd name="T5" fmla="*/ 1503 h 1504"/>
                <a:gd name="T6" fmla="*/ 0 w 512"/>
                <a:gd name="T7" fmla="*/ 1397 h 1504"/>
                <a:gd name="T8" fmla="*/ 135 w 512"/>
                <a:gd name="T9" fmla="*/ 349 h 1504"/>
                <a:gd name="T10" fmla="*/ 215 w 512"/>
                <a:gd name="T11" fmla="*/ 0 h 1504"/>
                <a:gd name="T12" fmla="*/ 242 w 512"/>
                <a:gd name="T13" fmla="*/ 0 h 1504"/>
                <a:gd name="T14" fmla="*/ 403 w 512"/>
                <a:gd name="T15" fmla="*/ 54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2" h="1504">
                  <a:moveTo>
                    <a:pt x="403" y="54"/>
                  </a:moveTo>
                  <a:lnTo>
                    <a:pt x="403" y="54"/>
                  </a:lnTo>
                  <a:cubicBezTo>
                    <a:pt x="511" y="80"/>
                    <a:pt x="269" y="1503"/>
                    <a:pt x="269" y="1503"/>
                  </a:cubicBezTo>
                  <a:cubicBezTo>
                    <a:pt x="242" y="1478"/>
                    <a:pt x="107" y="1451"/>
                    <a:pt x="0" y="1397"/>
                  </a:cubicBezTo>
                  <a:cubicBezTo>
                    <a:pt x="135" y="349"/>
                    <a:pt x="135" y="349"/>
                    <a:pt x="135" y="349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0"/>
                    <a:pt x="215" y="0"/>
                    <a:pt x="242" y="0"/>
                  </a:cubicBezTo>
                  <a:lnTo>
                    <a:pt x="403" y="54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154">
              <a:extLst>
                <a:ext uri="{FF2B5EF4-FFF2-40B4-BE49-F238E27FC236}">
                  <a16:creationId xmlns:a16="http://schemas.microsoft.com/office/drawing/2014/main" id="{DF29C610-20C3-49D1-BF89-5415673CB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5483" y="7191273"/>
              <a:ext cx="253420" cy="303273"/>
            </a:xfrm>
            <a:custGeom>
              <a:avLst/>
              <a:gdLst>
                <a:gd name="T0" fmla="*/ 188 w 270"/>
                <a:gd name="T1" fmla="*/ 323 h 324"/>
                <a:gd name="T2" fmla="*/ 188 w 270"/>
                <a:gd name="T3" fmla="*/ 323 h 324"/>
                <a:gd name="T4" fmla="*/ 215 w 270"/>
                <a:gd name="T5" fmla="*/ 242 h 324"/>
                <a:gd name="T6" fmla="*/ 242 w 270"/>
                <a:gd name="T7" fmla="*/ 161 h 324"/>
                <a:gd name="T8" fmla="*/ 269 w 270"/>
                <a:gd name="T9" fmla="*/ 134 h 324"/>
                <a:gd name="T10" fmla="*/ 242 w 270"/>
                <a:gd name="T11" fmla="*/ 53 h 324"/>
                <a:gd name="T12" fmla="*/ 215 w 270"/>
                <a:gd name="T13" fmla="*/ 53 h 324"/>
                <a:gd name="T14" fmla="*/ 188 w 270"/>
                <a:gd name="T15" fmla="*/ 27 h 324"/>
                <a:gd name="T16" fmla="*/ 161 w 270"/>
                <a:gd name="T17" fmla="*/ 27 h 324"/>
                <a:gd name="T18" fmla="*/ 108 w 270"/>
                <a:gd name="T19" fmla="*/ 0 h 324"/>
                <a:gd name="T20" fmla="*/ 27 w 270"/>
                <a:gd name="T21" fmla="*/ 53 h 324"/>
                <a:gd name="T22" fmla="*/ 0 w 270"/>
                <a:gd name="T23" fmla="*/ 161 h 324"/>
                <a:gd name="T24" fmla="*/ 80 w 270"/>
                <a:gd name="T25" fmla="*/ 296 h 324"/>
                <a:gd name="T26" fmla="*/ 188 w 270"/>
                <a:gd name="T27" fmla="*/ 32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324">
                  <a:moveTo>
                    <a:pt x="188" y="323"/>
                  </a:moveTo>
                  <a:lnTo>
                    <a:pt x="188" y="323"/>
                  </a:lnTo>
                  <a:cubicBezTo>
                    <a:pt x="188" y="296"/>
                    <a:pt x="215" y="268"/>
                    <a:pt x="215" y="242"/>
                  </a:cubicBezTo>
                  <a:cubicBezTo>
                    <a:pt x="215" y="215"/>
                    <a:pt x="242" y="188"/>
                    <a:pt x="242" y="161"/>
                  </a:cubicBezTo>
                  <a:cubicBezTo>
                    <a:pt x="242" y="161"/>
                    <a:pt x="269" y="161"/>
                    <a:pt x="269" y="134"/>
                  </a:cubicBezTo>
                  <a:cubicBezTo>
                    <a:pt x="269" y="108"/>
                    <a:pt x="242" y="81"/>
                    <a:pt x="242" y="53"/>
                  </a:cubicBezTo>
                  <a:cubicBezTo>
                    <a:pt x="242" y="53"/>
                    <a:pt x="242" y="53"/>
                    <a:pt x="215" y="53"/>
                  </a:cubicBezTo>
                  <a:cubicBezTo>
                    <a:pt x="215" y="53"/>
                    <a:pt x="215" y="27"/>
                    <a:pt x="188" y="27"/>
                  </a:cubicBezTo>
                  <a:lnTo>
                    <a:pt x="161" y="27"/>
                  </a:lnTo>
                  <a:cubicBezTo>
                    <a:pt x="135" y="0"/>
                    <a:pt x="135" y="0"/>
                    <a:pt x="108" y="0"/>
                  </a:cubicBezTo>
                  <a:cubicBezTo>
                    <a:pt x="80" y="27"/>
                    <a:pt x="27" y="27"/>
                    <a:pt x="27" y="53"/>
                  </a:cubicBezTo>
                  <a:cubicBezTo>
                    <a:pt x="0" y="81"/>
                    <a:pt x="0" y="134"/>
                    <a:pt x="0" y="161"/>
                  </a:cubicBezTo>
                  <a:cubicBezTo>
                    <a:pt x="27" y="215"/>
                    <a:pt x="54" y="268"/>
                    <a:pt x="80" y="296"/>
                  </a:cubicBezTo>
                  <a:lnTo>
                    <a:pt x="188" y="323"/>
                  </a:ln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155">
              <a:extLst>
                <a:ext uri="{FF2B5EF4-FFF2-40B4-BE49-F238E27FC236}">
                  <a16:creationId xmlns:a16="http://schemas.microsoft.com/office/drawing/2014/main" id="{5BBFEA48-AF0B-4D0D-887F-BA3117C9E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336" y="7394841"/>
              <a:ext cx="178641" cy="103859"/>
            </a:xfrm>
            <a:custGeom>
              <a:avLst/>
              <a:gdLst>
                <a:gd name="T0" fmla="*/ 188 w 189"/>
                <a:gd name="T1" fmla="*/ 53 h 109"/>
                <a:gd name="T2" fmla="*/ 188 w 189"/>
                <a:gd name="T3" fmla="*/ 53 h 109"/>
                <a:gd name="T4" fmla="*/ 188 w 189"/>
                <a:gd name="T5" fmla="*/ 27 h 109"/>
                <a:gd name="T6" fmla="*/ 188 w 189"/>
                <a:gd name="T7" fmla="*/ 0 h 109"/>
                <a:gd name="T8" fmla="*/ 0 w 189"/>
                <a:gd name="T9" fmla="*/ 27 h 109"/>
                <a:gd name="T10" fmla="*/ 26 w 189"/>
                <a:gd name="T11" fmla="*/ 108 h 109"/>
                <a:gd name="T12" fmla="*/ 188 w 189"/>
                <a:gd name="T13" fmla="*/ 5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09">
                  <a:moveTo>
                    <a:pt x="188" y="53"/>
                  </a:moveTo>
                  <a:lnTo>
                    <a:pt x="188" y="53"/>
                  </a:lnTo>
                  <a:lnTo>
                    <a:pt x="188" y="27"/>
                  </a:lnTo>
                  <a:cubicBezTo>
                    <a:pt x="188" y="0"/>
                    <a:pt x="188" y="0"/>
                    <a:pt x="188" y="0"/>
                  </a:cubicBezTo>
                  <a:lnTo>
                    <a:pt x="0" y="27"/>
                  </a:lnTo>
                  <a:lnTo>
                    <a:pt x="26" y="108"/>
                  </a:lnTo>
                  <a:lnTo>
                    <a:pt x="188" y="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156">
              <a:extLst>
                <a:ext uri="{FF2B5EF4-FFF2-40B4-BE49-F238E27FC236}">
                  <a16:creationId xmlns:a16="http://schemas.microsoft.com/office/drawing/2014/main" id="{68EE0313-EF10-43DD-8AFC-878952705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2026" y="8429286"/>
              <a:ext cx="203567" cy="810110"/>
            </a:xfrm>
            <a:custGeom>
              <a:avLst/>
              <a:gdLst>
                <a:gd name="T0" fmla="*/ 161 w 216"/>
                <a:gd name="T1" fmla="*/ 54 h 860"/>
                <a:gd name="T2" fmla="*/ 161 w 216"/>
                <a:gd name="T3" fmla="*/ 54 h 860"/>
                <a:gd name="T4" fmla="*/ 134 w 216"/>
                <a:gd name="T5" fmla="*/ 859 h 860"/>
                <a:gd name="T6" fmla="*/ 54 w 216"/>
                <a:gd name="T7" fmla="*/ 295 h 860"/>
                <a:gd name="T8" fmla="*/ 134 w 216"/>
                <a:gd name="T9" fmla="*/ 295 h 860"/>
                <a:gd name="T10" fmla="*/ 0 w 216"/>
                <a:gd name="T11" fmla="*/ 241 h 860"/>
                <a:gd name="T12" fmla="*/ 27 w 216"/>
                <a:gd name="T13" fmla="*/ 0 h 860"/>
                <a:gd name="T14" fmla="*/ 161 w 216"/>
                <a:gd name="T15" fmla="*/ 54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860">
                  <a:moveTo>
                    <a:pt x="161" y="54"/>
                  </a:moveTo>
                  <a:lnTo>
                    <a:pt x="161" y="54"/>
                  </a:lnTo>
                  <a:cubicBezTo>
                    <a:pt x="215" y="80"/>
                    <a:pt x="188" y="456"/>
                    <a:pt x="134" y="859"/>
                  </a:cubicBezTo>
                  <a:lnTo>
                    <a:pt x="54" y="295"/>
                  </a:lnTo>
                  <a:cubicBezTo>
                    <a:pt x="134" y="295"/>
                    <a:pt x="134" y="295"/>
                    <a:pt x="134" y="295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161" y="54"/>
                  </a:lnTo>
                </a:path>
              </a:pathLst>
            </a:custGeom>
            <a:solidFill>
              <a:srgbClr val="4B4B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157">
              <a:extLst>
                <a:ext uri="{FF2B5EF4-FFF2-40B4-BE49-F238E27FC236}">
                  <a16:creationId xmlns:a16="http://schemas.microsoft.com/office/drawing/2014/main" id="{63840106-E7C0-4F35-8495-47EC8875E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0921" y="9418034"/>
              <a:ext cx="228494" cy="253420"/>
            </a:xfrm>
            <a:custGeom>
              <a:avLst/>
              <a:gdLst>
                <a:gd name="T0" fmla="*/ 81 w 243"/>
                <a:gd name="T1" fmla="*/ 0 h 269"/>
                <a:gd name="T2" fmla="*/ 81 w 243"/>
                <a:gd name="T3" fmla="*/ 0 h 269"/>
                <a:gd name="T4" fmla="*/ 54 w 243"/>
                <a:gd name="T5" fmla="*/ 80 h 269"/>
                <a:gd name="T6" fmla="*/ 27 w 243"/>
                <a:gd name="T7" fmla="*/ 134 h 269"/>
                <a:gd name="T8" fmla="*/ 0 w 243"/>
                <a:gd name="T9" fmla="*/ 160 h 269"/>
                <a:gd name="T10" fmla="*/ 27 w 243"/>
                <a:gd name="T11" fmla="*/ 241 h 269"/>
                <a:gd name="T12" fmla="*/ 54 w 243"/>
                <a:gd name="T13" fmla="*/ 241 h 269"/>
                <a:gd name="T14" fmla="*/ 81 w 243"/>
                <a:gd name="T15" fmla="*/ 268 h 269"/>
                <a:gd name="T16" fmla="*/ 108 w 243"/>
                <a:gd name="T17" fmla="*/ 268 h 269"/>
                <a:gd name="T18" fmla="*/ 134 w 243"/>
                <a:gd name="T19" fmla="*/ 268 h 269"/>
                <a:gd name="T20" fmla="*/ 215 w 243"/>
                <a:gd name="T21" fmla="*/ 241 h 269"/>
                <a:gd name="T22" fmla="*/ 242 w 243"/>
                <a:gd name="T23" fmla="*/ 134 h 269"/>
                <a:gd name="T24" fmla="*/ 189 w 243"/>
                <a:gd name="T25" fmla="*/ 26 h 269"/>
                <a:gd name="T26" fmla="*/ 81 w 243"/>
                <a:gd name="T2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3" h="269">
                  <a:moveTo>
                    <a:pt x="81" y="0"/>
                  </a:moveTo>
                  <a:lnTo>
                    <a:pt x="81" y="0"/>
                  </a:lnTo>
                  <a:cubicBezTo>
                    <a:pt x="81" y="26"/>
                    <a:pt x="54" y="26"/>
                    <a:pt x="54" y="80"/>
                  </a:cubicBezTo>
                  <a:cubicBezTo>
                    <a:pt x="27" y="80"/>
                    <a:pt x="27" y="107"/>
                    <a:pt x="27" y="134"/>
                  </a:cubicBezTo>
                  <a:lnTo>
                    <a:pt x="0" y="160"/>
                  </a:lnTo>
                  <a:cubicBezTo>
                    <a:pt x="0" y="188"/>
                    <a:pt x="27" y="215"/>
                    <a:pt x="27" y="241"/>
                  </a:cubicBezTo>
                  <a:cubicBezTo>
                    <a:pt x="27" y="241"/>
                    <a:pt x="27" y="241"/>
                    <a:pt x="54" y="241"/>
                  </a:cubicBezTo>
                  <a:cubicBezTo>
                    <a:pt x="54" y="241"/>
                    <a:pt x="54" y="268"/>
                    <a:pt x="81" y="268"/>
                  </a:cubicBezTo>
                  <a:cubicBezTo>
                    <a:pt x="81" y="268"/>
                    <a:pt x="81" y="268"/>
                    <a:pt x="108" y="268"/>
                  </a:cubicBezTo>
                  <a:cubicBezTo>
                    <a:pt x="108" y="268"/>
                    <a:pt x="108" y="268"/>
                    <a:pt x="134" y="268"/>
                  </a:cubicBezTo>
                  <a:cubicBezTo>
                    <a:pt x="161" y="268"/>
                    <a:pt x="215" y="241"/>
                    <a:pt x="215" y="241"/>
                  </a:cubicBezTo>
                  <a:cubicBezTo>
                    <a:pt x="242" y="215"/>
                    <a:pt x="242" y="160"/>
                    <a:pt x="242" y="134"/>
                  </a:cubicBezTo>
                  <a:cubicBezTo>
                    <a:pt x="215" y="107"/>
                    <a:pt x="189" y="53"/>
                    <a:pt x="189" y="26"/>
                  </a:cubicBezTo>
                  <a:cubicBezTo>
                    <a:pt x="161" y="26"/>
                    <a:pt x="81" y="0"/>
                    <a:pt x="81" y="0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158">
              <a:extLst>
                <a:ext uri="{FF2B5EF4-FFF2-40B4-BE49-F238E27FC236}">
                  <a16:creationId xmlns:a16="http://schemas.microsoft.com/office/drawing/2014/main" id="{589DEFFB-7EF9-4291-BFE4-5C4235C5B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5848" y="9393108"/>
              <a:ext cx="153714" cy="99706"/>
            </a:xfrm>
            <a:custGeom>
              <a:avLst/>
              <a:gdLst>
                <a:gd name="T0" fmla="*/ 0 w 163"/>
                <a:gd name="T1" fmla="*/ 53 h 108"/>
                <a:gd name="T2" fmla="*/ 0 w 163"/>
                <a:gd name="T3" fmla="*/ 53 h 108"/>
                <a:gd name="T4" fmla="*/ 0 w 163"/>
                <a:gd name="T5" fmla="*/ 80 h 108"/>
                <a:gd name="T6" fmla="*/ 0 w 163"/>
                <a:gd name="T7" fmla="*/ 107 h 108"/>
                <a:gd name="T8" fmla="*/ 162 w 163"/>
                <a:gd name="T9" fmla="*/ 80 h 108"/>
                <a:gd name="T10" fmla="*/ 162 w 163"/>
                <a:gd name="T11" fmla="*/ 0 h 108"/>
                <a:gd name="T12" fmla="*/ 0 w 163"/>
                <a:gd name="T1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08">
                  <a:moveTo>
                    <a:pt x="0" y="53"/>
                  </a:moveTo>
                  <a:lnTo>
                    <a:pt x="0" y="53"/>
                  </a:lnTo>
                  <a:lnTo>
                    <a:pt x="0" y="80"/>
                  </a:lnTo>
                  <a:cubicBezTo>
                    <a:pt x="0" y="107"/>
                    <a:pt x="0" y="107"/>
                    <a:pt x="0" y="107"/>
                  </a:cubicBezTo>
                  <a:lnTo>
                    <a:pt x="162" y="80"/>
                  </a:lnTo>
                  <a:lnTo>
                    <a:pt x="162" y="0"/>
                  </a:lnTo>
                  <a:lnTo>
                    <a:pt x="0" y="5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159">
              <a:extLst>
                <a:ext uri="{FF2B5EF4-FFF2-40B4-BE49-F238E27FC236}">
                  <a16:creationId xmlns:a16="http://schemas.microsoft.com/office/drawing/2014/main" id="{750A9002-F1FC-4AC3-B6FD-2F11EB497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9305" y="8379433"/>
              <a:ext cx="785184" cy="1217242"/>
            </a:xfrm>
            <a:custGeom>
              <a:avLst/>
              <a:gdLst>
                <a:gd name="T0" fmla="*/ 0 w 834"/>
                <a:gd name="T1" fmla="*/ 27 h 1291"/>
                <a:gd name="T2" fmla="*/ 0 w 834"/>
                <a:gd name="T3" fmla="*/ 27 h 1291"/>
                <a:gd name="T4" fmla="*/ 188 w 834"/>
                <a:gd name="T5" fmla="*/ 27 h 1291"/>
                <a:gd name="T6" fmla="*/ 833 w 834"/>
                <a:gd name="T7" fmla="*/ 1128 h 1291"/>
                <a:gd name="T8" fmla="*/ 645 w 834"/>
                <a:gd name="T9" fmla="*/ 1155 h 1291"/>
                <a:gd name="T10" fmla="*/ 268 w 834"/>
                <a:gd name="T11" fmla="*/ 376 h 1291"/>
                <a:gd name="T12" fmla="*/ 457 w 834"/>
                <a:gd name="T13" fmla="*/ 1262 h 1291"/>
                <a:gd name="T14" fmla="*/ 268 w 834"/>
                <a:gd name="T15" fmla="*/ 1290 h 1291"/>
                <a:gd name="T16" fmla="*/ 0 w 834"/>
                <a:gd name="T17" fmla="*/ 27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291">
                  <a:moveTo>
                    <a:pt x="0" y="27"/>
                  </a:moveTo>
                  <a:lnTo>
                    <a:pt x="0" y="27"/>
                  </a:lnTo>
                  <a:cubicBezTo>
                    <a:pt x="54" y="27"/>
                    <a:pt x="162" y="0"/>
                    <a:pt x="188" y="27"/>
                  </a:cubicBezTo>
                  <a:cubicBezTo>
                    <a:pt x="537" y="215"/>
                    <a:pt x="726" y="833"/>
                    <a:pt x="833" y="1128"/>
                  </a:cubicBezTo>
                  <a:cubicBezTo>
                    <a:pt x="645" y="1155"/>
                    <a:pt x="645" y="1155"/>
                    <a:pt x="645" y="1155"/>
                  </a:cubicBezTo>
                  <a:cubicBezTo>
                    <a:pt x="564" y="968"/>
                    <a:pt x="457" y="510"/>
                    <a:pt x="268" y="376"/>
                  </a:cubicBezTo>
                  <a:cubicBezTo>
                    <a:pt x="457" y="1262"/>
                    <a:pt x="457" y="1262"/>
                    <a:pt x="457" y="1262"/>
                  </a:cubicBezTo>
                  <a:cubicBezTo>
                    <a:pt x="268" y="1290"/>
                    <a:pt x="268" y="1290"/>
                    <a:pt x="268" y="1290"/>
                  </a:cubicBezTo>
                  <a:lnTo>
                    <a:pt x="0" y="27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160">
              <a:extLst>
                <a:ext uri="{FF2B5EF4-FFF2-40B4-BE49-F238E27FC236}">
                  <a16:creationId xmlns:a16="http://schemas.microsoft.com/office/drawing/2014/main" id="{1C63632C-9071-457E-981E-7750E80CF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9305" y="8379433"/>
              <a:ext cx="178641" cy="785184"/>
            </a:xfrm>
            <a:custGeom>
              <a:avLst/>
              <a:gdLst>
                <a:gd name="T0" fmla="*/ 54 w 189"/>
                <a:gd name="T1" fmla="*/ 0 h 834"/>
                <a:gd name="T2" fmla="*/ 54 w 189"/>
                <a:gd name="T3" fmla="*/ 0 h 834"/>
                <a:gd name="T4" fmla="*/ 188 w 189"/>
                <a:gd name="T5" fmla="*/ 215 h 834"/>
                <a:gd name="T6" fmla="*/ 108 w 189"/>
                <a:gd name="T7" fmla="*/ 242 h 834"/>
                <a:gd name="T8" fmla="*/ 188 w 189"/>
                <a:gd name="T9" fmla="*/ 269 h 834"/>
                <a:gd name="T10" fmla="*/ 188 w 189"/>
                <a:gd name="T11" fmla="*/ 833 h 834"/>
                <a:gd name="T12" fmla="*/ 0 w 189"/>
                <a:gd name="T13" fmla="*/ 27 h 834"/>
                <a:gd name="T14" fmla="*/ 54 w 189"/>
                <a:gd name="T15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34">
                  <a:moveTo>
                    <a:pt x="54" y="0"/>
                  </a:moveTo>
                  <a:lnTo>
                    <a:pt x="54" y="0"/>
                  </a:lnTo>
                  <a:lnTo>
                    <a:pt x="188" y="215"/>
                  </a:lnTo>
                  <a:lnTo>
                    <a:pt x="108" y="242"/>
                  </a:lnTo>
                  <a:lnTo>
                    <a:pt x="188" y="269"/>
                  </a:lnTo>
                  <a:lnTo>
                    <a:pt x="188" y="833"/>
                  </a:lnTo>
                  <a:lnTo>
                    <a:pt x="0" y="27"/>
                  </a:lnTo>
                  <a:lnTo>
                    <a:pt x="54" y="0"/>
                  </a:lnTo>
                </a:path>
              </a:pathLst>
            </a:custGeom>
            <a:solidFill>
              <a:srgbClr val="4B4B4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161">
              <a:extLst>
                <a:ext uri="{FF2B5EF4-FFF2-40B4-BE49-F238E27FC236}">
                  <a16:creationId xmlns:a16="http://schemas.microsoft.com/office/drawing/2014/main" id="{FD68E0F3-F28A-4E9F-9134-FB72FD01E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4378" y="8404359"/>
              <a:ext cx="49853" cy="128788"/>
            </a:xfrm>
            <a:custGeom>
              <a:avLst/>
              <a:gdLst>
                <a:gd name="T0" fmla="*/ 0 w 55"/>
                <a:gd name="T1" fmla="*/ 0 h 135"/>
                <a:gd name="T2" fmla="*/ 0 w 55"/>
                <a:gd name="T3" fmla="*/ 0 h 135"/>
                <a:gd name="T4" fmla="*/ 0 w 55"/>
                <a:gd name="T5" fmla="*/ 0 h 135"/>
                <a:gd name="T6" fmla="*/ 54 w 55"/>
                <a:gd name="T7" fmla="*/ 53 h 135"/>
                <a:gd name="T8" fmla="*/ 0 w 55"/>
                <a:gd name="T9" fmla="*/ 134 h 135"/>
                <a:gd name="T10" fmla="*/ 0 w 55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3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4" y="53"/>
                  </a:lnTo>
                  <a:lnTo>
                    <a:pt x="0" y="134"/>
                  </a:lnTo>
                  <a:lnTo>
                    <a:pt x="0" y="0"/>
                  </a:lnTo>
                </a:path>
              </a:pathLst>
            </a:custGeom>
            <a:solidFill>
              <a:srgbClr val="A6A8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162">
              <a:extLst>
                <a:ext uri="{FF2B5EF4-FFF2-40B4-BE49-F238E27FC236}">
                  <a16:creationId xmlns:a16="http://schemas.microsoft.com/office/drawing/2014/main" id="{6092D9D8-BAE3-4FD8-A7A4-21CA1FEF2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0372" y="8533147"/>
              <a:ext cx="228491" cy="1063527"/>
            </a:xfrm>
            <a:custGeom>
              <a:avLst/>
              <a:gdLst>
                <a:gd name="T0" fmla="*/ 0 w 244"/>
                <a:gd name="T1" fmla="*/ 0 h 1130"/>
                <a:gd name="T2" fmla="*/ 54 w 244"/>
                <a:gd name="T3" fmla="*/ 0 h 1130"/>
                <a:gd name="T4" fmla="*/ 243 w 244"/>
                <a:gd name="T5" fmla="*/ 941 h 1130"/>
                <a:gd name="T6" fmla="*/ 189 w 244"/>
                <a:gd name="T7" fmla="*/ 1129 h 1130"/>
                <a:gd name="T8" fmla="*/ 54 w 244"/>
                <a:gd name="T9" fmla="*/ 941 h 1130"/>
                <a:gd name="T10" fmla="*/ 0 w 244"/>
                <a:gd name="T11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130">
                  <a:moveTo>
                    <a:pt x="0" y="0"/>
                  </a:moveTo>
                  <a:lnTo>
                    <a:pt x="54" y="0"/>
                  </a:lnTo>
                  <a:lnTo>
                    <a:pt x="243" y="941"/>
                  </a:lnTo>
                  <a:lnTo>
                    <a:pt x="189" y="1129"/>
                  </a:lnTo>
                  <a:lnTo>
                    <a:pt x="54" y="941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163">
              <a:extLst>
                <a:ext uri="{FF2B5EF4-FFF2-40B4-BE49-F238E27FC236}">
                  <a16:creationId xmlns:a16="http://schemas.microsoft.com/office/drawing/2014/main" id="{DF413CBB-23B1-4AA3-905D-6903610F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0519" y="8404359"/>
              <a:ext cx="128785" cy="128788"/>
            </a:xfrm>
            <a:custGeom>
              <a:avLst/>
              <a:gdLst>
                <a:gd name="T0" fmla="*/ 0 w 135"/>
                <a:gd name="T1" fmla="*/ 27 h 135"/>
                <a:gd name="T2" fmla="*/ 0 w 135"/>
                <a:gd name="T3" fmla="*/ 27 h 135"/>
                <a:gd name="T4" fmla="*/ 107 w 135"/>
                <a:gd name="T5" fmla="*/ 0 h 135"/>
                <a:gd name="T6" fmla="*/ 134 w 135"/>
                <a:gd name="T7" fmla="*/ 134 h 135"/>
                <a:gd name="T8" fmla="*/ 53 w 135"/>
                <a:gd name="T9" fmla="*/ 134 h 135"/>
                <a:gd name="T10" fmla="*/ 0 w 135"/>
                <a:gd name="T11" fmla="*/ 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5">
                  <a:moveTo>
                    <a:pt x="0" y="27"/>
                  </a:moveTo>
                  <a:lnTo>
                    <a:pt x="0" y="27"/>
                  </a:lnTo>
                  <a:lnTo>
                    <a:pt x="107" y="0"/>
                  </a:lnTo>
                  <a:cubicBezTo>
                    <a:pt x="134" y="134"/>
                    <a:pt x="134" y="134"/>
                    <a:pt x="134" y="134"/>
                  </a:cubicBezTo>
                  <a:cubicBezTo>
                    <a:pt x="53" y="134"/>
                    <a:pt x="53" y="134"/>
                    <a:pt x="53" y="134"/>
                  </a:cubicBezTo>
                  <a:lnTo>
                    <a:pt x="0" y="27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64">
              <a:extLst>
                <a:ext uri="{FF2B5EF4-FFF2-40B4-BE49-F238E27FC236}">
                  <a16:creationId xmlns:a16="http://schemas.microsoft.com/office/drawing/2014/main" id="{B3290BA4-3247-4F24-82F9-01C977466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4378" y="8329580"/>
              <a:ext cx="78935" cy="203567"/>
            </a:xfrm>
            <a:custGeom>
              <a:avLst/>
              <a:gdLst>
                <a:gd name="T0" fmla="*/ 0 w 82"/>
                <a:gd name="T1" fmla="*/ 81 h 216"/>
                <a:gd name="T2" fmla="*/ 81 w 82"/>
                <a:gd name="T3" fmla="*/ 215 h 216"/>
                <a:gd name="T4" fmla="*/ 81 w 82"/>
                <a:gd name="T5" fmla="*/ 54 h 216"/>
                <a:gd name="T6" fmla="*/ 0 w 82"/>
                <a:gd name="T7" fmla="*/ 0 h 216"/>
                <a:gd name="T8" fmla="*/ 0 w 82"/>
                <a:gd name="T9" fmla="*/ 8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16">
                  <a:moveTo>
                    <a:pt x="0" y="81"/>
                  </a:moveTo>
                  <a:lnTo>
                    <a:pt x="81" y="215"/>
                  </a:lnTo>
                  <a:lnTo>
                    <a:pt x="81" y="54"/>
                  </a:lnTo>
                  <a:lnTo>
                    <a:pt x="0" y="0"/>
                  </a:lnTo>
                  <a:lnTo>
                    <a:pt x="0" y="81"/>
                  </a:lnTo>
                </a:path>
              </a:pathLst>
            </a:custGeom>
            <a:solidFill>
              <a:srgbClr val="D0D2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165">
              <a:extLst>
                <a:ext uri="{FF2B5EF4-FFF2-40B4-BE49-F238E27FC236}">
                  <a16:creationId xmlns:a16="http://schemas.microsoft.com/office/drawing/2014/main" id="{F7082728-F8CD-4686-9A76-06F533B1A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2026" y="8354507"/>
              <a:ext cx="253420" cy="228494"/>
            </a:xfrm>
            <a:custGeom>
              <a:avLst/>
              <a:gdLst>
                <a:gd name="T0" fmla="*/ 0 w 270"/>
                <a:gd name="T1" fmla="*/ 81 h 243"/>
                <a:gd name="T2" fmla="*/ 27 w 270"/>
                <a:gd name="T3" fmla="*/ 0 h 243"/>
                <a:gd name="T4" fmla="*/ 269 w 270"/>
                <a:gd name="T5" fmla="*/ 81 h 243"/>
                <a:gd name="T6" fmla="*/ 215 w 270"/>
                <a:gd name="T7" fmla="*/ 242 h 243"/>
                <a:gd name="T8" fmla="*/ 0 w 270"/>
                <a:gd name="T9" fmla="*/ 8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43">
                  <a:moveTo>
                    <a:pt x="0" y="81"/>
                  </a:moveTo>
                  <a:lnTo>
                    <a:pt x="27" y="0"/>
                  </a:lnTo>
                  <a:lnTo>
                    <a:pt x="269" y="81"/>
                  </a:lnTo>
                  <a:lnTo>
                    <a:pt x="215" y="242"/>
                  </a:lnTo>
                  <a:lnTo>
                    <a:pt x="0" y="81"/>
                  </a:lnTo>
                </a:path>
              </a:pathLst>
            </a:custGeom>
            <a:solidFill>
              <a:srgbClr val="D0D2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166">
              <a:extLst>
                <a:ext uri="{FF2B5EF4-FFF2-40B4-BE49-F238E27FC236}">
                  <a16:creationId xmlns:a16="http://schemas.microsoft.com/office/drawing/2014/main" id="{13B6E05E-BEE9-404A-AD04-432DD41CE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7688" y="7797816"/>
              <a:ext cx="303273" cy="531764"/>
            </a:xfrm>
            <a:custGeom>
              <a:avLst/>
              <a:gdLst>
                <a:gd name="T0" fmla="*/ 322 w 323"/>
                <a:gd name="T1" fmla="*/ 81 h 565"/>
                <a:gd name="T2" fmla="*/ 322 w 323"/>
                <a:gd name="T3" fmla="*/ 81 h 565"/>
                <a:gd name="T4" fmla="*/ 296 w 323"/>
                <a:gd name="T5" fmla="*/ 53 h 565"/>
                <a:gd name="T6" fmla="*/ 0 w 323"/>
                <a:gd name="T7" fmla="*/ 268 h 565"/>
                <a:gd name="T8" fmla="*/ 81 w 323"/>
                <a:gd name="T9" fmla="*/ 483 h 565"/>
                <a:gd name="T10" fmla="*/ 242 w 323"/>
                <a:gd name="T11" fmla="*/ 564 h 565"/>
                <a:gd name="T12" fmla="*/ 242 w 323"/>
                <a:gd name="T13" fmla="*/ 511 h 565"/>
                <a:gd name="T14" fmla="*/ 188 w 323"/>
                <a:gd name="T15" fmla="*/ 457 h 565"/>
                <a:gd name="T16" fmla="*/ 135 w 323"/>
                <a:gd name="T17" fmla="*/ 430 h 565"/>
                <a:gd name="T18" fmla="*/ 107 w 323"/>
                <a:gd name="T19" fmla="*/ 376 h 565"/>
                <a:gd name="T20" fmla="*/ 162 w 323"/>
                <a:gd name="T21" fmla="*/ 349 h 565"/>
                <a:gd name="T22" fmla="*/ 215 w 323"/>
                <a:gd name="T23" fmla="*/ 376 h 565"/>
                <a:gd name="T24" fmla="*/ 242 w 323"/>
                <a:gd name="T25" fmla="*/ 376 h 565"/>
                <a:gd name="T26" fmla="*/ 162 w 323"/>
                <a:gd name="T27" fmla="*/ 108 h 565"/>
                <a:gd name="T28" fmla="*/ 322 w 323"/>
                <a:gd name="T29" fmla="*/ 8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3" h="565">
                  <a:moveTo>
                    <a:pt x="322" y="81"/>
                  </a:moveTo>
                  <a:lnTo>
                    <a:pt x="322" y="81"/>
                  </a:lnTo>
                  <a:cubicBezTo>
                    <a:pt x="322" y="53"/>
                    <a:pt x="322" y="53"/>
                    <a:pt x="296" y="53"/>
                  </a:cubicBezTo>
                  <a:cubicBezTo>
                    <a:pt x="188" y="0"/>
                    <a:pt x="27" y="134"/>
                    <a:pt x="0" y="268"/>
                  </a:cubicBezTo>
                  <a:cubicBezTo>
                    <a:pt x="0" y="349"/>
                    <a:pt x="0" y="457"/>
                    <a:pt x="81" y="483"/>
                  </a:cubicBezTo>
                  <a:cubicBezTo>
                    <a:pt x="135" y="537"/>
                    <a:pt x="242" y="564"/>
                    <a:pt x="242" y="564"/>
                  </a:cubicBezTo>
                  <a:lnTo>
                    <a:pt x="242" y="511"/>
                  </a:lnTo>
                  <a:cubicBezTo>
                    <a:pt x="242" y="483"/>
                    <a:pt x="188" y="457"/>
                    <a:pt x="188" y="457"/>
                  </a:cubicBezTo>
                  <a:cubicBezTo>
                    <a:pt x="188" y="457"/>
                    <a:pt x="162" y="457"/>
                    <a:pt x="135" y="430"/>
                  </a:cubicBezTo>
                  <a:cubicBezTo>
                    <a:pt x="107" y="403"/>
                    <a:pt x="81" y="403"/>
                    <a:pt x="107" y="376"/>
                  </a:cubicBezTo>
                  <a:cubicBezTo>
                    <a:pt x="107" y="349"/>
                    <a:pt x="135" y="349"/>
                    <a:pt x="162" y="349"/>
                  </a:cubicBezTo>
                  <a:lnTo>
                    <a:pt x="215" y="376"/>
                  </a:lnTo>
                  <a:lnTo>
                    <a:pt x="242" y="376"/>
                  </a:lnTo>
                  <a:cubicBezTo>
                    <a:pt x="162" y="322"/>
                    <a:pt x="54" y="161"/>
                    <a:pt x="162" y="108"/>
                  </a:cubicBezTo>
                  <a:cubicBezTo>
                    <a:pt x="242" y="27"/>
                    <a:pt x="322" y="81"/>
                    <a:pt x="322" y="81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167">
              <a:extLst>
                <a:ext uri="{FF2B5EF4-FFF2-40B4-BE49-F238E27FC236}">
                  <a16:creationId xmlns:a16="http://schemas.microsoft.com/office/drawing/2014/main" id="{CB336511-7127-4FED-AE2A-AD7445320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5336" y="7419767"/>
              <a:ext cx="556690" cy="1495586"/>
            </a:xfrm>
            <a:custGeom>
              <a:avLst/>
              <a:gdLst>
                <a:gd name="T0" fmla="*/ 456 w 592"/>
                <a:gd name="T1" fmla="*/ 1585 h 1586"/>
                <a:gd name="T2" fmla="*/ 456 w 592"/>
                <a:gd name="T3" fmla="*/ 1585 h 1586"/>
                <a:gd name="T4" fmla="*/ 0 w 592"/>
                <a:gd name="T5" fmla="*/ 54 h 1586"/>
                <a:gd name="T6" fmla="*/ 188 w 592"/>
                <a:gd name="T7" fmla="*/ 0 h 1586"/>
                <a:gd name="T8" fmla="*/ 591 w 592"/>
                <a:gd name="T9" fmla="*/ 1182 h 1586"/>
                <a:gd name="T10" fmla="*/ 456 w 592"/>
                <a:gd name="T11" fmla="*/ 1585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2" h="1586">
                  <a:moveTo>
                    <a:pt x="456" y="1585"/>
                  </a:moveTo>
                  <a:lnTo>
                    <a:pt x="456" y="1585"/>
                  </a:lnTo>
                  <a:cubicBezTo>
                    <a:pt x="296" y="1344"/>
                    <a:pt x="134" y="752"/>
                    <a:pt x="0" y="54"/>
                  </a:cubicBezTo>
                  <a:cubicBezTo>
                    <a:pt x="81" y="26"/>
                    <a:pt x="134" y="0"/>
                    <a:pt x="188" y="0"/>
                  </a:cubicBezTo>
                  <a:cubicBezTo>
                    <a:pt x="296" y="511"/>
                    <a:pt x="376" y="914"/>
                    <a:pt x="591" y="1182"/>
                  </a:cubicBezTo>
                  <a:lnTo>
                    <a:pt x="456" y="1585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23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АЛБАН ХЭРЭГ ХӨТЛӨЛТ</a:t>
            </a:r>
            <a:endParaRPr lang="en-US" sz="7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A20AE9-ED70-413A-8A70-85199C824E9D}"/>
              </a:ext>
            </a:extLst>
          </p:cNvPr>
          <p:cNvGrpSpPr/>
          <p:nvPr/>
        </p:nvGrpSpPr>
        <p:grpSpPr>
          <a:xfrm>
            <a:off x="1030021" y="2022093"/>
            <a:ext cx="7002062" cy="10489640"/>
            <a:chOff x="1715218" y="2667385"/>
            <a:chExt cx="7002062" cy="10489640"/>
          </a:xfrm>
        </p:grpSpPr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135FA315-7595-463A-A5DF-049659F1D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413" y="2667385"/>
              <a:ext cx="1623150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4EB7256-FA20-42F2-8680-DB930A6A4409}"/>
                </a:ext>
              </a:extLst>
            </p:cNvPr>
            <p:cNvSpPr txBox="1"/>
            <p:nvPr/>
          </p:nvSpPr>
          <p:spPr>
            <a:xfrm>
              <a:off x="1715218" y="6416718"/>
              <a:ext cx="7002062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4000" dirty="0">
                  <a:latin typeface="+mj-lt"/>
                </a:rPr>
                <a:t>Хариутай - </a:t>
              </a:r>
              <a:r>
                <a:rPr lang="mn-MN" sz="4000" b="1" dirty="0">
                  <a:latin typeface="+mj-lt"/>
                </a:rPr>
                <a:t>403</a:t>
              </a:r>
            </a:p>
            <a:p>
              <a:pPr algn="ctr"/>
              <a:r>
                <a:rPr lang="mn-MN" sz="4000" dirty="0">
                  <a:latin typeface="+mj-lt"/>
                </a:rPr>
                <a:t>Хариугүй - </a:t>
              </a:r>
              <a:r>
                <a:rPr lang="mn-MN" sz="4000" b="1" dirty="0">
                  <a:latin typeface="+mj-lt"/>
                </a:rPr>
                <a:t>1526</a:t>
              </a:r>
            </a:p>
            <a:p>
              <a:pPr algn="ctr"/>
              <a:endParaRPr lang="en-US" sz="4800" b="1" dirty="0">
                <a:solidFill>
                  <a:schemeClr val="accent1"/>
                </a:solidFill>
                <a:latin typeface="+mj-lt"/>
              </a:endParaRPr>
            </a:p>
            <a:p>
              <a:pPr algn="ctr"/>
              <a:r>
                <a:rPr lang="mn-MN" sz="4800" b="1" dirty="0">
                  <a:solidFill>
                    <a:schemeClr val="accent1"/>
                  </a:solidFill>
                  <a:latin typeface="+mj-lt"/>
                </a:rPr>
                <a:t>Шийдвэрлэлт:</a:t>
              </a:r>
            </a:p>
            <a:p>
              <a:endParaRPr lang="mn-MN" sz="4000" dirty="0">
                <a:latin typeface="+mj-lt"/>
              </a:endParaRPr>
            </a:p>
            <a:p>
              <a:r>
                <a:rPr lang="mn-MN" sz="4000" dirty="0">
                  <a:latin typeface="+mj-lt"/>
                </a:rPr>
                <a:t>Хугацаандаа – </a:t>
              </a:r>
              <a:r>
                <a:rPr lang="mn-MN" sz="4000" b="1" dirty="0">
                  <a:latin typeface="+mj-lt"/>
                </a:rPr>
                <a:t>1922</a:t>
              </a:r>
            </a:p>
            <a:p>
              <a:r>
                <a:rPr lang="mn-MN" sz="4000" dirty="0">
                  <a:latin typeface="+mj-lt"/>
                </a:rPr>
                <a:t>Хугацаа хэтэрсэн – </a:t>
              </a:r>
              <a:r>
                <a:rPr lang="mn-MN" sz="4000" b="1" dirty="0">
                  <a:latin typeface="+mj-lt"/>
                </a:rPr>
                <a:t>7</a:t>
              </a:r>
            </a:p>
            <a:p>
              <a:r>
                <a:rPr lang="mn-MN" sz="4000" dirty="0">
                  <a:latin typeface="+mj-lt"/>
                </a:rPr>
                <a:t>Шийдвэрлэлт: </a:t>
              </a:r>
              <a:r>
                <a:rPr lang="mn-MN" sz="4000" b="1" dirty="0">
                  <a:latin typeface="+mj-lt"/>
                </a:rPr>
                <a:t>99.</a:t>
              </a:r>
              <a:r>
                <a:rPr lang="en-US" sz="4000" b="1" dirty="0">
                  <a:latin typeface="+mj-lt"/>
                </a:rPr>
                <a:t>63</a:t>
              </a:r>
              <a:r>
                <a:rPr lang="mn-MN" sz="4000" b="1" dirty="0">
                  <a:latin typeface="+mj-lt"/>
                </a:rPr>
                <a:t> </a:t>
              </a:r>
              <a:r>
                <a:rPr lang="en-US" sz="4000" b="1" dirty="0">
                  <a:latin typeface="+mj-lt"/>
                </a:rPr>
                <a:t>%</a:t>
              </a:r>
              <a:endParaRPr lang="mn-MN" sz="4000" b="1" dirty="0">
                <a:latin typeface="+mj-lt"/>
              </a:endParaRPr>
            </a:p>
            <a:p>
              <a:r>
                <a:rPr lang="mn-MN" sz="4000" dirty="0">
                  <a:latin typeface="+mj-lt"/>
                </a:rPr>
                <a:t>Шийдвэрлэлтийн дундаж хугацаа: </a:t>
              </a:r>
              <a:r>
                <a:rPr lang="mn-MN" sz="4000" b="1" dirty="0">
                  <a:latin typeface="+mj-lt"/>
                </a:rPr>
                <a:t>9.21 хоног</a:t>
              </a:r>
              <a:endParaRPr lang="en-US" sz="4000" b="1" dirty="0">
                <a:latin typeface="+mj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E96B0D4-3DF1-419E-B7BE-7C2B58CD060C}"/>
                </a:ext>
              </a:extLst>
            </p:cNvPr>
            <p:cNvSpPr/>
            <p:nvPr/>
          </p:nvSpPr>
          <p:spPr>
            <a:xfrm>
              <a:off x="1715218" y="4364403"/>
              <a:ext cx="7002062" cy="1789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5400" dirty="0"/>
                <a:t>ИРСЭН БИЧИГ</a:t>
              </a:r>
            </a:p>
            <a:p>
              <a:pPr algn="ctr"/>
              <a:r>
                <a:rPr lang="mn-MN" sz="6000" b="1" dirty="0"/>
                <a:t>1929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3B56011-02DF-46BA-AC8A-5E13FD1DABD6}"/>
              </a:ext>
            </a:extLst>
          </p:cNvPr>
          <p:cNvGrpSpPr/>
          <p:nvPr/>
        </p:nvGrpSpPr>
        <p:grpSpPr>
          <a:xfrm>
            <a:off x="8680501" y="2022093"/>
            <a:ext cx="7002062" cy="5013577"/>
            <a:chOff x="1715218" y="2667385"/>
            <a:chExt cx="7002062" cy="5013577"/>
          </a:xfrm>
        </p:grpSpPr>
        <p:sp>
          <p:nvSpPr>
            <p:cNvPr id="117" name="Freeform 49">
              <a:extLst>
                <a:ext uri="{FF2B5EF4-FFF2-40B4-BE49-F238E27FC236}">
                  <a16:creationId xmlns:a16="http://schemas.microsoft.com/office/drawing/2014/main" id="{316120FB-CD6F-4202-AEFA-0E225DFC1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413" y="2667385"/>
              <a:ext cx="1623150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3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8EE2366-E80E-49FA-ADC8-BA1E09DEF855}"/>
                </a:ext>
              </a:extLst>
            </p:cNvPr>
            <p:cNvSpPr txBox="1"/>
            <p:nvPr/>
          </p:nvSpPr>
          <p:spPr>
            <a:xfrm>
              <a:off x="1715218" y="6357523"/>
              <a:ext cx="70020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4000" dirty="0">
                  <a:latin typeface="+mj-lt"/>
                </a:rPr>
                <a:t>Хариутай – </a:t>
              </a:r>
              <a:r>
                <a:rPr lang="en-US" sz="4000" b="1" dirty="0">
                  <a:latin typeface="+mj-lt"/>
                </a:rPr>
                <a:t>1</a:t>
              </a:r>
              <a:endParaRPr lang="mn-MN" sz="4000" b="1" dirty="0">
                <a:latin typeface="+mj-lt"/>
              </a:endParaRPr>
            </a:p>
            <a:p>
              <a:pPr algn="ctr"/>
              <a:r>
                <a:rPr lang="mn-MN" sz="4000" dirty="0">
                  <a:latin typeface="+mj-lt"/>
                </a:rPr>
                <a:t>Хариугүй - </a:t>
              </a:r>
              <a:r>
                <a:rPr lang="mn-MN" sz="4000" b="1" dirty="0">
                  <a:latin typeface="+mj-lt"/>
                </a:rPr>
                <a:t>369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83FCFFB-D2EC-4D16-9A18-23CA1BB7ADA3}"/>
                </a:ext>
              </a:extLst>
            </p:cNvPr>
            <p:cNvSpPr/>
            <p:nvPr/>
          </p:nvSpPr>
          <p:spPr>
            <a:xfrm>
              <a:off x="1715218" y="4364403"/>
              <a:ext cx="7002062" cy="17891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5400" dirty="0"/>
                <a:t>ЯВСАН БИЧИГ</a:t>
              </a:r>
            </a:p>
            <a:p>
              <a:pPr algn="ctr"/>
              <a:r>
                <a:rPr lang="mn-MN" sz="6000" b="1" dirty="0"/>
                <a:t>370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DD1EC5E-AB91-4498-8CC1-767C0606EE20}"/>
              </a:ext>
            </a:extLst>
          </p:cNvPr>
          <p:cNvGrpSpPr/>
          <p:nvPr/>
        </p:nvGrpSpPr>
        <p:grpSpPr>
          <a:xfrm>
            <a:off x="16330981" y="2022093"/>
            <a:ext cx="7002062" cy="5013577"/>
            <a:chOff x="1715218" y="2667385"/>
            <a:chExt cx="7002062" cy="5013577"/>
          </a:xfrm>
        </p:grpSpPr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6071C9F9-03D0-4B42-8610-5569FD949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413" y="2667385"/>
              <a:ext cx="1623150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2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0E7F9B2-A80B-4A04-AC0F-215ED8D1EBD8}"/>
                </a:ext>
              </a:extLst>
            </p:cNvPr>
            <p:cNvSpPr txBox="1"/>
            <p:nvPr/>
          </p:nvSpPr>
          <p:spPr>
            <a:xfrm>
              <a:off x="1715218" y="6357523"/>
              <a:ext cx="70020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4000" b="1" dirty="0">
                  <a:latin typeface="+mj-lt"/>
                </a:rPr>
                <a:t>А</a:t>
              </a:r>
              <a:r>
                <a:rPr lang="mn-MN" sz="4000" dirty="0">
                  <a:latin typeface="+mj-lt"/>
                </a:rPr>
                <a:t> тушаал - </a:t>
              </a:r>
              <a:r>
                <a:rPr lang="mn-MN" sz="4000" b="1" dirty="0">
                  <a:latin typeface="+mj-lt"/>
                </a:rPr>
                <a:t>33</a:t>
              </a:r>
            </a:p>
            <a:p>
              <a:pPr algn="ctr"/>
              <a:r>
                <a:rPr lang="mn-MN" sz="4000" b="1" dirty="0">
                  <a:latin typeface="+mj-lt"/>
                </a:rPr>
                <a:t>Б</a:t>
              </a:r>
              <a:r>
                <a:rPr lang="mn-MN" sz="4000" dirty="0">
                  <a:latin typeface="+mj-lt"/>
                </a:rPr>
                <a:t> тушаал - </a:t>
              </a:r>
              <a:r>
                <a:rPr lang="mn-MN" sz="4000" b="1" dirty="0">
                  <a:latin typeface="+mj-lt"/>
                </a:rPr>
                <a:t>39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8E8B464-784A-4174-94CF-A15FA7CA1B33}"/>
                </a:ext>
              </a:extLst>
            </p:cNvPr>
            <p:cNvSpPr/>
            <p:nvPr/>
          </p:nvSpPr>
          <p:spPr>
            <a:xfrm>
              <a:off x="1715218" y="4364403"/>
              <a:ext cx="7002062" cy="1789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5400" dirty="0"/>
                <a:t>ТУШААЛ</a:t>
              </a:r>
            </a:p>
            <a:p>
              <a:pPr algn="ctr"/>
              <a:r>
                <a:rPr lang="mn-MN" sz="6000" b="1" dirty="0"/>
                <a:t>72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D69ECC0-8D24-41DD-B018-65FA1335A056}"/>
              </a:ext>
            </a:extLst>
          </p:cNvPr>
          <p:cNvGrpSpPr/>
          <p:nvPr/>
        </p:nvGrpSpPr>
        <p:grpSpPr>
          <a:xfrm>
            <a:off x="8985301" y="7496763"/>
            <a:ext cx="7002062" cy="3486126"/>
            <a:chOff x="1715218" y="2667385"/>
            <a:chExt cx="7002062" cy="3486126"/>
          </a:xfrm>
        </p:grpSpPr>
        <p:sp>
          <p:nvSpPr>
            <p:cNvPr id="125" name="Freeform 49">
              <a:extLst>
                <a:ext uri="{FF2B5EF4-FFF2-40B4-BE49-F238E27FC236}">
                  <a16:creationId xmlns:a16="http://schemas.microsoft.com/office/drawing/2014/main" id="{8FF2A44D-6462-4489-83F1-6853FEF8D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413" y="2667385"/>
              <a:ext cx="1623150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4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4BB9F33-82E0-4447-98E7-F737CA1E96BC}"/>
                </a:ext>
              </a:extLst>
            </p:cNvPr>
            <p:cNvSpPr/>
            <p:nvPr/>
          </p:nvSpPr>
          <p:spPr>
            <a:xfrm>
              <a:off x="1715218" y="4311623"/>
              <a:ext cx="7002062" cy="18418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5400" dirty="0"/>
                <a:t>ӨРГӨДӨЛ</a:t>
              </a:r>
              <a:endParaRPr lang="mn-MN" sz="6000" dirty="0"/>
            </a:p>
            <a:p>
              <a:pPr algn="ctr"/>
              <a:r>
                <a:rPr lang="mn-MN" sz="6000" b="1" dirty="0"/>
                <a:t>45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1BFF04A-364D-4995-98C3-F7A1374DFDE8}"/>
              </a:ext>
            </a:extLst>
          </p:cNvPr>
          <p:cNvGrpSpPr/>
          <p:nvPr/>
        </p:nvGrpSpPr>
        <p:grpSpPr>
          <a:xfrm>
            <a:off x="16330981" y="7496763"/>
            <a:ext cx="7002062" cy="5629130"/>
            <a:chOff x="1715218" y="2667385"/>
            <a:chExt cx="7002062" cy="5629130"/>
          </a:xfrm>
        </p:grpSpPr>
        <p:sp>
          <p:nvSpPr>
            <p:cNvPr id="129" name="Freeform 49">
              <a:extLst>
                <a:ext uri="{FF2B5EF4-FFF2-40B4-BE49-F238E27FC236}">
                  <a16:creationId xmlns:a16="http://schemas.microsoft.com/office/drawing/2014/main" id="{3B362E35-1E5E-426A-B00A-46725D4B9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413" y="2667385"/>
              <a:ext cx="1623150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6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7DA992B-EB55-4AC1-AA61-620F057F2E47}"/>
                </a:ext>
              </a:extLst>
            </p:cNvPr>
            <p:cNvSpPr txBox="1"/>
            <p:nvPr/>
          </p:nvSpPr>
          <p:spPr>
            <a:xfrm>
              <a:off x="1715218" y="6357523"/>
              <a:ext cx="70020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4000" dirty="0">
                  <a:latin typeface="+mj-lt"/>
                </a:rPr>
                <a:t>Шийдвэрлэсэн- </a:t>
              </a:r>
              <a:r>
                <a:rPr lang="mn-MN" sz="4000" b="1" dirty="0">
                  <a:latin typeface="+mj-lt"/>
                </a:rPr>
                <a:t>307</a:t>
              </a:r>
            </a:p>
            <a:p>
              <a:pPr algn="ctr"/>
              <a:r>
                <a:rPr lang="mn-MN" sz="4000" dirty="0">
                  <a:latin typeface="+mj-lt"/>
                </a:rPr>
                <a:t>Шийдвэрлээгүй – </a:t>
              </a:r>
              <a:r>
                <a:rPr lang="mn-MN" sz="4000" b="1" dirty="0">
                  <a:latin typeface="+mj-lt"/>
                </a:rPr>
                <a:t>2 </a:t>
              </a:r>
              <a:r>
                <a:rPr lang="mn-MN" sz="1800" dirty="0">
                  <a:latin typeface="+mj-lt"/>
                </a:rPr>
                <a:t>/2020.12.31-нд ирсэн/</a:t>
              </a:r>
              <a:endParaRPr lang="mn-MN" sz="4000" dirty="0">
                <a:latin typeface="+mj-lt"/>
              </a:endParaRPr>
            </a:p>
            <a:p>
              <a:pPr algn="ctr"/>
              <a:r>
                <a:rPr lang="mn-MN" sz="4000" dirty="0">
                  <a:latin typeface="+mj-lt"/>
                </a:rPr>
                <a:t>Шийдвэрлэлт – </a:t>
              </a:r>
              <a:r>
                <a:rPr lang="mn-MN" sz="4000" b="1" dirty="0">
                  <a:latin typeface="+mj-lt"/>
                </a:rPr>
                <a:t>99.3</a:t>
              </a:r>
              <a:r>
                <a:rPr lang="en-US" sz="4000" b="1" dirty="0">
                  <a:latin typeface="+mj-lt"/>
                </a:rPr>
                <a:t>%</a:t>
              </a:r>
              <a:r>
                <a:rPr lang="mn-MN" sz="4000" dirty="0">
                  <a:latin typeface="+mj-lt"/>
                </a:rPr>
                <a:t> 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497B10C-94F4-4BEE-AB63-D13179CF3FF4}"/>
                </a:ext>
              </a:extLst>
            </p:cNvPr>
            <p:cNvSpPr/>
            <p:nvPr/>
          </p:nvSpPr>
          <p:spPr>
            <a:xfrm>
              <a:off x="1715218" y="4311623"/>
              <a:ext cx="7002062" cy="18418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5400" dirty="0"/>
                <a:t>ГОМДОЛ -18001288</a:t>
              </a:r>
            </a:p>
            <a:p>
              <a:pPr algn="ctr"/>
              <a:r>
                <a:rPr lang="mn-MN" sz="6000" b="1" dirty="0"/>
                <a:t>309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6F6AB7-547C-436C-B753-FFA9686409B4}"/>
              </a:ext>
            </a:extLst>
          </p:cNvPr>
          <p:cNvSpPr txBox="1"/>
          <p:nvPr/>
        </p:nvSpPr>
        <p:spPr>
          <a:xfrm>
            <a:off x="9097679" y="11186901"/>
            <a:ext cx="72333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4000" dirty="0">
                <a:latin typeface="+mj-lt"/>
              </a:rPr>
              <a:t>Шийдвэрлэж хариу өгсөн – </a:t>
            </a:r>
            <a:r>
              <a:rPr lang="mn-MN" sz="4000" b="1" dirty="0">
                <a:latin typeface="+mj-lt"/>
              </a:rPr>
              <a:t>45</a:t>
            </a:r>
          </a:p>
          <a:p>
            <a:r>
              <a:rPr lang="mn-MN" sz="4000" dirty="0">
                <a:latin typeface="+mj-lt"/>
              </a:rPr>
              <a:t>Шийдвэрлэлт: </a:t>
            </a:r>
            <a:r>
              <a:rPr lang="mn-MN" sz="4000" b="1" dirty="0">
                <a:latin typeface="+mj-lt"/>
              </a:rPr>
              <a:t>100 </a:t>
            </a:r>
            <a:r>
              <a:rPr lang="en-US" sz="4000" b="1" dirty="0">
                <a:latin typeface="+mj-lt"/>
              </a:rPr>
              <a:t>%</a:t>
            </a:r>
            <a:endParaRPr lang="mn-MN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76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675772"/>
            <a:ext cx="19705625" cy="1089529"/>
          </a:xfrm>
        </p:spPr>
        <p:txBody>
          <a:bodyPr/>
          <a:lstStyle/>
          <a:p>
            <a:r>
              <a:rPr lang="mn-MN" sz="7200" dirty="0"/>
              <a:t>СУРГАЛТ ХӨГЖИЛ, ХҮНИЙ НӨӨЦ</a:t>
            </a:r>
            <a:endParaRPr lang="en-US" sz="7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C4C92E-EBF5-4A15-BBB0-2433FE0F9FC0}"/>
              </a:ext>
            </a:extLst>
          </p:cNvPr>
          <p:cNvGrpSpPr/>
          <p:nvPr/>
        </p:nvGrpSpPr>
        <p:grpSpPr>
          <a:xfrm>
            <a:off x="-1650252" y="6548181"/>
            <a:ext cx="6218396" cy="5447305"/>
            <a:chOff x="-544512" y="2429346"/>
            <a:chExt cx="13868626" cy="12148895"/>
          </a:xfrm>
        </p:grpSpPr>
        <p:sp>
          <p:nvSpPr>
            <p:cNvPr id="8" name="Freeform 1">
              <a:extLst>
                <a:ext uri="{FF2B5EF4-FFF2-40B4-BE49-F238E27FC236}">
                  <a16:creationId xmlns:a16="http://schemas.microsoft.com/office/drawing/2014/main" id="{D5215FB3-46BB-4B2E-9FA4-258C55256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965" y="2579691"/>
              <a:ext cx="991747" cy="1550923"/>
            </a:xfrm>
            <a:custGeom>
              <a:avLst/>
              <a:gdLst>
                <a:gd name="T0" fmla="*/ 1563 w 1657"/>
                <a:gd name="T1" fmla="*/ 1968 h 2594"/>
                <a:gd name="T2" fmla="*/ 1563 w 1657"/>
                <a:gd name="T3" fmla="*/ 1968 h 2594"/>
                <a:gd name="T4" fmla="*/ 688 w 1657"/>
                <a:gd name="T5" fmla="*/ 1812 h 2594"/>
                <a:gd name="T6" fmla="*/ 1438 w 1657"/>
                <a:gd name="T7" fmla="*/ 1593 h 2594"/>
                <a:gd name="T8" fmla="*/ 1406 w 1657"/>
                <a:gd name="T9" fmla="*/ 1468 h 2594"/>
                <a:gd name="T10" fmla="*/ 1500 w 1657"/>
                <a:gd name="T11" fmla="*/ 1281 h 2594"/>
                <a:gd name="T12" fmla="*/ 1344 w 1657"/>
                <a:gd name="T13" fmla="*/ 1187 h 2594"/>
                <a:gd name="T14" fmla="*/ 1313 w 1657"/>
                <a:gd name="T15" fmla="*/ 1156 h 2594"/>
                <a:gd name="T16" fmla="*/ 1313 w 1657"/>
                <a:gd name="T17" fmla="*/ 1156 h 2594"/>
                <a:gd name="T18" fmla="*/ 1156 w 1657"/>
                <a:gd name="T19" fmla="*/ 687 h 2594"/>
                <a:gd name="T20" fmla="*/ 63 w 1657"/>
                <a:gd name="T21" fmla="*/ 1281 h 2594"/>
                <a:gd name="T22" fmla="*/ 344 w 1657"/>
                <a:gd name="T23" fmla="*/ 2062 h 2594"/>
                <a:gd name="T24" fmla="*/ 63 w 1657"/>
                <a:gd name="T25" fmla="*/ 2218 h 2594"/>
                <a:gd name="T26" fmla="*/ 250 w 1657"/>
                <a:gd name="T27" fmla="*/ 2343 h 2594"/>
                <a:gd name="T28" fmla="*/ 500 w 1657"/>
                <a:gd name="T29" fmla="*/ 2343 h 2594"/>
                <a:gd name="T30" fmla="*/ 500 w 1657"/>
                <a:gd name="T31" fmla="*/ 2375 h 2594"/>
                <a:gd name="T32" fmla="*/ 1625 w 1657"/>
                <a:gd name="T33" fmla="*/ 2281 h 2594"/>
                <a:gd name="T34" fmla="*/ 1563 w 1657"/>
                <a:gd name="T35" fmla="*/ 1968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7" h="2594">
                  <a:moveTo>
                    <a:pt x="1563" y="1968"/>
                  </a:moveTo>
                  <a:lnTo>
                    <a:pt x="1563" y="1968"/>
                  </a:lnTo>
                  <a:cubicBezTo>
                    <a:pt x="969" y="2562"/>
                    <a:pt x="688" y="1812"/>
                    <a:pt x="688" y="1812"/>
                  </a:cubicBezTo>
                  <a:cubicBezTo>
                    <a:pt x="750" y="1781"/>
                    <a:pt x="1250" y="1656"/>
                    <a:pt x="1438" y="1593"/>
                  </a:cubicBezTo>
                  <a:cubicBezTo>
                    <a:pt x="1438" y="1562"/>
                    <a:pt x="1438" y="1500"/>
                    <a:pt x="1406" y="1468"/>
                  </a:cubicBezTo>
                  <a:cubicBezTo>
                    <a:pt x="1625" y="1468"/>
                    <a:pt x="1656" y="1218"/>
                    <a:pt x="1500" y="1281"/>
                  </a:cubicBezTo>
                  <a:cubicBezTo>
                    <a:pt x="1406" y="1343"/>
                    <a:pt x="1344" y="1250"/>
                    <a:pt x="1344" y="1187"/>
                  </a:cubicBezTo>
                  <a:cubicBezTo>
                    <a:pt x="1313" y="1187"/>
                    <a:pt x="1313" y="1187"/>
                    <a:pt x="1313" y="1156"/>
                  </a:cubicBezTo>
                  <a:lnTo>
                    <a:pt x="1313" y="1156"/>
                  </a:lnTo>
                  <a:cubicBezTo>
                    <a:pt x="1250" y="906"/>
                    <a:pt x="1156" y="687"/>
                    <a:pt x="1156" y="687"/>
                  </a:cubicBezTo>
                  <a:cubicBezTo>
                    <a:pt x="375" y="0"/>
                    <a:pt x="0" y="1125"/>
                    <a:pt x="63" y="1281"/>
                  </a:cubicBezTo>
                  <a:cubicBezTo>
                    <a:pt x="94" y="1375"/>
                    <a:pt x="188" y="1750"/>
                    <a:pt x="344" y="2062"/>
                  </a:cubicBezTo>
                  <a:cubicBezTo>
                    <a:pt x="188" y="2093"/>
                    <a:pt x="63" y="2125"/>
                    <a:pt x="63" y="2218"/>
                  </a:cubicBezTo>
                  <a:cubicBezTo>
                    <a:pt x="63" y="2406"/>
                    <a:pt x="250" y="2343"/>
                    <a:pt x="250" y="2343"/>
                  </a:cubicBezTo>
                  <a:cubicBezTo>
                    <a:pt x="313" y="2343"/>
                    <a:pt x="406" y="2343"/>
                    <a:pt x="500" y="2343"/>
                  </a:cubicBezTo>
                  <a:lnTo>
                    <a:pt x="500" y="2375"/>
                  </a:lnTo>
                  <a:cubicBezTo>
                    <a:pt x="719" y="2593"/>
                    <a:pt x="1625" y="2562"/>
                    <a:pt x="1625" y="2281"/>
                  </a:cubicBezTo>
                  <a:cubicBezTo>
                    <a:pt x="1594" y="2218"/>
                    <a:pt x="1594" y="2093"/>
                    <a:pt x="1563" y="1968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8FF7328E-2926-4B3E-A628-5EAE82863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4512" y="5924198"/>
              <a:ext cx="13868626" cy="8429846"/>
            </a:xfrm>
            <a:custGeom>
              <a:avLst/>
              <a:gdLst>
                <a:gd name="T0" fmla="*/ 0 w 23188"/>
                <a:gd name="T1" fmla="*/ 11624 h 14094"/>
                <a:gd name="T2" fmla="*/ 7813 w 23188"/>
                <a:gd name="T3" fmla="*/ 6593 h 14094"/>
                <a:gd name="T4" fmla="*/ 10344 w 23188"/>
                <a:gd name="T5" fmla="*/ 8718 h 14094"/>
                <a:gd name="T6" fmla="*/ 15500 w 23188"/>
                <a:gd name="T7" fmla="*/ 3719 h 14094"/>
                <a:gd name="T8" fmla="*/ 16843 w 23188"/>
                <a:gd name="T9" fmla="*/ 4812 h 14094"/>
                <a:gd name="T10" fmla="*/ 19843 w 23188"/>
                <a:gd name="T11" fmla="*/ 2250 h 14094"/>
                <a:gd name="T12" fmla="*/ 19281 w 23188"/>
                <a:gd name="T13" fmla="*/ 2375 h 14094"/>
                <a:gd name="T14" fmla="*/ 19281 w 23188"/>
                <a:gd name="T15" fmla="*/ 1407 h 14094"/>
                <a:gd name="T16" fmla="*/ 23187 w 23188"/>
                <a:gd name="T17" fmla="*/ 0 h 14094"/>
                <a:gd name="T18" fmla="*/ 23187 w 23188"/>
                <a:gd name="T19" fmla="*/ 969 h 14094"/>
                <a:gd name="T20" fmla="*/ 22406 w 23188"/>
                <a:gd name="T21" fmla="*/ 4406 h 14094"/>
                <a:gd name="T22" fmla="*/ 21062 w 23188"/>
                <a:gd name="T23" fmla="*/ 3125 h 14094"/>
                <a:gd name="T24" fmla="*/ 16843 w 23188"/>
                <a:gd name="T25" fmla="*/ 7281 h 14094"/>
                <a:gd name="T26" fmla="*/ 15531 w 23188"/>
                <a:gd name="T27" fmla="*/ 6031 h 14094"/>
                <a:gd name="T28" fmla="*/ 10657 w 23188"/>
                <a:gd name="T29" fmla="*/ 10968 h 14094"/>
                <a:gd name="T30" fmla="*/ 7938 w 23188"/>
                <a:gd name="T31" fmla="*/ 9031 h 14094"/>
                <a:gd name="T32" fmla="*/ 1532 w 23188"/>
                <a:gd name="T33" fmla="*/ 14093 h 14094"/>
                <a:gd name="T34" fmla="*/ 0 w 23188"/>
                <a:gd name="T35" fmla="*/ 12593 h 14094"/>
                <a:gd name="T36" fmla="*/ 0 w 23188"/>
                <a:gd name="T37" fmla="*/ 11624 h 14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88" h="14094">
                  <a:moveTo>
                    <a:pt x="0" y="11624"/>
                  </a:moveTo>
                  <a:lnTo>
                    <a:pt x="7813" y="6593"/>
                  </a:lnTo>
                  <a:lnTo>
                    <a:pt x="10344" y="8718"/>
                  </a:lnTo>
                  <a:lnTo>
                    <a:pt x="15500" y="3719"/>
                  </a:lnTo>
                  <a:lnTo>
                    <a:pt x="16843" y="4812"/>
                  </a:lnTo>
                  <a:lnTo>
                    <a:pt x="19843" y="2250"/>
                  </a:lnTo>
                  <a:lnTo>
                    <a:pt x="19281" y="2375"/>
                  </a:lnTo>
                  <a:lnTo>
                    <a:pt x="19281" y="1407"/>
                  </a:lnTo>
                  <a:lnTo>
                    <a:pt x="23187" y="0"/>
                  </a:lnTo>
                  <a:lnTo>
                    <a:pt x="23187" y="969"/>
                  </a:lnTo>
                  <a:lnTo>
                    <a:pt x="22406" y="4406"/>
                  </a:lnTo>
                  <a:lnTo>
                    <a:pt x="21062" y="3125"/>
                  </a:lnTo>
                  <a:lnTo>
                    <a:pt x="16843" y="7281"/>
                  </a:lnTo>
                  <a:lnTo>
                    <a:pt x="15531" y="6031"/>
                  </a:lnTo>
                  <a:lnTo>
                    <a:pt x="10657" y="10968"/>
                  </a:lnTo>
                  <a:lnTo>
                    <a:pt x="7938" y="9031"/>
                  </a:lnTo>
                  <a:lnTo>
                    <a:pt x="1532" y="14093"/>
                  </a:lnTo>
                  <a:lnTo>
                    <a:pt x="0" y="12593"/>
                  </a:lnTo>
                  <a:lnTo>
                    <a:pt x="0" y="1162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D089856A-DE24-4EAA-93F3-A04031DDB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4512" y="6504476"/>
              <a:ext cx="13868626" cy="8073765"/>
            </a:xfrm>
            <a:custGeom>
              <a:avLst/>
              <a:gdLst>
                <a:gd name="T0" fmla="*/ 0 w 23188"/>
                <a:gd name="T1" fmla="*/ 11624 h 13500"/>
                <a:gd name="T2" fmla="*/ 7813 w 23188"/>
                <a:gd name="T3" fmla="*/ 6562 h 13500"/>
                <a:gd name="T4" fmla="*/ 10344 w 23188"/>
                <a:gd name="T5" fmla="*/ 8718 h 13500"/>
                <a:gd name="T6" fmla="*/ 15500 w 23188"/>
                <a:gd name="T7" fmla="*/ 3718 h 13500"/>
                <a:gd name="T8" fmla="*/ 16843 w 23188"/>
                <a:gd name="T9" fmla="*/ 4811 h 13500"/>
                <a:gd name="T10" fmla="*/ 20093 w 23188"/>
                <a:gd name="T11" fmla="*/ 2031 h 13500"/>
                <a:gd name="T12" fmla="*/ 19281 w 23188"/>
                <a:gd name="T13" fmla="*/ 1406 h 13500"/>
                <a:gd name="T14" fmla="*/ 23187 w 23188"/>
                <a:gd name="T15" fmla="*/ 0 h 13500"/>
                <a:gd name="T16" fmla="*/ 22406 w 23188"/>
                <a:gd name="T17" fmla="*/ 4405 h 13500"/>
                <a:gd name="T18" fmla="*/ 21062 w 23188"/>
                <a:gd name="T19" fmla="*/ 3125 h 13500"/>
                <a:gd name="T20" fmla="*/ 16843 w 23188"/>
                <a:gd name="T21" fmla="*/ 7280 h 13500"/>
                <a:gd name="T22" fmla="*/ 15531 w 23188"/>
                <a:gd name="T23" fmla="*/ 5999 h 13500"/>
                <a:gd name="T24" fmla="*/ 10657 w 23188"/>
                <a:gd name="T25" fmla="*/ 10968 h 13500"/>
                <a:gd name="T26" fmla="*/ 7719 w 23188"/>
                <a:gd name="T27" fmla="*/ 8655 h 13500"/>
                <a:gd name="T28" fmla="*/ 1157 w 23188"/>
                <a:gd name="T29" fmla="*/ 13499 h 13500"/>
                <a:gd name="T30" fmla="*/ 0 w 23188"/>
                <a:gd name="T31" fmla="*/ 11624 h 1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88" h="13500">
                  <a:moveTo>
                    <a:pt x="0" y="11624"/>
                  </a:moveTo>
                  <a:lnTo>
                    <a:pt x="7813" y="6562"/>
                  </a:lnTo>
                  <a:lnTo>
                    <a:pt x="10344" y="8718"/>
                  </a:lnTo>
                  <a:lnTo>
                    <a:pt x="15500" y="3718"/>
                  </a:lnTo>
                  <a:lnTo>
                    <a:pt x="16843" y="4811"/>
                  </a:lnTo>
                  <a:lnTo>
                    <a:pt x="20093" y="2031"/>
                  </a:lnTo>
                  <a:lnTo>
                    <a:pt x="19281" y="1406"/>
                  </a:lnTo>
                  <a:lnTo>
                    <a:pt x="23187" y="0"/>
                  </a:lnTo>
                  <a:lnTo>
                    <a:pt x="22406" y="4405"/>
                  </a:lnTo>
                  <a:lnTo>
                    <a:pt x="21062" y="3125"/>
                  </a:lnTo>
                  <a:lnTo>
                    <a:pt x="16843" y="7280"/>
                  </a:lnTo>
                  <a:lnTo>
                    <a:pt x="15531" y="5999"/>
                  </a:lnTo>
                  <a:lnTo>
                    <a:pt x="10657" y="10968"/>
                  </a:lnTo>
                  <a:lnTo>
                    <a:pt x="7719" y="8655"/>
                  </a:lnTo>
                  <a:lnTo>
                    <a:pt x="1157" y="13499"/>
                  </a:lnTo>
                  <a:lnTo>
                    <a:pt x="0" y="1162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95CD3A3F-4452-4596-A336-B355D8C71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824" y="7477758"/>
              <a:ext cx="3476388" cy="1719731"/>
            </a:xfrm>
            <a:custGeom>
              <a:avLst/>
              <a:gdLst>
                <a:gd name="T0" fmla="*/ 0 w 5814"/>
                <a:gd name="T1" fmla="*/ 2718 h 2875"/>
                <a:gd name="T2" fmla="*/ 0 w 5814"/>
                <a:gd name="T3" fmla="*/ 2718 h 2875"/>
                <a:gd name="T4" fmla="*/ 1407 w 5814"/>
                <a:gd name="T5" fmla="*/ 1313 h 2875"/>
                <a:gd name="T6" fmla="*/ 2625 w 5814"/>
                <a:gd name="T7" fmla="*/ 2374 h 2875"/>
                <a:gd name="T8" fmla="*/ 5344 w 5814"/>
                <a:gd name="T9" fmla="*/ 0 h 2875"/>
                <a:gd name="T10" fmla="*/ 5813 w 5814"/>
                <a:gd name="T11" fmla="*/ 375 h 2875"/>
                <a:gd name="T12" fmla="*/ 2625 w 5814"/>
                <a:gd name="T13" fmla="*/ 2874 h 2875"/>
                <a:gd name="T14" fmla="*/ 1282 w 5814"/>
                <a:gd name="T15" fmla="*/ 1905 h 2875"/>
                <a:gd name="T16" fmla="*/ 0 w 5814"/>
                <a:gd name="T17" fmla="*/ 2718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14" h="2875">
                  <a:moveTo>
                    <a:pt x="0" y="2718"/>
                  </a:moveTo>
                  <a:lnTo>
                    <a:pt x="0" y="2718"/>
                  </a:lnTo>
                  <a:cubicBezTo>
                    <a:pt x="0" y="2718"/>
                    <a:pt x="1282" y="1281"/>
                    <a:pt x="1407" y="1313"/>
                  </a:cubicBezTo>
                  <a:cubicBezTo>
                    <a:pt x="1563" y="1344"/>
                    <a:pt x="2438" y="2530"/>
                    <a:pt x="2625" y="2374"/>
                  </a:cubicBezTo>
                  <a:cubicBezTo>
                    <a:pt x="2813" y="2218"/>
                    <a:pt x="5344" y="0"/>
                    <a:pt x="5344" y="0"/>
                  </a:cubicBezTo>
                  <a:cubicBezTo>
                    <a:pt x="5813" y="375"/>
                    <a:pt x="5813" y="375"/>
                    <a:pt x="5813" y="375"/>
                  </a:cubicBezTo>
                  <a:cubicBezTo>
                    <a:pt x="5813" y="375"/>
                    <a:pt x="2969" y="2686"/>
                    <a:pt x="2625" y="2874"/>
                  </a:cubicBezTo>
                  <a:cubicBezTo>
                    <a:pt x="2625" y="2874"/>
                    <a:pt x="1500" y="1874"/>
                    <a:pt x="1282" y="1905"/>
                  </a:cubicBezTo>
                  <a:cubicBezTo>
                    <a:pt x="1094" y="1937"/>
                    <a:pt x="250" y="2812"/>
                    <a:pt x="0" y="271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F96BEF8-3213-437D-8A9B-57D16D942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9816" y="6599430"/>
              <a:ext cx="767549" cy="561813"/>
            </a:xfrm>
            <a:custGeom>
              <a:avLst/>
              <a:gdLst>
                <a:gd name="T0" fmla="*/ 0 w 1282"/>
                <a:gd name="T1" fmla="*/ 938 h 939"/>
                <a:gd name="T2" fmla="*/ 0 w 1282"/>
                <a:gd name="T3" fmla="*/ 938 h 939"/>
                <a:gd name="T4" fmla="*/ 1281 w 1282"/>
                <a:gd name="T5" fmla="*/ 313 h 939"/>
                <a:gd name="T6" fmla="*/ 0 w 1282"/>
                <a:gd name="T7" fmla="*/ 282 h 939"/>
                <a:gd name="T8" fmla="*/ 0 w 1282"/>
                <a:gd name="T9" fmla="*/ 93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2" h="939">
                  <a:moveTo>
                    <a:pt x="0" y="938"/>
                  </a:moveTo>
                  <a:lnTo>
                    <a:pt x="0" y="938"/>
                  </a:lnTo>
                  <a:cubicBezTo>
                    <a:pt x="0" y="938"/>
                    <a:pt x="1281" y="625"/>
                    <a:pt x="1281" y="313"/>
                  </a:cubicBezTo>
                  <a:cubicBezTo>
                    <a:pt x="1250" y="0"/>
                    <a:pt x="0" y="282"/>
                    <a:pt x="0" y="282"/>
                  </a:cubicBezTo>
                  <a:lnTo>
                    <a:pt x="0" y="938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4CDA6D5-2AF3-482D-838D-4FA717507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642" y="9775129"/>
              <a:ext cx="113417" cy="94954"/>
            </a:xfrm>
            <a:custGeom>
              <a:avLst/>
              <a:gdLst>
                <a:gd name="T0" fmla="*/ 0 w 189"/>
                <a:gd name="T1" fmla="*/ 94 h 157"/>
                <a:gd name="T2" fmla="*/ 0 w 189"/>
                <a:gd name="T3" fmla="*/ 94 h 157"/>
                <a:gd name="T4" fmla="*/ 63 w 189"/>
                <a:gd name="T5" fmla="*/ 156 h 157"/>
                <a:gd name="T6" fmla="*/ 188 w 189"/>
                <a:gd name="T7" fmla="*/ 62 h 157"/>
                <a:gd name="T8" fmla="*/ 125 w 189"/>
                <a:gd name="T9" fmla="*/ 0 h 157"/>
                <a:gd name="T10" fmla="*/ 0 w 189"/>
                <a:gd name="T11" fmla="*/ 9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7">
                  <a:moveTo>
                    <a:pt x="0" y="94"/>
                  </a:moveTo>
                  <a:lnTo>
                    <a:pt x="0" y="94"/>
                  </a:lnTo>
                  <a:cubicBezTo>
                    <a:pt x="63" y="156"/>
                    <a:pt x="63" y="156"/>
                    <a:pt x="63" y="156"/>
                  </a:cubicBezTo>
                  <a:cubicBezTo>
                    <a:pt x="63" y="156"/>
                    <a:pt x="94" y="125"/>
                    <a:pt x="188" y="6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3" y="62"/>
                    <a:pt x="0" y="94"/>
                    <a:pt x="0" y="94"/>
                  </a:cubicBezTo>
                </a:path>
              </a:pathLst>
            </a:custGeom>
            <a:solidFill>
              <a:srgbClr val="F9E4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1E58CF-5469-40F4-8F41-8953BA823E10}"/>
                </a:ext>
              </a:extLst>
            </p:cNvPr>
            <p:cNvGrpSpPr/>
            <p:nvPr/>
          </p:nvGrpSpPr>
          <p:grpSpPr>
            <a:xfrm>
              <a:off x="1924304" y="7570076"/>
              <a:ext cx="5272609" cy="3215262"/>
              <a:chOff x="1924304" y="7570076"/>
              <a:chExt cx="5272609" cy="3215262"/>
            </a:xfrm>
            <a:solidFill>
              <a:schemeClr val="accent2"/>
            </a:solidFill>
          </p:grpSpPr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id="{F2F07B40-65E1-4A6B-8177-3466F622F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2573" y="9308269"/>
                <a:ext cx="1664340" cy="1477069"/>
              </a:xfrm>
              <a:custGeom>
                <a:avLst/>
                <a:gdLst>
                  <a:gd name="T0" fmla="*/ 1936 w 2781"/>
                  <a:gd name="T1" fmla="*/ 1000 h 2469"/>
                  <a:gd name="T2" fmla="*/ 1624 w 2781"/>
                  <a:gd name="T3" fmla="*/ 0 h 2469"/>
                  <a:gd name="T4" fmla="*/ 1499 w 2781"/>
                  <a:gd name="T5" fmla="*/ 1343 h 2469"/>
                  <a:gd name="T6" fmla="*/ 562 w 2781"/>
                  <a:gd name="T7" fmla="*/ 593 h 2469"/>
                  <a:gd name="T8" fmla="*/ 969 w 2781"/>
                  <a:gd name="T9" fmla="*/ 1906 h 2469"/>
                  <a:gd name="T10" fmla="*/ 0 w 2781"/>
                  <a:gd name="T11" fmla="*/ 2312 h 2469"/>
                  <a:gd name="T12" fmla="*/ 1281 w 2781"/>
                  <a:gd name="T13" fmla="*/ 2468 h 2469"/>
                  <a:gd name="T14" fmla="*/ 2343 w 2781"/>
                  <a:gd name="T15" fmla="*/ 1562 h 2469"/>
                  <a:gd name="T16" fmla="*/ 2780 w 2781"/>
                  <a:gd name="T17" fmla="*/ 0 h 2469"/>
                  <a:gd name="T18" fmla="*/ 1936 w 2781"/>
                  <a:gd name="T19" fmla="*/ 1000 h 2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1" h="2469">
                    <a:moveTo>
                      <a:pt x="1936" y="1000"/>
                    </a:moveTo>
                    <a:lnTo>
                      <a:pt x="1624" y="0"/>
                    </a:lnTo>
                    <a:lnTo>
                      <a:pt x="1499" y="1343"/>
                    </a:lnTo>
                    <a:lnTo>
                      <a:pt x="562" y="593"/>
                    </a:lnTo>
                    <a:lnTo>
                      <a:pt x="969" y="1906"/>
                    </a:lnTo>
                    <a:lnTo>
                      <a:pt x="0" y="2312"/>
                    </a:lnTo>
                    <a:lnTo>
                      <a:pt x="1281" y="2468"/>
                    </a:lnTo>
                    <a:lnTo>
                      <a:pt x="2343" y="1562"/>
                    </a:lnTo>
                    <a:lnTo>
                      <a:pt x="2780" y="0"/>
                    </a:lnTo>
                    <a:lnTo>
                      <a:pt x="1936" y="100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49BE2B6B-9F2B-410E-A538-C0C313B34350}"/>
                  </a:ext>
                </a:extLst>
              </p:cNvPr>
              <p:cNvGrpSpPr/>
              <p:nvPr/>
            </p:nvGrpSpPr>
            <p:grpSpPr>
              <a:xfrm>
                <a:off x="5867551" y="7570076"/>
                <a:ext cx="675231" cy="1756657"/>
                <a:chOff x="5867551" y="7570076"/>
                <a:chExt cx="675231" cy="1756657"/>
              </a:xfrm>
              <a:grpFill/>
            </p:grpSpPr>
            <p:sp>
              <p:nvSpPr>
                <p:cNvPr id="94" name="Freeform 7">
                  <a:extLst>
                    <a:ext uri="{FF2B5EF4-FFF2-40B4-BE49-F238E27FC236}">
                      <a16:creationId xmlns:a16="http://schemas.microsoft.com/office/drawing/2014/main" id="{36500FCF-0E85-43A1-A686-8BAEECEF65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828" y="7570076"/>
                  <a:ext cx="94954" cy="113417"/>
                </a:xfrm>
                <a:custGeom>
                  <a:avLst/>
                  <a:gdLst>
                    <a:gd name="T0" fmla="*/ 156 w 157"/>
                    <a:gd name="T1" fmla="*/ 63 h 189"/>
                    <a:gd name="T2" fmla="*/ 156 w 157"/>
                    <a:gd name="T3" fmla="*/ 63 h 189"/>
                    <a:gd name="T4" fmla="*/ 125 w 157"/>
                    <a:gd name="T5" fmla="*/ 0 h 189"/>
                    <a:gd name="T6" fmla="*/ 0 w 157"/>
                    <a:gd name="T7" fmla="*/ 125 h 189"/>
                    <a:gd name="T8" fmla="*/ 63 w 157"/>
                    <a:gd name="T9" fmla="*/ 188 h 189"/>
                    <a:gd name="T10" fmla="*/ 156 w 157"/>
                    <a:gd name="T11" fmla="*/ 63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7" h="189">
                      <a:moveTo>
                        <a:pt x="156" y="63"/>
                      </a:moveTo>
                      <a:lnTo>
                        <a:pt x="156" y="63"/>
                      </a:ln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94" y="0"/>
                        <a:pt x="63" y="32"/>
                        <a:pt x="0" y="125"/>
                      </a:cubicBezTo>
                      <a:cubicBezTo>
                        <a:pt x="63" y="188"/>
                        <a:pt x="63" y="188"/>
                        <a:pt x="63" y="188"/>
                      </a:cubicBezTo>
                      <a:cubicBezTo>
                        <a:pt x="125" y="94"/>
                        <a:pt x="156" y="63"/>
                        <a:pt x="156" y="6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Freeform 8">
                  <a:extLst>
                    <a:ext uri="{FF2B5EF4-FFF2-40B4-BE49-F238E27FC236}">
                      <a16:creationId xmlns:a16="http://schemas.microsoft.com/office/drawing/2014/main" id="{ECF405CA-F7C7-4C19-84E5-21A63C8E63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7116" y="8466868"/>
                  <a:ext cx="94954" cy="187270"/>
                </a:xfrm>
                <a:custGeom>
                  <a:avLst/>
                  <a:gdLst>
                    <a:gd name="T0" fmla="*/ 156 w 157"/>
                    <a:gd name="T1" fmla="*/ 0 h 313"/>
                    <a:gd name="T2" fmla="*/ 156 w 157"/>
                    <a:gd name="T3" fmla="*/ 0 h 313"/>
                    <a:gd name="T4" fmla="*/ 94 w 157"/>
                    <a:gd name="T5" fmla="*/ 0 h 313"/>
                    <a:gd name="T6" fmla="*/ 0 w 157"/>
                    <a:gd name="T7" fmla="*/ 312 h 313"/>
                    <a:gd name="T8" fmla="*/ 94 w 157"/>
                    <a:gd name="T9" fmla="*/ 312 h 313"/>
                    <a:gd name="T10" fmla="*/ 156 w 157"/>
                    <a:gd name="T11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7" h="313">
                      <a:moveTo>
                        <a:pt x="156" y="0"/>
                      </a:moveTo>
                      <a:lnTo>
                        <a:pt x="156" y="0"/>
                      </a:ln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62" y="94"/>
                        <a:pt x="31" y="187"/>
                        <a:pt x="0" y="312"/>
                      </a:cubicBezTo>
                      <a:cubicBezTo>
                        <a:pt x="94" y="312"/>
                        <a:pt x="94" y="312"/>
                        <a:pt x="94" y="312"/>
                      </a:cubicBezTo>
                      <a:cubicBezTo>
                        <a:pt x="94" y="218"/>
                        <a:pt x="125" y="124"/>
                        <a:pt x="15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Freeform 9">
                  <a:extLst>
                    <a:ext uri="{FF2B5EF4-FFF2-40B4-BE49-F238E27FC236}">
                      <a16:creationId xmlns:a16="http://schemas.microsoft.com/office/drawing/2014/main" id="{4E2D5D8D-2284-44AD-A18C-34D572DCD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6359" y="8113426"/>
                  <a:ext cx="113419" cy="187270"/>
                </a:xfrm>
                <a:custGeom>
                  <a:avLst/>
                  <a:gdLst>
                    <a:gd name="T0" fmla="*/ 187 w 188"/>
                    <a:gd name="T1" fmla="*/ 31 h 313"/>
                    <a:gd name="T2" fmla="*/ 187 w 188"/>
                    <a:gd name="T3" fmla="*/ 31 h 313"/>
                    <a:gd name="T4" fmla="*/ 125 w 188"/>
                    <a:gd name="T5" fmla="*/ 0 h 313"/>
                    <a:gd name="T6" fmla="*/ 0 w 188"/>
                    <a:gd name="T7" fmla="*/ 281 h 313"/>
                    <a:gd name="T8" fmla="*/ 62 w 188"/>
                    <a:gd name="T9" fmla="*/ 312 h 313"/>
                    <a:gd name="T10" fmla="*/ 187 w 188"/>
                    <a:gd name="T11" fmla="*/ 31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8" h="313">
                      <a:moveTo>
                        <a:pt x="187" y="31"/>
                      </a:moveTo>
                      <a:lnTo>
                        <a:pt x="187" y="31"/>
                      </a:ln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62" y="93"/>
                        <a:pt x="31" y="187"/>
                        <a:pt x="0" y="281"/>
                      </a:cubicBezTo>
                      <a:cubicBezTo>
                        <a:pt x="62" y="312"/>
                        <a:pt x="62" y="312"/>
                        <a:pt x="62" y="312"/>
                      </a:cubicBezTo>
                      <a:cubicBezTo>
                        <a:pt x="93" y="218"/>
                        <a:pt x="156" y="124"/>
                        <a:pt x="187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Freeform 10">
                  <a:extLst>
                    <a:ext uri="{FF2B5EF4-FFF2-40B4-BE49-F238E27FC236}">
                      <a16:creationId xmlns:a16="http://schemas.microsoft.com/office/drawing/2014/main" id="{88831194-3C0A-49C1-926B-A9D5FDEAE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5167" y="7794273"/>
                  <a:ext cx="150345" cy="187272"/>
                </a:xfrm>
                <a:custGeom>
                  <a:avLst/>
                  <a:gdLst>
                    <a:gd name="T0" fmla="*/ 250 w 251"/>
                    <a:gd name="T1" fmla="*/ 32 h 314"/>
                    <a:gd name="T2" fmla="*/ 250 w 251"/>
                    <a:gd name="T3" fmla="*/ 32 h 314"/>
                    <a:gd name="T4" fmla="*/ 187 w 251"/>
                    <a:gd name="T5" fmla="*/ 0 h 314"/>
                    <a:gd name="T6" fmla="*/ 0 w 251"/>
                    <a:gd name="T7" fmla="*/ 250 h 314"/>
                    <a:gd name="T8" fmla="*/ 94 w 251"/>
                    <a:gd name="T9" fmla="*/ 313 h 314"/>
                    <a:gd name="T10" fmla="*/ 250 w 251"/>
                    <a:gd name="T11" fmla="*/ 32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1" h="314">
                      <a:moveTo>
                        <a:pt x="250" y="32"/>
                      </a:moveTo>
                      <a:lnTo>
                        <a:pt x="250" y="32"/>
                      </a:lnTo>
                      <a:cubicBezTo>
                        <a:pt x="187" y="0"/>
                        <a:pt x="187" y="0"/>
                        <a:pt x="187" y="0"/>
                      </a:cubicBezTo>
                      <a:cubicBezTo>
                        <a:pt x="125" y="63"/>
                        <a:pt x="62" y="156"/>
                        <a:pt x="0" y="250"/>
                      </a:cubicBezTo>
                      <a:cubicBezTo>
                        <a:pt x="94" y="313"/>
                        <a:pt x="94" y="313"/>
                        <a:pt x="94" y="313"/>
                      </a:cubicBezTo>
                      <a:cubicBezTo>
                        <a:pt x="125" y="219"/>
                        <a:pt x="187" y="125"/>
                        <a:pt x="250" y="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Freeform 11">
                  <a:extLst>
                    <a:ext uri="{FF2B5EF4-FFF2-40B4-BE49-F238E27FC236}">
                      <a16:creationId xmlns:a16="http://schemas.microsoft.com/office/drawing/2014/main" id="{A56E8F16-3D4A-4D3C-AA18-1CACF84D8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67551" y="8841410"/>
                  <a:ext cx="58028" cy="187270"/>
                </a:xfrm>
                <a:custGeom>
                  <a:avLst/>
                  <a:gdLst>
                    <a:gd name="T0" fmla="*/ 94 w 95"/>
                    <a:gd name="T1" fmla="*/ 313 h 314"/>
                    <a:gd name="T2" fmla="*/ 94 w 95"/>
                    <a:gd name="T3" fmla="*/ 313 h 314"/>
                    <a:gd name="T4" fmla="*/ 94 w 95"/>
                    <a:gd name="T5" fmla="*/ 188 h 314"/>
                    <a:gd name="T6" fmla="*/ 94 w 95"/>
                    <a:gd name="T7" fmla="*/ 0 h 314"/>
                    <a:gd name="T8" fmla="*/ 32 w 95"/>
                    <a:gd name="T9" fmla="*/ 0 h 314"/>
                    <a:gd name="T10" fmla="*/ 0 w 95"/>
                    <a:gd name="T11" fmla="*/ 188 h 314"/>
                    <a:gd name="T12" fmla="*/ 0 w 95"/>
                    <a:gd name="T13" fmla="*/ 313 h 314"/>
                    <a:gd name="T14" fmla="*/ 94 w 95"/>
                    <a:gd name="T15" fmla="*/ 313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5" h="314">
                      <a:moveTo>
                        <a:pt x="94" y="313"/>
                      </a:moveTo>
                      <a:lnTo>
                        <a:pt x="94" y="313"/>
                      </a:lnTo>
                      <a:cubicBezTo>
                        <a:pt x="94" y="282"/>
                        <a:pt x="94" y="219"/>
                        <a:pt x="94" y="188"/>
                      </a:cubicBezTo>
                      <a:cubicBezTo>
                        <a:pt x="94" y="125"/>
                        <a:pt x="94" y="63"/>
                        <a:pt x="94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63"/>
                        <a:pt x="0" y="125"/>
                        <a:pt x="0" y="188"/>
                      </a:cubicBezTo>
                      <a:cubicBezTo>
                        <a:pt x="0" y="250"/>
                        <a:pt x="0" y="282"/>
                        <a:pt x="0" y="313"/>
                      </a:cubicBezTo>
                      <a:lnTo>
                        <a:pt x="94" y="31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Freeform 12">
                  <a:extLst>
                    <a:ext uri="{FF2B5EF4-FFF2-40B4-BE49-F238E27FC236}">
                      <a16:creationId xmlns:a16="http://schemas.microsoft.com/office/drawing/2014/main" id="{1907A5EB-A14D-4AD3-90B8-2D18E41D6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7116" y="9213314"/>
                  <a:ext cx="58028" cy="113419"/>
                </a:xfrm>
                <a:custGeom>
                  <a:avLst/>
                  <a:gdLst>
                    <a:gd name="T0" fmla="*/ 0 w 95"/>
                    <a:gd name="T1" fmla="*/ 0 h 189"/>
                    <a:gd name="T2" fmla="*/ 0 w 95"/>
                    <a:gd name="T3" fmla="*/ 0 h 189"/>
                    <a:gd name="T4" fmla="*/ 31 w 95"/>
                    <a:gd name="T5" fmla="*/ 188 h 189"/>
                    <a:gd name="T6" fmla="*/ 94 w 95"/>
                    <a:gd name="T7" fmla="*/ 157 h 189"/>
                    <a:gd name="T8" fmla="*/ 62 w 95"/>
                    <a:gd name="T9" fmla="*/ 0 h 189"/>
                    <a:gd name="T10" fmla="*/ 0 w 95"/>
                    <a:gd name="T11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189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63"/>
                        <a:pt x="0" y="125"/>
                        <a:pt x="31" y="188"/>
                      </a:cubicBezTo>
                      <a:cubicBezTo>
                        <a:pt x="94" y="157"/>
                        <a:pt x="94" y="157"/>
                        <a:pt x="94" y="157"/>
                      </a:cubicBezTo>
                      <a:cubicBezTo>
                        <a:pt x="94" y="94"/>
                        <a:pt x="94" y="32"/>
                        <a:pt x="62" y="0"/>
                      </a:cubicBez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14E192B7-6B80-46FF-8917-D73066C65FC2}"/>
                  </a:ext>
                </a:extLst>
              </p:cNvPr>
              <p:cNvGrpSpPr/>
              <p:nvPr/>
            </p:nvGrpSpPr>
            <p:grpSpPr>
              <a:xfrm>
                <a:off x="1924304" y="8933726"/>
                <a:ext cx="3814004" cy="767549"/>
                <a:chOff x="1924304" y="8933726"/>
                <a:chExt cx="3814004" cy="767549"/>
              </a:xfrm>
              <a:grpFill/>
            </p:grpSpPr>
            <p:sp>
              <p:nvSpPr>
                <p:cNvPr id="83" name="Freeform 14">
                  <a:extLst>
                    <a:ext uri="{FF2B5EF4-FFF2-40B4-BE49-F238E27FC236}">
                      <a16:creationId xmlns:a16="http://schemas.microsoft.com/office/drawing/2014/main" id="{4ED51A32-AAF3-4986-B4D0-FCDD6C9087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6284" y="8933726"/>
                  <a:ext cx="187270" cy="55391"/>
                </a:xfrm>
                <a:custGeom>
                  <a:avLst/>
                  <a:gdLst>
                    <a:gd name="T0" fmla="*/ 0 w 314"/>
                    <a:gd name="T1" fmla="*/ 62 h 94"/>
                    <a:gd name="T2" fmla="*/ 0 w 314"/>
                    <a:gd name="T3" fmla="*/ 62 h 94"/>
                    <a:gd name="T4" fmla="*/ 313 w 314"/>
                    <a:gd name="T5" fmla="*/ 93 h 94"/>
                    <a:gd name="T6" fmla="*/ 313 w 314"/>
                    <a:gd name="T7" fmla="*/ 0 h 94"/>
                    <a:gd name="T8" fmla="*/ 0 w 314"/>
                    <a:gd name="T9" fmla="*/ 0 h 94"/>
                    <a:gd name="T10" fmla="*/ 0 w 314"/>
                    <a:gd name="T11" fmla="*/ 6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94">
                      <a:moveTo>
                        <a:pt x="0" y="62"/>
                      </a:moveTo>
                      <a:lnTo>
                        <a:pt x="0" y="62"/>
                      </a:lnTo>
                      <a:cubicBezTo>
                        <a:pt x="94" y="62"/>
                        <a:pt x="219" y="93"/>
                        <a:pt x="313" y="93"/>
                      </a:cubicBezTo>
                      <a:cubicBezTo>
                        <a:pt x="313" y="0"/>
                        <a:pt x="313" y="0"/>
                        <a:pt x="313" y="0"/>
                      </a:cubicBezTo>
                      <a:cubicBezTo>
                        <a:pt x="219" y="0"/>
                        <a:pt x="94" y="0"/>
                        <a:pt x="0" y="0"/>
                      </a:cubicBezTo>
                      <a:lnTo>
                        <a:pt x="0" y="62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15">
                  <a:extLst>
                    <a:ext uri="{FF2B5EF4-FFF2-40B4-BE49-F238E27FC236}">
                      <a16:creationId xmlns:a16="http://schemas.microsoft.com/office/drawing/2014/main" id="{D0CBF4A3-D422-4E3A-9882-B93BD9E20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9289" y="8952190"/>
                  <a:ext cx="187272" cy="94954"/>
                </a:xfrm>
                <a:custGeom>
                  <a:avLst/>
                  <a:gdLst>
                    <a:gd name="T0" fmla="*/ 0 w 313"/>
                    <a:gd name="T1" fmla="*/ 94 h 157"/>
                    <a:gd name="T2" fmla="*/ 0 w 313"/>
                    <a:gd name="T3" fmla="*/ 94 h 157"/>
                    <a:gd name="T4" fmla="*/ 312 w 313"/>
                    <a:gd name="T5" fmla="*/ 156 h 157"/>
                    <a:gd name="T6" fmla="*/ 312 w 313"/>
                    <a:gd name="T7" fmla="*/ 94 h 157"/>
                    <a:gd name="T8" fmla="*/ 0 w 313"/>
                    <a:gd name="T9" fmla="*/ 0 h 157"/>
                    <a:gd name="T10" fmla="*/ 0 w 313"/>
                    <a:gd name="T11" fmla="*/ 9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3" h="157">
                      <a:moveTo>
                        <a:pt x="0" y="94"/>
                      </a:moveTo>
                      <a:lnTo>
                        <a:pt x="0" y="94"/>
                      </a:lnTo>
                      <a:cubicBezTo>
                        <a:pt x="94" y="125"/>
                        <a:pt x="218" y="125"/>
                        <a:pt x="312" y="156"/>
                      </a:cubicBezTo>
                      <a:cubicBezTo>
                        <a:pt x="312" y="94"/>
                        <a:pt x="312" y="94"/>
                        <a:pt x="312" y="94"/>
                      </a:cubicBezTo>
                      <a:cubicBezTo>
                        <a:pt x="218" y="62"/>
                        <a:pt x="125" y="31"/>
                        <a:pt x="0" y="0"/>
                      </a:cubicBezTo>
                      <a:lnTo>
                        <a:pt x="0" y="94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16">
                  <a:extLst>
                    <a:ext uri="{FF2B5EF4-FFF2-40B4-BE49-F238E27FC236}">
                      <a16:creationId xmlns:a16="http://schemas.microsoft.com/office/drawing/2014/main" id="{546766A2-6A72-47F7-BB7B-AB1B7F98E9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5916" y="8933726"/>
                  <a:ext cx="187270" cy="76492"/>
                </a:xfrm>
                <a:custGeom>
                  <a:avLst/>
                  <a:gdLst>
                    <a:gd name="T0" fmla="*/ 0 w 314"/>
                    <a:gd name="T1" fmla="*/ 31 h 126"/>
                    <a:gd name="T2" fmla="*/ 0 w 314"/>
                    <a:gd name="T3" fmla="*/ 31 h 126"/>
                    <a:gd name="T4" fmla="*/ 0 w 314"/>
                    <a:gd name="T5" fmla="*/ 125 h 126"/>
                    <a:gd name="T6" fmla="*/ 313 w 314"/>
                    <a:gd name="T7" fmla="*/ 93 h 126"/>
                    <a:gd name="T8" fmla="*/ 313 w 314"/>
                    <a:gd name="T9" fmla="*/ 0 h 126"/>
                    <a:gd name="T10" fmla="*/ 0 w 314"/>
                    <a:gd name="T11" fmla="*/ 3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126">
                      <a:moveTo>
                        <a:pt x="0" y="31"/>
                      </a:moveTo>
                      <a:lnTo>
                        <a:pt x="0" y="31"/>
                      </a:ln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94" y="93"/>
                        <a:pt x="219" y="93"/>
                        <a:pt x="313" y="93"/>
                      </a:cubicBezTo>
                      <a:cubicBezTo>
                        <a:pt x="313" y="0"/>
                        <a:pt x="313" y="0"/>
                        <a:pt x="313" y="0"/>
                      </a:cubicBezTo>
                      <a:cubicBezTo>
                        <a:pt x="219" y="0"/>
                        <a:pt x="94" y="0"/>
                        <a:pt x="0" y="3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17">
                  <a:extLst>
                    <a:ext uri="{FF2B5EF4-FFF2-40B4-BE49-F238E27FC236}">
                      <a16:creationId xmlns:a16="http://schemas.microsoft.com/office/drawing/2014/main" id="{07AA008E-E2E3-461D-8462-67E1F871C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9912" y="9213314"/>
                  <a:ext cx="205735" cy="131881"/>
                </a:xfrm>
                <a:custGeom>
                  <a:avLst/>
                  <a:gdLst>
                    <a:gd name="T0" fmla="*/ 0 w 344"/>
                    <a:gd name="T1" fmla="*/ 63 h 220"/>
                    <a:gd name="T2" fmla="*/ 0 w 344"/>
                    <a:gd name="T3" fmla="*/ 63 h 220"/>
                    <a:gd name="T4" fmla="*/ 281 w 344"/>
                    <a:gd name="T5" fmla="*/ 219 h 220"/>
                    <a:gd name="T6" fmla="*/ 343 w 344"/>
                    <a:gd name="T7" fmla="*/ 157 h 220"/>
                    <a:gd name="T8" fmla="*/ 31 w 344"/>
                    <a:gd name="T9" fmla="*/ 0 h 220"/>
                    <a:gd name="T10" fmla="*/ 0 w 344"/>
                    <a:gd name="T11" fmla="*/ 63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4" h="220">
                      <a:moveTo>
                        <a:pt x="0" y="63"/>
                      </a:moveTo>
                      <a:lnTo>
                        <a:pt x="0" y="63"/>
                      </a:lnTo>
                      <a:cubicBezTo>
                        <a:pt x="93" y="125"/>
                        <a:pt x="187" y="188"/>
                        <a:pt x="281" y="219"/>
                      </a:cubicBezTo>
                      <a:cubicBezTo>
                        <a:pt x="343" y="157"/>
                        <a:pt x="343" y="157"/>
                        <a:pt x="343" y="157"/>
                      </a:cubicBezTo>
                      <a:cubicBezTo>
                        <a:pt x="250" y="94"/>
                        <a:pt x="125" y="63"/>
                        <a:pt x="31" y="0"/>
                      </a:cubicBezTo>
                      <a:lnTo>
                        <a:pt x="0" y="6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18">
                  <a:extLst>
                    <a:ext uri="{FF2B5EF4-FFF2-40B4-BE49-F238E27FC236}">
                      <a16:creationId xmlns:a16="http://schemas.microsoft.com/office/drawing/2014/main" id="{30458068-ECB5-44F2-A13E-2C7A67A7E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3832" y="9065607"/>
                  <a:ext cx="205735" cy="113419"/>
                </a:xfrm>
                <a:custGeom>
                  <a:avLst/>
                  <a:gdLst>
                    <a:gd name="T0" fmla="*/ 0 w 344"/>
                    <a:gd name="T1" fmla="*/ 63 h 189"/>
                    <a:gd name="T2" fmla="*/ 0 w 344"/>
                    <a:gd name="T3" fmla="*/ 63 h 189"/>
                    <a:gd name="T4" fmla="*/ 312 w 344"/>
                    <a:gd name="T5" fmla="*/ 188 h 189"/>
                    <a:gd name="T6" fmla="*/ 343 w 344"/>
                    <a:gd name="T7" fmla="*/ 94 h 189"/>
                    <a:gd name="T8" fmla="*/ 31 w 344"/>
                    <a:gd name="T9" fmla="*/ 0 h 189"/>
                    <a:gd name="T10" fmla="*/ 0 w 344"/>
                    <a:gd name="T11" fmla="*/ 63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4" h="189">
                      <a:moveTo>
                        <a:pt x="0" y="63"/>
                      </a:moveTo>
                      <a:lnTo>
                        <a:pt x="0" y="63"/>
                      </a:lnTo>
                      <a:cubicBezTo>
                        <a:pt x="94" y="94"/>
                        <a:pt x="187" y="125"/>
                        <a:pt x="312" y="188"/>
                      </a:cubicBezTo>
                      <a:cubicBezTo>
                        <a:pt x="343" y="94"/>
                        <a:pt x="343" y="94"/>
                        <a:pt x="343" y="94"/>
                      </a:cubicBezTo>
                      <a:cubicBezTo>
                        <a:pt x="219" y="63"/>
                        <a:pt x="125" y="31"/>
                        <a:pt x="31" y="0"/>
                      </a:cubicBezTo>
                      <a:lnTo>
                        <a:pt x="0" y="63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19">
                  <a:extLst>
                    <a:ext uri="{FF2B5EF4-FFF2-40B4-BE49-F238E27FC236}">
                      <a16:creationId xmlns:a16="http://schemas.microsoft.com/office/drawing/2014/main" id="{FD1B78ED-8BEA-418A-81D1-0049B01F6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3824" y="9194852"/>
                  <a:ext cx="187272" cy="131881"/>
                </a:xfrm>
                <a:custGeom>
                  <a:avLst/>
                  <a:gdLst>
                    <a:gd name="T0" fmla="*/ 0 w 314"/>
                    <a:gd name="T1" fmla="*/ 156 h 220"/>
                    <a:gd name="T2" fmla="*/ 0 w 314"/>
                    <a:gd name="T3" fmla="*/ 156 h 220"/>
                    <a:gd name="T4" fmla="*/ 31 w 314"/>
                    <a:gd name="T5" fmla="*/ 219 h 220"/>
                    <a:gd name="T6" fmla="*/ 313 w 314"/>
                    <a:gd name="T7" fmla="*/ 94 h 220"/>
                    <a:gd name="T8" fmla="*/ 281 w 314"/>
                    <a:gd name="T9" fmla="*/ 0 h 220"/>
                    <a:gd name="T10" fmla="*/ 0 w 314"/>
                    <a:gd name="T11" fmla="*/ 15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220">
                      <a:moveTo>
                        <a:pt x="0" y="156"/>
                      </a:moveTo>
                      <a:lnTo>
                        <a:pt x="0" y="156"/>
                      </a:lnTo>
                      <a:cubicBezTo>
                        <a:pt x="31" y="219"/>
                        <a:pt x="31" y="219"/>
                        <a:pt x="31" y="219"/>
                      </a:cubicBezTo>
                      <a:cubicBezTo>
                        <a:pt x="125" y="188"/>
                        <a:pt x="219" y="125"/>
                        <a:pt x="313" y="94"/>
                      </a:cubicBezTo>
                      <a:cubicBezTo>
                        <a:pt x="281" y="0"/>
                        <a:pt x="281" y="0"/>
                        <a:pt x="281" y="0"/>
                      </a:cubicBezTo>
                      <a:cubicBezTo>
                        <a:pt x="188" y="63"/>
                        <a:pt x="94" y="94"/>
                        <a:pt x="0" y="1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20">
                  <a:extLst>
                    <a:ext uri="{FF2B5EF4-FFF2-40B4-BE49-F238E27FC236}">
                      <a16:creationId xmlns:a16="http://schemas.microsoft.com/office/drawing/2014/main" id="{2A8E24B3-8CA2-43D3-9094-9206E00CB0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9904" y="9065607"/>
                  <a:ext cx="205735" cy="113419"/>
                </a:xfrm>
                <a:custGeom>
                  <a:avLst/>
                  <a:gdLst>
                    <a:gd name="T0" fmla="*/ 0 w 345"/>
                    <a:gd name="T1" fmla="*/ 125 h 189"/>
                    <a:gd name="T2" fmla="*/ 0 w 345"/>
                    <a:gd name="T3" fmla="*/ 125 h 189"/>
                    <a:gd name="T4" fmla="*/ 31 w 345"/>
                    <a:gd name="T5" fmla="*/ 188 h 189"/>
                    <a:gd name="T6" fmla="*/ 344 w 345"/>
                    <a:gd name="T7" fmla="*/ 94 h 189"/>
                    <a:gd name="T8" fmla="*/ 312 w 345"/>
                    <a:gd name="T9" fmla="*/ 0 h 189"/>
                    <a:gd name="T10" fmla="*/ 0 w 345"/>
                    <a:gd name="T11" fmla="*/ 125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5" h="189">
                      <a:moveTo>
                        <a:pt x="0" y="125"/>
                      </a:moveTo>
                      <a:lnTo>
                        <a:pt x="0" y="125"/>
                      </a:lnTo>
                      <a:cubicBezTo>
                        <a:pt x="31" y="188"/>
                        <a:pt x="31" y="188"/>
                        <a:pt x="31" y="188"/>
                      </a:cubicBezTo>
                      <a:cubicBezTo>
                        <a:pt x="125" y="157"/>
                        <a:pt x="250" y="125"/>
                        <a:pt x="344" y="94"/>
                      </a:cubicBezTo>
                      <a:cubicBezTo>
                        <a:pt x="312" y="0"/>
                        <a:pt x="312" y="0"/>
                        <a:pt x="312" y="0"/>
                      </a:cubicBezTo>
                      <a:cubicBezTo>
                        <a:pt x="219" y="31"/>
                        <a:pt x="125" y="94"/>
                        <a:pt x="0" y="12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21">
                  <a:extLst>
                    <a:ext uri="{FF2B5EF4-FFF2-40B4-BE49-F238E27FC236}">
                      <a16:creationId xmlns:a16="http://schemas.microsoft.com/office/drawing/2014/main" id="{FA6B35F9-3E07-412E-B83C-249E27581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0382" y="9363660"/>
                  <a:ext cx="187272" cy="131881"/>
                </a:xfrm>
                <a:custGeom>
                  <a:avLst/>
                  <a:gdLst>
                    <a:gd name="T0" fmla="*/ 0 w 314"/>
                    <a:gd name="T1" fmla="*/ 157 h 220"/>
                    <a:gd name="T2" fmla="*/ 0 w 314"/>
                    <a:gd name="T3" fmla="*/ 157 h 220"/>
                    <a:gd name="T4" fmla="*/ 32 w 314"/>
                    <a:gd name="T5" fmla="*/ 219 h 220"/>
                    <a:gd name="T6" fmla="*/ 313 w 314"/>
                    <a:gd name="T7" fmla="*/ 63 h 220"/>
                    <a:gd name="T8" fmla="*/ 282 w 314"/>
                    <a:gd name="T9" fmla="*/ 0 h 220"/>
                    <a:gd name="T10" fmla="*/ 0 w 314"/>
                    <a:gd name="T11" fmla="*/ 157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220">
                      <a:moveTo>
                        <a:pt x="0" y="157"/>
                      </a:moveTo>
                      <a:lnTo>
                        <a:pt x="0" y="157"/>
                      </a:lnTo>
                      <a:cubicBezTo>
                        <a:pt x="32" y="219"/>
                        <a:pt x="32" y="219"/>
                        <a:pt x="32" y="219"/>
                      </a:cubicBezTo>
                      <a:cubicBezTo>
                        <a:pt x="125" y="188"/>
                        <a:pt x="219" y="125"/>
                        <a:pt x="313" y="63"/>
                      </a:cubicBezTo>
                      <a:cubicBezTo>
                        <a:pt x="282" y="0"/>
                        <a:pt x="282" y="0"/>
                        <a:pt x="282" y="0"/>
                      </a:cubicBezTo>
                      <a:cubicBezTo>
                        <a:pt x="188" y="63"/>
                        <a:pt x="94" y="94"/>
                        <a:pt x="0" y="15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22">
                  <a:extLst>
                    <a:ext uri="{FF2B5EF4-FFF2-40B4-BE49-F238E27FC236}">
                      <a16:creationId xmlns:a16="http://schemas.microsoft.com/office/drawing/2014/main" id="{C178E540-2236-4418-86DB-75E19BCA52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82909" y="8989117"/>
                  <a:ext cx="205735" cy="76490"/>
                </a:xfrm>
                <a:custGeom>
                  <a:avLst/>
                  <a:gdLst>
                    <a:gd name="T0" fmla="*/ 0 w 345"/>
                    <a:gd name="T1" fmla="*/ 63 h 126"/>
                    <a:gd name="T2" fmla="*/ 0 w 345"/>
                    <a:gd name="T3" fmla="*/ 63 h 126"/>
                    <a:gd name="T4" fmla="*/ 0 w 345"/>
                    <a:gd name="T5" fmla="*/ 125 h 126"/>
                    <a:gd name="T6" fmla="*/ 344 w 345"/>
                    <a:gd name="T7" fmla="*/ 63 h 126"/>
                    <a:gd name="T8" fmla="*/ 313 w 345"/>
                    <a:gd name="T9" fmla="*/ 0 h 126"/>
                    <a:gd name="T10" fmla="*/ 0 w 345"/>
                    <a:gd name="T11" fmla="*/ 63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5" h="126">
                      <a:moveTo>
                        <a:pt x="0" y="63"/>
                      </a:moveTo>
                      <a:lnTo>
                        <a:pt x="0" y="63"/>
                      </a:ln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125" y="125"/>
                        <a:pt x="219" y="94"/>
                        <a:pt x="344" y="63"/>
                      </a:cubicBezTo>
                      <a:cubicBezTo>
                        <a:pt x="313" y="0"/>
                        <a:pt x="313" y="0"/>
                        <a:pt x="313" y="0"/>
                      </a:cubicBezTo>
                      <a:cubicBezTo>
                        <a:pt x="219" y="0"/>
                        <a:pt x="94" y="32"/>
                        <a:pt x="0" y="6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23">
                  <a:extLst>
                    <a:ext uri="{FF2B5EF4-FFF2-40B4-BE49-F238E27FC236}">
                      <a16:creationId xmlns:a16="http://schemas.microsoft.com/office/drawing/2014/main" id="{6F8EEA05-DDBE-4B94-BC76-16E5E64D9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4304" y="9550930"/>
                  <a:ext cx="205735" cy="150345"/>
                </a:xfrm>
                <a:custGeom>
                  <a:avLst/>
                  <a:gdLst>
                    <a:gd name="T0" fmla="*/ 0 w 344"/>
                    <a:gd name="T1" fmla="*/ 187 h 251"/>
                    <a:gd name="T2" fmla="*/ 0 w 344"/>
                    <a:gd name="T3" fmla="*/ 187 h 251"/>
                    <a:gd name="T4" fmla="*/ 62 w 344"/>
                    <a:gd name="T5" fmla="*/ 250 h 251"/>
                    <a:gd name="T6" fmla="*/ 343 w 344"/>
                    <a:gd name="T7" fmla="*/ 94 h 251"/>
                    <a:gd name="T8" fmla="*/ 281 w 344"/>
                    <a:gd name="T9" fmla="*/ 0 h 251"/>
                    <a:gd name="T10" fmla="*/ 0 w 344"/>
                    <a:gd name="T11" fmla="*/ 187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4" h="251">
                      <a:moveTo>
                        <a:pt x="0" y="187"/>
                      </a:moveTo>
                      <a:lnTo>
                        <a:pt x="0" y="187"/>
                      </a:lnTo>
                      <a:cubicBezTo>
                        <a:pt x="62" y="250"/>
                        <a:pt x="62" y="250"/>
                        <a:pt x="62" y="250"/>
                      </a:cubicBezTo>
                      <a:cubicBezTo>
                        <a:pt x="156" y="187"/>
                        <a:pt x="250" y="125"/>
                        <a:pt x="343" y="94"/>
                      </a:cubicBezTo>
                      <a:cubicBezTo>
                        <a:pt x="281" y="0"/>
                        <a:pt x="281" y="0"/>
                        <a:pt x="281" y="0"/>
                      </a:cubicBezTo>
                      <a:cubicBezTo>
                        <a:pt x="187" y="62"/>
                        <a:pt x="93" y="125"/>
                        <a:pt x="0" y="18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24">
                  <a:extLst>
                    <a:ext uri="{FF2B5EF4-FFF2-40B4-BE49-F238E27FC236}">
                      <a16:creationId xmlns:a16="http://schemas.microsoft.com/office/drawing/2014/main" id="{C34BF396-2832-4720-BF4E-A24750597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24889" y="9419049"/>
                  <a:ext cx="113419" cy="113419"/>
                </a:xfrm>
                <a:custGeom>
                  <a:avLst/>
                  <a:gdLst>
                    <a:gd name="T0" fmla="*/ 188 w 189"/>
                    <a:gd name="T1" fmla="*/ 125 h 189"/>
                    <a:gd name="T2" fmla="*/ 188 w 189"/>
                    <a:gd name="T3" fmla="*/ 125 h 189"/>
                    <a:gd name="T4" fmla="*/ 31 w 189"/>
                    <a:gd name="T5" fmla="*/ 0 h 189"/>
                    <a:gd name="T6" fmla="*/ 0 w 189"/>
                    <a:gd name="T7" fmla="*/ 63 h 189"/>
                    <a:gd name="T8" fmla="*/ 125 w 189"/>
                    <a:gd name="T9" fmla="*/ 188 h 189"/>
                    <a:gd name="T10" fmla="*/ 188 w 189"/>
                    <a:gd name="T11" fmla="*/ 125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" h="189">
                      <a:moveTo>
                        <a:pt x="188" y="125"/>
                      </a:moveTo>
                      <a:lnTo>
                        <a:pt x="188" y="125"/>
                      </a:lnTo>
                      <a:cubicBezTo>
                        <a:pt x="125" y="63"/>
                        <a:pt x="94" y="31"/>
                        <a:pt x="31" y="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31" y="94"/>
                        <a:pt x="94" y="156"/>
                        <a:pt x="125" y="188"/>
                      </a:cubicBezTo>
                      <a:lnTo>
                        <a:pt x="188" y="12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1C8D1B39-B963-4235-8720-BEEAF8B9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8961" y="4486693"/>
              <a:ext cx="1047136" cy="691057"/>
            </a:xfrm>
            <a:custGeom>
              <a:avLst/>
              <a:gdLst>
                <a:gd name="T0" fmla="*/ 0 w 1751"/>
                <a:gd name="T1" fmla="*/ 0 h 1157"/>
                <a:gd name="T2" fmla="*/ 0 w 1751"/>
                <a:gd name="T3" fmla="*/ 0 h 1157"/>
                <a:gd name="T4" fmla="*/ 1750 w 1751"/>
                <a:gd name="T5" fmla="*/ 750 h 1157"/>
                <a:gd name="T6" fmla="*/ 1188 w 1751"/>
                <a:gd name="T7" fmla="*/ 969 h 1157"/>
                <a:gd name="T8" fmla="*/ 0 w 1751"/>
                <a:gd name="T9" fmla="*/ 0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15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313" y="313"/>
                    <a:pt x="1750" y="750"/>
                  </a:cubicBezTo>
                  <a:cubicBezTo>
                    <a:pt x="1750" y="750"/>
                    <a:pt x="1469" y="1156"/>
                    <a:pt x="1188" y="969"/>
                  </a:cubicBezTo>
                  <a:cubicBezTo>
                    <a:pt x="938" y="813"/>
                    <a:pt x="0" y="188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E09FB7E-82FB-4DB0-8BA8-8DCA0248B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2881" y="3924879"/>
              <a:ext cx="749085" cy="691057"/>
            </a:xfrm>
            <a:custGeom>
              <a:avLst/>
              <a:gdLst>
                <a:gd name="T0" fmla="*/ 0 w 1251"/>
                <a:gd name="T1" fmla="*/ 937 h 1157"/>
                <a:gd name="T2" fmla="*/ 0 w 1251"/>
                <a:gd name="T3" fmla="*/ 937 h 1157"/>
                <a:gd name="T4" fmla="*/ 187 w 1251"/>
                <a:gd name="T5" fmla="*/ 375 h 1157"/>
                <a:gd name="T6" fmla="*/ 781 w 1251"/>
                <a:gd name="T7" fmla="*/ 0 h 1157"/>
                <a:gd name="T8" fmla="*/ 1250 w 1251"/>
                <a:gd name="T9" fmla="*/ 718 h 1157"/>
                <a:gd name="T10" fmla="*/ 468 w 1251"/>
                <a:gd name="T11" fmla="*/ 1125 h 1157"/>
                <a:gd name="T12" fmla="*/ 0 w 1251"/>
                <a:gd name="T13" fmla="*/ 93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1157">
                  <a:moveTo>
                    <a:pt x="0" y="937"/>
                  </a:moveTo>
                  <a:lnTo>
                    <a:pt x="0" y="937"/>
                  </a:lnTo>
                  <a:cubicBezTo>
                    <a:pt x="0" y="937"/>
                    <a:pt x="31" y="531"/>
                    <a:pt x="187" y="375"/>
                  </a:cubicBezTo>
                  <a:cubicBezTo>
                    <a:pt x="312" y="218"/>
                    <a:pt x="781" y="0"/>
                    <a:pt x="781" y="0"/>
                  </a:cubicBezTo>
                  <a:cubicBezTo>
                    <a:pt x="781" y="0"/>
                    <a:pt x="1156" y="531"/>
                    <a:pt x="1250" y="718"/>
                  </a:cubicBezTo>
                  <a:cubicBezTo>
                    <a:pt x="1250" y="718"/>
                    <a:pt x="718" y="1093"/>
                    <a:pt x="468" y="1125"/>
                  </a:cubicBezTo>
                  <a:cubicBezTo>
                    <a:pt x="218" y="1156"/>
                    <a:pt x="0" y="937"/>
                    <a:pt x="0" y="93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3D479F1D-BE7A-4A97-BAD3-4FE6472ED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5199" y="3980269"/>
              <a:ext cx="543351" cy="506424"/>
            </a:xfrm>
            <a:custGeom>
              <a:avLst/>
              <a:gdLst>
                <a:gd name="T0" fmla="*/ 0 w 907"/>
                <a:gd name="T1" fmla="*/ 688 h 845"/>
                <a:gd name="T2" fmla="*/ 0 w 907"/>
                <a:gd name="T3" fmla="*/ 688 h 845"/>
                <a:gd name="T4" fmla="*/ 125 w 907"/>
                <a:gd name="T5" fmla="*/ 250 h 845"/>
                <a:gd name="T6" fmla="*/ 562 w 907"/>
                <a:gd name="T7" fmla="*/ 0 h 845"/>
                <a:gd name="T8" fmla="*/ 906 w 907"/>
                <a:gd name="T9" fmla="*/ 500 h 845"/>
                <a:gd name="T10" fmla="*/ 344 w 907"/>
                <a:gd name="T11" fmla="*/ 813 h 845"/>
                <a:gd name="T12" fmla="*/ 0 w 907"/>
                <a:gd name="T13" fmla="*/ 688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845">
                  <a:moveTo>
                    <a:pt x="0" y="688"/>
                  </a:moveTo>
                  <a:lnTo>
                    <a:pt x="0" y="688"/>
                  </a:lnTo>
                  <a:cubicBezTo>
                    <a:pt x="0" y="688"/>
                    <a:pt x="31" y="375"/>
                    <a:pt x="125" y="250"/>
                  </a:cubicBezTo>
                  <a:cubicBezTo>
                    <a:pt x="219" y="157"/>
                    <a:pt x="562" y="0"/>
                    <a:pt x="562" y="0"/>
                  </a:cubicBezTo>
                  <a:cubicBezTo>
                    <a:pt x="562" y="0"/>
                    <a:pt x="844" y="375"/>
                    <a:pt x="906" y="500"/>
                  </a:cubicBezTo>
                  <a:cubicBezTo>
                    <a:pt x="906" y="500"/>
                    <a:pt x="531" y="782"/>
                    <a:pt x="344" y="813"/>
                  </a:cubicBezTo>
                  <a:cubicBezTo>
                    <a:pt x="156" y="844"/>
                    <a:pt x="0" y="688"/>
                    <a:pt x="0" y="688"/>
                  </a:cubicBezTo>
                </a:path>
              </a:pathLst>
            </a:custGeom>
            <a:solidFill>
              <a:srgbClr val="D3E1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BF8F2A9F-B274-4457-9746-F3DD84F93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0934" y="4001370"/>
              <a:ext cx="319152" cy="429934"/>
            </a:xfrm>
            <a:custGeom>
              <a:avLst/>
              <a:gdLst>
                <a:gd name="T0" fmla="*/ 0 w 532"/>
                <a:gd name="T1" fmla="*/ 0 h 719"/>
                <a:gd name="T2" fmla="*/ 0 w 532"/>
                <a:gd name="T3" fmla="*/ 0 h 719"/>
                <a:gd name="T4" fmla="*/ 531 w 532"/>
                <a:gd name="T5" fmla="*/ 718 h 719"/>
                <a:gd name="T6" fmla="*/ 0 w 532"/>
                <a:gd name="T7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71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75" y="593"/>
                    <a:pt x="531" y="718"/>
                  </a:cubicBezTo>
                  <a:cubicBezTo>
                    <a:pt x="531" y="718"/>
                    <a:pt x="93" y="375"/>
                    <a:pt x="0" y="0"/>
                  </a:cubicBezTo>
                </a:path>
              </a:pathLst>
            </a:custGeom>
            <a:solidFill>
              <a:srgbClr val="464B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8E30535A-99A5-4478-ADCA-D13D7C535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5468" y="6747137"/>
              <a:ext cx="1532459" cy="1532459"/>
            </a:xfrm>
            <a:custGeom>
              <a:avLst/>
              <a:gdLst>
                <a:gd name="T0" fmla="*/ 2500 w 2563"/>
                <a:gd name="T1" fmla="*/ 1375 h 2564"/>
                <a:gd name="T2" fmla="*/ 2500 w 2563"/>
                <a:gd name="T3" fmla="*/ 1375 h 2564"/>
                <a:gd name="T4" fmla="*/ 1187 w 2563"/>
                <a:gd name="T5" fmla="*/ 2532 h 2564"/>
                <a:gd name="T6" fmla="*/ 31 w 2563"/>
                <a:gd name="T7" fmla="*/ 1188 h 2564"/>
                <a:gd name="T8" fmla="*/ 1344 w 2563"/>
                <a:gd name="T9" fmla="*/ 63 h 2564"/>
                <a:gd name="T10" fmla="*/ 2500 w 2563"/>
                <a:gd name="T11" fmla="*/ 1375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3" h="2564">
                  <a:moveTo>
                    <a:pt x="2500" y="1375"/>
                  </a:moveTo>
                  <a:lnTo>
                    <a:pt x="2500" y="1375"/>
                  </a:lnTo>
                  <a:cubicBezTo>
                    <a:pt x="2437" y="2063"/>
                    <a:pt x="1844" y="2563"/>
                    <a:pt x="1187" y="2532"/>
                  </a:cubicBezTo>
                  <a:cubicBezTo>
                    <a:pt x="500" y="2469"/>
                    <a:pt x="0" y="1875"/>
                    <a:pt x="31" y="1188"/>
                  </a:cubicBezTo>
                  <a:cubicBezTo>
                    <a:pt x="94" y="532"/>
                    <a:pt x="687" y="0"/>
                    <a:pt x="1344" y="63"/>
                  </a:cubicBezTo>
                  <a:cubicBezTo>
                    <a:pt x="2031" y="125"/>
                    <a:pt x="2562" y="719"/>
                    <a:pt x="2500" y="1375"/>
                  </a:cubicBezTo>
                </a:path>
              </a:pathLst>
            </a:custGeom>
            <a:solidFill>
              <a:srgbClr val="2A2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9E811137-A5C8-42A4-83D7-133F5BB4F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2739" y="6952872"/>
              <a:ext cx="1142092" cy="1139453"/>
            </a:xfrm>
            <a:custGeom>
              <a:avLst/>
              <a:gdLst>
                <a:gd name="T0" fmla="*/ 1875 w 1908"/>
                <a:gd name="T1" fmla="*/ 1031 h 1907"/>
                <a:gd name="T2" fmla="*/ 1875 w 1908"/>
                <a:gd name="T3" fmla="*/ 1031 h 1907"/>
                <a:gd name="T4" fmla="*/ 875 w 1908"/>
                <a:gd name="T5" fmla="*/ 1875 h 1907"/>
                <a:gd name="T6" fmla="*/ 32 w 1908"/>
                <a:gd name="T7" fmla="*/ 875 h 1907"/>
                <a:gd name="T8" fmla="*/ 1032 w 1908"/>
                <a:gd name="T9" fmla="*/ 31 h 1907"/>
                <a:gd name="T10" fmla="*/ 1875 w 1908"/>
                <a:gd name="T11" fmla="*/ 1031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8" h="1907">
                  <a:moveTo>
                    <a:pt x="1875" y="1031"/>
                  </a:moveTo>
                  <a:lnTo>
                    <a:pt x="1875" y="1031"/>
                  </a:lnTo>
                  <a:cubicBezTo>
                    <a:pt x="1844" y="1531"/>
                    <a:pt x="1407" y="1906"/>
                    <a:pt x="875" y="1875"/>
                  </a:cubicBezTo>
                  <a:cubicBezTo>
                    <a:pt x="375" y="1813"/>
                    <a:pt x="0" y="1375"/>
                    <a:pt x="32" y="875"/>
                  </a:cubicBezTo>
                  <a:cubicBezTo>
                    <a:pt x="94" y="375"/>
                    <a:pt x="532" y="0"/>
                    <a:pt x="1032" y="31"/>
                  </a:cubicBezTo>
                  <a:cubicBezTo>
                    <a:pt x="1532" y="63"/>
                    <a:pt x="1907" y="500"/>
                    <a:pt x="1875" y="1031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48978BEC-3CBA-4E5E-A96F-D9378FEC2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9231" y="7029362"/>
              <a:ext cx="991747" cy="973284"/>
            </a:xfrm>
            <a:custGeom>
              <a:avLst/>
              <a:gdLst>
                <a:gd name="T0" fmla="*/ 1625 w 1658"/>
                <a:gd name="T1" fmla="*/ 875 h 1626"/>
                <a:gd name="T2" fmla="*/ 1625 w 1658"/>
                <a:gd name="T3" fmla="*/ 875 h 1626"/>
                <a:gd name="T4" fmla="*/ 782 w 1658"/>
                <a:gd name="T5" fmla="*/ 1594 h 1626"/>
                <a:gd name="T6" fmla="*/ 63 w 1658"/>
                <a:gd name="T7" fmla="*/ 781 h 1626"/>
                <a:gd name="T8" fmla="*/ 875 w 1658"/>
                <a:gd name="T9" fmla="*/ 31 h 1626"/>
                <a:gd name="T10" fmla="*/ 1625 w 1658"/>
                <a:gd name="T11" fmla="*/ 875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8" h="1626">
                  <a:moveTo>
                    <a:pt x="1625" y="875"/>
                  </a:moveTo>
                  <a:lnTo>
                    <a:pt x="1625" y="875"/>
                  </a:lnTo>
                  <a:cubicBezTo>
                    <a:pt x="1594" y="1313"/>
                    <a:pt x="1219" y="1625"/>
                    <a:pt x="782" y="1594"/>
                  </a:cubicBezTo>
                  <a:cubicBezTo>
                    <a:pt x="344" y="1563"/>
                    <a:pt x="0" y="1188"/>
                    <a:pt x="63" y="781"/>
                  </a:cubicBezTo>
                  <a:cubicBezTo>
                    <a:pt x="94" y="344"/>
                    <a:pt x="469" y="0"/>
                    <a:pt x="875" y="31"/>
                  </a:cubicBezTo>
                  <a:cubicBezTo>
                    <a:pt x="1313" y="63"/>
                    <a:pt x="1657" y="438"/>
                    <a:pt x="1625" y="875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ABFB4BE3-9BF9-4EC4-97EA-A992B487F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5746" y="7345877"/>
              <a:ext cx="356078" cy="356080"/>
            </a:xfrm>
            <a:custGeom>
              <a:avLst/>
              <a:gdLst>
                <a:gd name="T0" fmla="*/ 593 w 594"/>
                <a:gd name="T1" fmla="*/ 313 h 595"/>
                <a:gd name="T2" fmla="*/ 593 w 594"/>
                <a:gd name="T3" fmla="*/ 313 h 595"/>
                <a:gd name="T4" fmla="*/ 281 w 594"/>
                <a:gd name="T5" fmla="*/ 594 h 595"/>
                <a:gd name="T6" fmla="*/ 0 w 594"/>
                <a:gd name="T7" fmla="*/ 282 h 595"/>
                <a:gd name="T8" fmla="*/ 312 w 594"/>
                <a:gd name="T9" fmla="*/ 0 h 595"/>
                <a:gd name="T10" fmla="*/ 593 w 594"/>
                <a:gd name="T11" fmla="*/ 313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4" h="595">
                  <a:moveTo>
                    <a:pt x="593" y="313"/>
                  </a:moveTo>
                  <a:lnTo>
                    <a:pt x="593" y="313"/>
                  </a:lnTo>
                  <a:cubicBezTo>
                    <a:pt x="593" y="469"/>
                    <a:pt x="437" y="594"/>
                    <a:pt x="281" y="594"/>
                  </a:cubicBezTo>
                  <a:cubicBezTo>
                    <a:pt x="125" y="563"/>
                    <a:pt x="0" y="438"/>
                    <a:pt x="0" y="282"/>
                  </a:cubicBezTo>
                  <a:cubicBezTo>
                    <a:pt x="31" y="125"/>
                    <a:pt x="156" y="0"/>
                    <a:pt x="312" y="0"/>
                  </a:cubicBezTo>
                  <a:cubicBezTo>
                    <a:pt x="468" y="0"/>
                    <a:pt x="593" y="157"/>
                    <a:pt x="593" y="313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69E7CBBC-2828-400D-9F79-56018851C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620" y="7047826"/>
              <a:ext cx="524888" cy="543350"/>
            </a:xfrm>
            <a:custGeom>
              <a:avLst/>
              <a:gdLst>
                <a:gd name="T0" fmla="*/ 0 w 876"/>
                <a:gd name="T1" fmla="*/ 188 h 908"/>
                <a:gd name="T2" fmla="*/ 688 w 876"/>
                <a:gd name="T3" fmla="*/ 907 h 908"/>
                <a:gd name="T4" fmla="*/ 875 w 876"/>
                <a:gd name="T5" fmla="*/ 750 h 908"/>
                <a:gd name="T6" fmla="*/ 219 w 876"/>
                <a:gd name="T7" fmla="*/ 0 h 908"/>
                <a:gd name="T8" fmla="*/ 0 w 876"/>
                <a:gd name="T9" fmla="*/ 18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908">
                  <a:moveTo>
                    <a:pt x="0" y="188"/>
                  </a:moveTo>
                  <a:lnTo>
                    <a:pt x="688" y="907"/>
                  </a:lnTo>
                  <a:lnTo>
                    <a:pt x="875" y="750"/>
                  </a:lnTo>
                  <a:lnTo>
                    <a:pt x="219" y="0"/>
                  </a:lnTo>
                  <a:lnTo>
                    <a:pt x="0" y="188"/>
                  </a:lnTo>
                </a:path>
              </a:pathLst>
            </a:cu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3133EA04-B188-45BD-AADB-4350FABCD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2236" y="7419730"/>
              <a:ext cx="205735" cy="205735"/>
            </a:xfrm>
            <a:custGeom>
              <a:avLst/>
              <a:gdLst>
                <a:gd name="T0" fmla="*/ 343 w 344"/>
                <a:gd name="T1" fmla="*/ 188 h 345"/>
                <a:gd name="T2" fmla="*/ 343 w 344"/>
                <a:gd name="T3" fmla="*/ 188 h 345"/>
                <a:gd name="T4" fmla="*/ 156 w 344"/>
                <a:gd name="T5" fmla="*/ 344 h 345"/>
                <a:gd name="T6" fmla="*/ 0 w 344"/>
                <a:gd name="T7" fmla="*/ 157 h 345"/>
                <a:gd name="T8" fmla="*/ 187 w 344"/>
                <a:gd name="T9" fmla="*/ 0 h 345"/>
                <a:gd name="T10" fmla="*/ 343 w 344"/>
                <a:gd name="T11" fmla="*/ 18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345">
                  <a:moveTo>
                    <a:pt x="343" y="188"/>
                  </a:moveTo>
                  <a:lnTo>
                    <a:pt x="343" y="188"/>
                  </a:lnTo>
                  <a:cubicBezTo>
                    <a:pt x="343" y="282"/>
                    <a:pt x="250" y="344"/>
                    <a:pt x="156" y="344"/>
                  </a:cubicBezTo>
                  <a:cubicBezTo>
                    <a:pt x="62" y="344"/>
                    <a:pt x="0" y="250"/>
                    <a:pt x="0" y="157"/>
                  </a:cubicBezTo>
                  <a:cubicBezTo>
                    <a:pt x="0" y="63"/>
                    <a:pt x="93" y="0"/>
                    <a:pt x="187" y="0"/>
                  </a:cubicBezTo>
                  <a:cubicBezTo>
                    <a:pt x="281" y="0"/>
                    <a:pt x="343" y="94"/>
                    <a:pt x="343" y="188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8DCD5095-BF6B-4B88-9980-B5346A4EB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9262" y="4710891"/>
              <a:ext cx="1532460" cy="1532459"/>
            </a:xfrm>
            <a:custGeom>
              <a:avLst/>
              <a:gdLst>
                <a:gd name="T0" fmla="*/ 2532 w 2564"/>
                <a:gd name="T1" fmla="*/ 1375 h 2564"/>
                <a:gd name="T2" fmla="*/ 2532 w 2564"/>
                <a:gd name="T3" fmla="*/ 1375 h 2564"/>
                <a:gd name="T4" fmla="*/ 1219 w 2564"/>
                <a:gd name="T5" fmla="*/ 2531 h 2564"/>
                <a:gd name="T6" fmla="*/ 63 w 2564"/>
                <a:gd name="T7" fmla="*/ 1188 h 2564"/>
                <a:gd name="T8" fmla="*/ 1375 w 2564"/>
                <a:gd name="T9" fmla="*/ 63 h 2564"/>
                <a:gd name="T10" fmla="*/ 2532 w 2564"/>
                <a:gd name="T11" fmla="*/ 1375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4" h="2564">
                  <a:moveTo>
                    <a:pt x="2532" y="1375"/>
                  </a:moveTo>
                  <a:lnTo>
                    <a:pt x="2532" y="1375"/>
                  </a:lnTo>
                  <a:cubicBezTo>
                    <a:pt x="2469" y="2063"/>
                    <a:pt x="1875" y="2563"/>
                    <a:pt x="1219" y="2531"/>
                  </a:cubicBezTo>
                  <a:cubicBezTo>
                    <a:pt x="532" y="2469"/>
                    <a:pt x="0" y="1875"/>
                    <a:pt x="63" y="1188"/>
                  </a:cubicBezTo>
                  <a:cubicBezTo>
                    <a:pt x="125" y="500"/>
                    <a:pt x="719" y="0"/>
                    <a:pt x="1375" y="63"/>
                  </a:cubicBezTo>
                  <a:cubicBezTo>
                    <a:pt x="2063" y="94"/>
                    <a:pt x="2563" y="688"/>
                    <a:pt x="2532" y="1375"/>
                  </a:cubicBezTo>
                </a:path>
              </a:pathLst>
            </a:custGeom>
            <a:solidFill>
              <a:srgbClr val="2A2D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C32484F1-098C-44EE-A2E5-9A969735F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4996" y="4916626"/>
              <a:ext cx="1139453" cy="1139453"/>
            </a:xfrm>
            <a:custGeom>
              <a:avLst/>
              <a:gdLst>
                <a:gd name="T0" fmla="*/ 1875 w 1907"/>
                <a:gd name="T1" fmla="*/ 1000 h 1907"/>
                <a:gd name="T2" fmla="*/ 1875 w 1907"/>
                <a:gd name="T3" fmla="*/ 1000 h 1907"/>
                <a:gd name="T4" fmla="*/ 875 w 1907"/>
                <a:gd name="T5" fmla="*/ 1844 h 1907"/>
                <a:gd name="T6" fmla="*/ 31 w 1907"/>
                <a:gd name="T7" fmla="*/ 875 h 1907"/>
                <a:gd name="T8" fmla="*/ 1031 w 1907"/>
                <a:gd name="T9" fmla="*/ 31 h 1907"/>
                <a:gd name="T10" fmla="*/ 1875 w 1907"/>
                <a:gd name="T11" fmla="*/ 100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7" h="1907">
                  <a:moveTo>
                    <a:pt x="1875" y="1000"/>
                  </a:moveTo>
                  <a:lnTo>
                    <a:pt x="1875" y="1000"/>
                  </a:lnTo>
                  <a:cubicBezTo>
                    <a:pt x="1813" y="1500"/>
                    <a:pt x="1375" y="1906"/>
                    <a:pt x="875" y="1844"/>
                  </a:cubicBezTo>
                  <a:cubicBezTo>
                    <a:pt x="375" y="1812"/>
                    <a:pt x="0" y="1375"/>
                    <a:pt x="31" y="875"/>
                  </a:cubicBezTo>
                  <a:cubicBezTo>
                    <a:pt x="63" y="375"/>
                    <a:pt x="531" y="0"/>
                    <a:pt x="1031" y="31"/>
                  </a:cubicBezTo>
                  <a:cubicBezTo>
                    <a:pt x="1531" y="62"/>
                    <a:pt x="1906" y="500"/>
                    <a:pt x="1875" y="1000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B1C11BBC-244E-4FA5-ADF5-1C4244B69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1488" y="4990479"/>
              <a:ext cx="991747" cy="973282"/>
            </a:xfrm>
            <a:custGeom>
              <a:avLst/>
              <a:gdLst>
                <a:gd name="T0" fmla="*/ 1625 w 1657"/>
                <a:gd name="T1" fmla="*/ 875 h 1626"/>
                <a:gd name="T2" fmla="*/ 1625 w 1657"/>
                <a:gd name="T3" fmla="*/ 875 h 1626"/>
                <a:gd name="T4" fmla="*/ 781 w 1657"/>
                <a:gd name="T5" fmla="*/ 1594 h 1626"/>
                <a:gd name="T6" fmla="*/ 31 w 1657"/>
                <a:gd name="T7" fmla="*/ 750 h 1626"/>
                <a:gd name="T8" fmla="*/ 875 w 1657"/>
                <a:gd name="T9" fmla="*/ 31 h 1626"/>
                <a:gd name="T10" fmla="*/ 1625 w 1657"/>
                <a:gd name="T11" fmla="*/ 875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7" h="1626">
                  <a:moveTo>
                    <a:pt x="1625" y="875"/>
                  </a:moveTo>
                  <a:lnTo>
                    <a:pt x="1625" y="875"/>
                  </a:lnTo>
                  <a:cubicBezTo>
                    <a:pt x="1563" y="1312"/>
                    <a:pt x="1188" y="1625"/>
                    <a:pt x="781" y="1594"/>
                  </a:cubicBezTo>
                  <a:cubicBezTo>
                    <a:pt x="344" y="1562"/>
                    <a:pt x="0" y="1187"/>
                    <a:pt x="31" y="750"/>
                  </a:cubicBezTo>
                  <a:cubicBezTo>
                    <a:pt x="63" y="312"/>
                    <a:pt x="469" y="0"/>
                    <a:pt x="875" y="31"/>
                  </a:cubicBezTo>
                  <a:cubicBezTo>
                    <a:pt x="1313" y="62"/>
                    <a:pt x="1656" y="437"/>
                    <a:pt x="1625" y="875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B28BB0F4-F165-486C-80FD-9502B736C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8003" y="5291169"/>
              <a:ext cx="356078" cy="374543"/>
            </a:xfrm>
            <a:custGeom>
              <a:avLst/>
              <a:gdLst>
                <a:gd name="T0" fmla="*/ 594 w 595"/>
                <a:gd name="T1" fmla="*/ 344 h 626"/>
                <a:gd name="T2" fmla="*/ 594 w 595"/>
                <a:gd name="T3" fmla="*/ 344 h 626"/>
                <a:gd name="T4" fmla="*/ 282 w 595"/>
                <a:gd name="T5" fmla="*/ 625 h 626"/>
                <a:gd name="T6" fmla="*/ 0 w 595"/>
                <a:gd name="T7" fmla="*/ 281 h 626"/>
                <a:gd name="T8" fmla="*/ 313 w 595"/>
                <a:gd name="T9" fmla="*/ 31 h 626"/>
                <a:gd name="T10" fmla="*/ 594 w 595"/>
                <a:gd name="T11" fmla="*/ 34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5" h="626">
                  <a:moveTo>
                    <a:pt x="594" y="344"/>
                  </a:moveTo>
                  <a:lnTo>
                    <a:pt x="594" y="344"/>
                  </a:lnTo>
                  <a:cubicBezTo>
                    <a:pt x="563" y="500"/>
                    <a:pt x="438" y="625"/>
                    <a:pt x="282" y="625"/>
                  </a:cubicBezTo>
                  <a:cubicBezTo>
                    <a:pt x="125" y="594"/>
                    <a:pt x="0" y="469"/>
                    <a:pt x="0" y="281"/>
                  </a:cubicBezTo>
                  <a:cubicBezTo>
                    <a:pt x="0" y="125"/>
                    <a:pt x="157" y="0"/>
                    <a:pt x="313" y="31"/>
                  </a:cubicBezTo>
                  <a:cubicBezTo>
                    <a:pt x="469" y="31"/>
                    <a:pt x="594" y="187"/>
                    <a:pt x="594" y="344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395162EC-18EA-4A6D-B1EB-45B3E7743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6877" y="5008942"/>
              <a:ext cx="524888" cy="543350"/>
            </a:xfrm>
            <a:custGeom>
              <a:avLst/>
              <a:gdLst>
                <a:gd name="T0" fmla="*/ 0 w 876"/>
                <a:gd name="T1" fmla="*/ 188 h 907"/>
                <a:gd name="T2" fmla="*/ 687 w 876"/>
                <a:gd name="T3" fmla="*/ 906 h 907"/>
                <a:gd name="T4" fmla="*/ 875 w 876"/>
                <a:gd name="T5" fmla="*/ 719 h 907"/>
                <a:gd name="T6" fmla="*/ 219 w 876"/>
                <a:gd name="T7" fmla="*/ 0 h 907"/>
                <a:gd name="T8" fmla="*/ 0 w 876"/>
                <a:gd name="T9" fmla="*/ 188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907">
                  <a:moveTo>
                    <a:pt x="0" y="188"/>
                  </a:moveTo>
                  <a:lnTo>
                    <a:pt x="687" y="906"/>
                  </a:lnTo>
                  <a:lnTo>
                    <a:pt x="875" y="719"/>
                  </a:lnTo>
                  <a:lnTo>
                    <a:pt x="219" y="0"/>
                  </a:lnTo>
                  <a:lnTo>
                    <a:pt x="0" y="188"/>
                  </a:lnTo>
                </a:path>
              </a:pathLst>
            </a:custGeom>
            <a:solidFill>
              <a:srgbClr val="9E9E9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B1E91F41-539A-4BE6-A68B-31A45C0AC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1857" y="5383485"/>
              <a:ext cx="205735" cy="205735"/>
            </a:xfrm>
            <a:custGeom>
              <a:avLst/>
              <a:gdLst>
                <a:gd name="T0" fmla="*/ 344 w 345"/>
                <a:gd name="T1" fmla="*/ 188 h 345"/>
                <a:gd name="T2" fmla="*/ 344 w 345"/>
                <a:gd name="T3" fmla="*/ 188 h 345"/>
                <a:gd name="T4" fmla="*/ 157 w 345"/>
                <a:gd name="T5" fmla="*/ 344 h 345"/>
                <a:gd name="T6" fmla="*/ 0 w 345"/>
                <a:gd name="T7" fmla="*/ 156 h 345"/>
                <a:gd name="T8" fmla="*/ 188 w 345"/>
                <a:gd name="T9" fmla="*/ 0 h 345"/>
                <a:gd name="T10" fmla="*/ 344 w 345"/>
                <a:gd name="T11" fmla="*/ 18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345">
                  <a:moveTo>
                    <a:pt x="344" y="188"/>
                  </a:moveTo>
                  <a:lnTo>
                    <a:pt x="344" y="188"/>
                  </a:lnTo>
                  <a:cubicBezTo>
                    <a:pt x="344" y="281"/>
                    <a:pt x="250" y="344"/>
                    <a:pt x="157" y="344"/>
                  </a:cubicBezTo>
                  <a:cubicBezTo>
                    <a:pt x="63" y="313"/>
                    <a:pt x="0" y="250"/>
                    <a:pt x="0" y="156"/>
                  </a:cubicBezTo>
                  <a:cubicBezTo>
                    <a:pt x="0" y="63"/>
                    <a:pt x="94" y="0"/>
                    <a:pt x="188" y="0"/>
                  </a:cubicBezTo>
                  <a:cubicBezTo>
                    <a:pt x="282" y="0"/>
                    <a:pt x="344" y="94"/>
                    <a:pt x="344" y="188"/>
                  </a:cubicBezTo>
                </a:path>
              </a:pathLst>
            </a:custGeom>
            <a:solidFill>
              <a:srgbClr val="D1D1D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38D454A7-CA60-489D-8026-EE0AD8CA9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5535" y="4299422"/>
              <a:ext cx="3402535" cy="2877647"/>
            </a:xfrm>
            <a:custGeom>
              <a:avLst/>
              <a:gdLst>
                <a:gd name="T0" fmla="*/ 1750 w 5689"/>
                <a:gd name="T1" fmla="*/ 2906 h 4813"/>
                <a:gd name="T2" fmla="*/ 1750 w 5689"/>
                <a:gd name="T3" fmla="*/ 2906 h 4813"/>
                <a:gd name="T4" fmla="*/ 2281 w 5689"/>
                <a:gd name="T5" fmla="*/ 3125 h 4813"/>
                <a:gd name="T6" fmla="*/ 3281 w 5689"/>
                <a:gd name="T7" fmla="*/ 4250 h 4813"/>
                <a:gd name="T8" fmla="*/ 4938 w 5689"/>
                <a:gd name="T9" fmla="*/ 2968 h 4813"/>
                <a:gd name="T10" fmla="*/ 3188 w 5689"/>
                <a:gd name="T11" fmla="*/ 437 h 4813"/>
                <a:gd name="T12" fmla="*/ 3000 w 5689"/>
                <a:gd name="T13" fmla="*/ 218 h 4813"/>
                <a:gd name="T14" fmla="*/ 3313 w 5689"/>
                <a:gd name="T15" fmla="*/ 250 h 4813"/>
                <a:gd name="T16" fmla="*/ 5563 w 5689"/>
                <a:gd name="T17" fmla="*/ 1375 h 4813"/>
                <a:gd name="T18" fmla="*/ 5625 w 5689"/>
                <a:gd name="T19" fmla="*/ 2812 h 4813"/>
                <a:gd name="T20" fmla="*/ 3094 w 5689"/>
                <a:gd name="T21" fmla="*/ 4812 h 4813"/>
                <a:gd name="T22" fmla="*/ 2219 w 5689"/>
                <a:gd name="T23" fmla="*/ 4531 h 4813"/>
                <a:gd name="T24" fmla="*/ 594 w 5689"/>
                <a:gd name="T25" fmla="*/ 4406 h 4813"/>
                <a:gd name="T26" fmla="*/ 219 w 5689"/>
                <a:gd name="T27" fmla="*/ 3187 h 4813"/>
                <a:gd name="T28" fmla="*/ 1750 w 5689"/>
                <a:gd name="T29" fmla="*/ 2906 h 4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89" h="4813">
                  <a:moveTo>
                    <a:pt x="1750" y="2906"/>
                  </a:moveTo>
                  <a:lnTo>
                    <a:pt x="1750" y="2906"/>
                  </a:lnTo>
                  <a:cubicBezTo>
                    <a:pt x="1750" y="2906"/>
                    <a:pt x="2094" y="2968"/>
                    <a:pt x="2281" y="3125"/>
                  </a:cubicBezTo>
                  <a:cubicBezTo>
                    <a:pt x="2438" y="3281"/>
                    <a:pt x="3188" y="4218"/>
                    <a:pt x="3281" y="4250"/>
                  </a:cubicBezTo>
                  <a:cubicBezTo>
                    <a:pt x="3344" y="4281"/>
                    <a:pt x="4781" y="3218"/>
                    <a:pt x="4938" y="2968"/>
                  </a:cubicBezTo>
                  <a:cubicBezTo>
                    <a:pt x="5094" y="2718"/>
                    <a:pt x="5000" y="812"/>
                    <a:pt x="3188" y="437"/>
                  </a:cubicBezTo>
                  <a:cubicBezTo>
                    <a:pt x="3188" y="437"/>
                    <a:pt x="2938" y="406"/>
                    <a:pt x="3000" y="218"/>
                  </a:cubicBezTo>
                  <a:cubicBezTo>
                    <a:pt x="3063" y="0"/>
                    <a:pt x="3313" y="250"/>
                    <a:pt x="3313" y="250"/>
                  </a:cubicBezTo>
                  <a:cubicBezTo>
                    <a:pt x="3313" y="250"/>
                    <a:pt x="4688" y="375"/>
                    <a:pt x="5563" y="1375"/>
                  </a:cubicBezTo>
                  <a:cubicBezTo>
                    <a:pt x="5563" y="1375"/>
                    <a:pt x="5688" y="2718"/>
                    <a:pt x="5625" y="2812"/>
                  </a:cubicBezTo>
                  <a:cubicBezTo>
                    <a:pt x="5594" y="2937"/>
                    <a:pt x="3563" y="4500"/>
                    <a:pt x="3094" y="4812"/>
                  </a:cubicBezTo>
                  <a:cubicBezTo>
                    <a:pt x="3094" y="4812"/>
                    <a:pt x="2688" y="4468"/>
                    <a:pt x="2219" y="4531"/>
                  </a:cubicBezTo>
                  <a:cubicBezTo>
                    <a:pt x="1781" y="4562"/>
                    <a:pt x="719" y="4562"/>
                    <a:pt x="594" y="4406"/>
                  </a:cubicBezTo>
                  <a:cubicBezTo>
                    <a:pt x="438" y="4281"/>
                    <a:pt x="0" y="3562"/>
                    <a:pt x="219" y="3187"/>
                  </a:cubicBezTo>
                  <a:cubicBezTo>
                    <a:pt x="438" y="2781"/>
                    <a:pt x="1750" y="2906"/>
                    <a:pt x="1750" y="2906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0E9484AA-16E5-46F5-AAEF-9916D0EB9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3219" y="6093006"/>
              <a:ext cx="1719731" cy="1664340"/>
            </a:xfrm>
            <a:custGeom>
              <a:avLst/>
              <a:gdLst>
                <a:gd name="T0" fmla="*/ 969 w 2876"/>
                <a:gd name="T1" fmla="*/ 531 h 2782"/>
                <a:gd name="T2" fmla="*/ 969 w 2876"/>
                <a:gd name="T3" fmla="*/ 531 h 2782"/>
                <a:gd name="T4" fmla="*/ 312 w 2876"/>
                <a:gd name="T5" fmla="*/ 2531 h 2782"/>
                <a:gd name="T6" fmla="*/ 719 w 2876"/>
                <a:gd name="T7" fmla="*/ 2718 h 2782"/>
                <a:gd name="T8" fmla="*/ 2750 w 2876"/>
                <a:gd name="T9" fmla="*/ 1343 h 2782"/>
                <a:gd name="T10" fmla="*/ 969 w 2876"/>
                <a:gd name="T11" fmla="*/ 531 h 2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6" h="2782">
                  <a:moveTo>
                    <a:pt x="969" y="531"/>
                  </a:moveTo>
                  <a:lnTo>
                    <a:pt x="969" y="531"/>
                  </a:lnTo>
                  <a:cubicBezTo>
                    <a:pt x="625" y="656"/>
                    <a:pt x="0" y="1750"/>
                    <a:pt x="312" y="2531"/>
                  </a:cubicBezTo>
                  <a:cubicBezTo>
                    <a:pt x="312" y="2531"/>
                    <a:pt x="531" y="2781"/>
                    <a:pt x="719" y="2718"/>
                  </a:cubicBezTo>
                  <a:cubicBezTo>
                    <a:pt x="937" y="2625"/>
                    <a:pt x="2625" y="1500"/>
                    <a:pt x="2750" y="1343"/>
                  </a:cubicBezTo>
                  <a:cubicBezTo>
                    <a:pt x="2875" y="1156"/>
                    <a:pt x="2469" y="0"/>
                    <a:pt x="969" y="53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BEB2748D-7FA0-4B91-92AB-05547B7FE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93" y="5905734"/>
              <a:ext cx="1664341" cy="506424"/>
            </a:xfrm>
            <a:custGeom>
              <a:avLst/>
              <a:gdLst>
                <a:gd name="T0" fmla="*/ 2687 w 2782"/>
                <a:gd name="T1" fmla="*/ 94 h 845"/>
                <a:gd name="T2" fmla="*/ 2687 w 2782"/>
                <a:gd name="T3" fmla="*/ 94 h 845"/>
                <a:gd name="T4" fmla="*/ 843 w 2782"/>
                <a:gd name="T5" fmla="*/ 125 h 845"/>
                <a:gd name="T6" fmla="*/ 125 w 2782"/>
                <a:gd name="T7" fmla="*/ 188 h 845"/>
                <a:gd name="T8" fmla="*/ 781 w 2782"/>
                <a:gd name="T9" fmla="*/ 781 h 845"/>
                <a:gd name="T10" fmla="*/ 2656 w 2782"/>
                <a:gd name="T11" fmla="*/ 500 h 845"/>
                <a:gd name="T12" fmla="*/ 2687 w 2782"/>
                <a:gd name="T13" fmla="*/ 9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2" h="845">
                  <a:moveTo>
                    <a:pt x="2687" y="94"/>
                  </a:moveTo>
                  <a:lnTo>
                    <a:pt x="2687" y="94"/>
                  </a:lnTo>
                  <a:cubicBezTo>
                    <a:pt x="2593" y="0"/>
                    <a:pt x="1281" y="94"/>
                    <a:pt x="843" y="125"/>
                  </a:cubicBezTo>
                  <a:cubicBezTo>
                    <a:pt x="374" y="156"/>
                    <a:pt x="188" y="31"/>
                    <a:pt x="125" y="188"/>
                  </a:cubicBezTo>
                  <a:cubicBezTo>
                    <a:pt x="0" y="406"/>
                    <a:pt x="406" y="750"/>
                    <a:pt x="781" y="781"/>
                  </a:cubicBezTo>
                  <a:cubicBezTo>
                    <a:pt x="1187" y="844"/>
                    <a:pt x="2531" y="594"/>
                    <a:pt x="2656" y="500"/>
                  </a:cubicBezTo>
                  <a:cubicBezTo>
                    <a:pt x="2781" y="406"/>
                    <a:pt x="2781" y="250"/>
                    <a:pt x="2687" y="94"/>
                  </a:cubicBezTo>
                </a:path>
              </a:pathLst>
            </a:custGeom>
            <a:solidFill>
              <a:srgbClr val="1F23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7A012883-9496-4179-BFD4-8493DD91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408" y="4560546"/>
              <a:ext cx="1366289" cy="1403216"/>
            </a:xfrm>
            <a:custGeom>
              <a:avLst/>
              <a:gdLst>
                <a:gd name="T0" fmla="*/ 282 w 2283"/>
                <a:gd name="T1" fmla="*/ 2344 h 2345"/>
                <a:gd name="T2" fmla="*/ 282 w 2283"/>
                <a:gd name="T3" fmla="*/ 2344 h 2345"/>
                <a:gd name="T4" fmla="*/ 157 w 2283"/>
                <a:gd name="T5" fmla="*/ 938 h 2345"/>
                <a:gd name="T6" fmla="*/ 1282 w 2283"/>
                <a:gd name="T7" fmla="*/ 31 h 2345"/>
                <a:gd name="T8" fmla="*/ 2282 w 2283"/>
                <a:gd name="T9" fmla="*/ 438 h 2345"/>
                <a:gd name="T10" fmla="*/ 1313 w 2283"/>
                <a:gd name="T11" fmla="*/ 1156 h 2345"/>
                <a:gd name="T12" fmla="*/ 625 w 2283"/>
                <a:gd name="T13" fmla="*/ 2125 h 2345"/>
                <a:gd name="T14" fmla="*/ 282 w 2283"/>
                <a:gd name="T15" fmla="*/ 2344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3" h="2345">
                  <a:moveTo>
                    <a:pt x="282" y="2344"/>
                  </a:moveTo>
                  <a:lnTo>
                    <a:pt x="282" y="2344"/>
                  </a:lnTo>
                  <a:cubicBezTo>
                    <a:pt x="282" y="2344"/>
                    <a:pt x="0" y="1250"/>
                    <a:pt x="157" y="938"/>
                  </a:cubicBezTo>
                  <a:cubicBezTo>
                    <a:pt x="344" y="625"/>
                    <a:pt x="625" y="94"/>
                    <a:pt x="1282" y="31"/>
                  </a:cubicBezTo>
                  <a:cubicBezTo>
                    <a:pt x="1719" y="0"/>
                    <a:pt x="2094" y="219"/>
                    <a:pt x="2282" y="438"/>
                  </a:cubicBezTo>
                  <a:cubicBezTo>
                    <a:pt x="2282" y="438"/>
                    <a:pt x="1656" y="938"/>
                    <a:pt x="1313" y="1156"/>
                  </a:cubicBezTo>
                  <a:cubicBezTo>
                    <a:pt x="969" y="1375"/>
                    <a:pt x="500" y="1688"/>
                    <a:pt x="625" y="2125"/>
                  </a:cubicBezTo>
                  <a:cubicBezTo>
                    <a:pt x="625" y="2125"/>
                    <a:pt x="563" y="2250"/>
                    <a:pt x="282" y="234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035097DD-3F74-4846-BA22-90BD9DA15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7927" y="7216634"/>
              <a:ext cx="131881" cy="411469"/>
            </a:xfrm>
            <a:custGeom>
              <a:avLst/>
              <a:gdLst>
                <a:gd name="T0" fmla="*/ 32 w 220"/>
                <a:gd name="T1" fmla="*/ 93 h 688"/>
                <a:gd name="T2" fmla="*/ 32 w 220"/>
                <a:gd name="T3" fmla="*/ 93 h 688"/>
                <a:gd name="T4" fmla="*/ 125 w 220"/>
                <a:gd name="T5" fmla="*/ 625 h 688"/>
                <a:gd name="T6" fmla="*/ 219 w 220"/>
                <a:gd name="T7" fmla="*/ 625 h 688"/>
                <a:gd name="T8" fmla="*/ 125 w 220"/>
                <a:gd name="T9" fmla="*/ 62 h 688"/>
                <a:gd name="T10" fmla="*/ 32 w 220"/>
                <a:gd name="T11" fmla="*/ 93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688">
                  <a:moveTo>
                    <a:pt x="32" y="93"/>
                  </a:moveTo>
                  <a:lnTo>
                    <a:pt x="32" y="93"/>
                  </a:lnTo>
                  <a:cubicBezTo>
                    <a:pt x="125" y="250"/>
                    <a:pt x="125" y="437"/>
                    <a:pt x="125" y="625"/>
                  </a:cubicBezTo>
                  <a:cubicBezTo>
                    <a:pt x="125" y="687"/>
                    <a:pt x="219" y="687"/>
                    <a:pt x="219" y="625"/>
                  </a:cubicBezTo>
                  <a:cubicBezTo>
                    <a:pt x="219" y="406"/>
                    <a:pt x="219" y="218"/>
                    <a:pt x="125" y="62"/>
                  </a:cubicBezTo>
                  <a:cubicBezTo>
                    <a:pt x="63" y="0"/>
                    <a:pt x="0" y="31"/>
                    <a:pt x="32" y="93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B9A97FA3-3A71-4BE3-A43B-624B0E21E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808" y="7216634"/>
              <a:ext cx="131881" cy="319152"/>
            </a:xfrm>
            <a:custGeom>
              <a:avLst/>
              <a:gdLst>
                <a:gd name="T0" fmla="*/ 31 w 220"/>
                <a:gd name="T1" fmla="*/ 93 h 532"/>
                <a:gd name="T2" fmla="*/ 31 w 220"/>
                <a:gd name="T3" fmla="*/ 93 h 532"/>
                <a:gd name="T4" fmla="*/ 94 w 220"/>
                <a:gd name="T5" fmla="*/ 437 h 532"/>
                <a:gd name="T6" fmla="*/ 219 w 220"/>
                <a:gd name="T7" fmla="*/ 437 h 532"/>
                <a:gd name="T8" fmla="*/ 125 w 220"/>
                <a:gd name="T9" fmla="*/ 62 h 532"/>
                <a:gd name="T10" fmla="*/ 31 w 220"/>
                <a:gd name="T11" fmla="*/ 9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532">
                  <a:moveTo>
                    <a:pt x="31" y="93"/>
                  </a:moveTo>
                  <a:lnTo>
                    <a:pt x="31" y="93"/>
                  </a:lnTo>
                  <a:cubicBezTo>
                    <a:pt x="94" y="218"/>
                    <a:pt x="94" y="343"/>
                    <a:pt x="94" y="437"/>
                  </a:cubicBezTo>
                  <a:cubicBezTo>
                    <a:pt x="94" y="531"/>
                    <a:pt x="219" y="531"/>
                    <a:pt x="219" y="437"/>
                  </a:cubicBezTo>
                  <a:cubicBezTo>
                    <a:pt x="219" y="312"/>
                    <a:pt x="188" y="156"/>
                    <a:pt x="125" y="62"/>
                  </a:cubicBezTo>
                  <a:cubicBezTo>
                    <a:pt x="94" y="0"/>
                    <a:pt x="0" y="31"/>
                    <a:pt x="31" y="93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C958FC19-EF47-4EE8-AD3B-943204C4B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224" y="7849664"/>
              <a:ext cx="319153" cy="337616"/>
            </a:xfrm>
            <a:custGeom>
              <a:avLst/>
              <a:gdLst>
                <a:gd name="T0" fmla="*/ 31 w 532"/>
                <a:gd name="T1" fmla="*/ 94 h 563"/>
                <a:gd name="T2" fmla="*/ 31 w 532"/>
                <a:gd name="T3" fmla="*/ 94 h 563"/>
                <a:gd name="T4" fmla="*/ 406 w 532"/>
                <a:gd name="T5" fmla="*/ 531 h 563"/>
                <a:gd name="T6" fmla="*/ 469 w 532"/>
                <a:gd name="T7" fmla="*/ 438 h 563"/>
                <a:gd name="T8" fmla="*/ 125 w 532"/>
                <a:gd name="T9" fmla="*/ 62 h 563"/>
                <a:gd name="T10" fmla="*/ 31 w 532"/>
                <a:gd name="T11" fmla="*/ 9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563">
                  <a:moveTo>
                    <a:pt x="31" y="94"/>
                  </a:moveTo>
                  <a:lnTo>
                    <a:pt x="31" y="94"/>
                  </a:lnTo>
                  <a:cubicBezTo>
                    <a:pt x="125" y="281"/>
                    <a:pt x="281" y="406"/>
                    <a:pt x="406" y="531"/>
                  </a:cubicBezTo>
                  <a:cubicBezTo>
                    <a:pt x="469" y="562"/>
                    <a:pt x="531" y="500"/>
                    <a:pt x="469" y="438"/>
                  </a:cubicBezTo>
                  <a:cubicBezTo>
                    <a:pt x="344" y="344"/>
                    <a:pt x="219" y="219"/>
                    <a:pt x="125" y="62"/>
                  </a:cubicBezTo>
                  <a:cubicBezTo>
                    <a:pt x="94" y="0"/>
                    <a:pt x="0" y="62"/>
                    <a:pt x="31" y="94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B02FE709-BA0D-4F68-804D-732FE5D5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9734" y="7963081"/>
              <a:ext cx="205735" cy="242661"/>
            </a:xfrm>
            <a:custGeom>
              <a:avLst/>
              <a:gdLst>
                <a:gd name="T0" fmla="*/ 31 w 345"/>
                <a:gd name="T1" fmla="*/ 125 h 407"/>
                <a:gd name="T2" fmla="*/ 31 w 345"/>
                <a:gd name="T3" fmla="*/ 125 h 407"/>
                <a:gd name="T4" fmla="*/ 250 w 345"/>
                <a:gd name="T5" fmla="*/ 374 h 407"/>
                <a:gd name="T6" fmla="*/ 281 w 345"/>
                <a:gd name="T7" fmla="*/ 281 h 407"/>
                <a:gd name="T8" fmla="*/ 125 w 345"/>
                <a:gd name="T9" fmla="*/ 62 h 407"/>
                <a:gd name="T10" fmla="*/ 31 w 345"/>
                <a:gd name="T11" fmla="*/ 12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" h="407">
                  <a:moveTo>
                    <a:pt x="31" y="125"/>
                  </a:moveTo>
                  <a:lnTo>
                    <a:pt x="31" y="125"/>
                  </a:lnTo>
                  <a:cubicBezTo>
                    <a:pt x="94" y="218"/>
                    <a:pt x="156" y="312"/>
                    <a:pt x="250" y="374"/>
                  </a:cubicBezTo>
                  <a:cubicBezTo>
                    <a:pt x="281" y="406"/>
                    <a:pt x="344" y="312"/>
                    <a:pt x="281" y="281"/>
                  </a:cubicBezTo>
                  <a:cubicBezTo>
                    <a:pt x="219" y="218"/>
                    <a:pt x="156" y="125"/>
                    <a:pt x="125" y="62"/>
                  </a:cubicBezTo>
                  <a:cubicBezTo>
                    <a:pt x="94" y="0"/>
                    <a:pt x="0" y="62"/>
                    <a:pt x="31" y="125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5CE480E9-7F41-4655-AFBA-300B858B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3460" y="6129933"/>
              <a:ext cx="282225" cy="168808"/>
            </a:xfrm>
            <a:custGeom>
              <a:avLst/>
              <a:gdLst>
                <a:gd name="T0" fmla="*/ 63 w 470"/>
                <a:gd name="T1" fmla="*/ 125 h 282"/>
                <a:gd name="T2" fmla="*/ 63 w 470"/>
                <a:gd name="T3" fmla="*/ 125 h 282"/>
                <a:gd name="T4" fmla="*/ 375 w 470"/>
                <a:gd name="T5" fmla="*/ 250 h 282"/>
                <a:gd name="T6" fmla="*/ 407 w 470"/>
                <a:gd name="T7" fmla="*/ 156 h 282"/>
                <a:gd name="T8" fmla="*/ 94 w 470"/>
                <a:gd name="T9" fmla="*/ 31 h 282"/>
                <a:gd name="T10" fmla="*/ 63 w 470"/>
                <a:gd name="T11" fmla="*/ 12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282">
                  <a:moveTo>
                    <a:pt x="63" y="125"/>
                  </a:moveTo>
                  <a:lnTo>
                    <a:pt x="63" y="125"/>
                  </a:lnTo>
                  <a:cubicBezTo>
                    <a:pt x="157" y="156"/>
                    <a:pt x="250" y="219"/>
                    <a:pt x="375" y="250"/>
                  </a:cubicBezTo>
                  <a:cubicBezTo>
                    <a:pt x="438" y="281"/>
                    <a:pt x="469" y="188"/>
                    <a:pt x="407" y="156"/>
                  </a:cubicBezTo>
                  <a:cubicBezTo>
                    <a:pt x="282" y="125"/>
                    <a:pt x="188" y="63"/>
                    <a:pt x="94" y="31"/>
                  </a:cubicBezTo>
                  <a:cubicBezTo>
                    <a:pt x="63" y="0"/>
                    <a:pt x="0" y="94"/>
                    <a:pt x="63" y="125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50">
              <a:extLst>
                <a:ext uri="{FF2B5EF4-FFF2-40B4-BE49-F238E27FC236}">
                  <a16:creationId xmlns:a16="http://schemas.microsoft.com/office/drawing/2014/main" id="{A08648E7-038C-4571-A610-5C944CDB0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6534" y="6261814"/>
              <a:ext cx="224197" cy="131881"/>
            </a:xfrm>
            <a:custGeom>
              <a:avLst/>
              <a:gdLst>
                <a:gd name="T0" fmla="*/ 62 w 376"/>
                <a:gd name="T1" fmla="*/ 125 h 220"/>
                <a:gd name="T2" fmla="*/ 62 w 376"/>
                <a:gd name="T3" fmla="*/ 125 h 220"/>
                <a:gd name="T4" fmla="*/ 281 w 376"/>
                <a:gd name="T5" fmla="*/ 219 h 220"/>
                <a:gd name="T6" fmla="*/ 312 w 376"/>
                <a:gd name="T7" fmla="*/ 94 h 220"/>
                <a:gd name="T8" fmla="*/ 125 w 376"/>
                <a:gd name="T9" fmla="*/ 31 h 220"/>
                <a:gd name="T10" fmla="*/ 62 w 376"/>
                <a:gd name="T11" fmla="*/ 12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220">
                  <a:moveTo>
                    <a:pt x="62" y="125"/>
                  </a:moveTo>
                  <a:lnTo>
                    <a:pt x="62" y="125"/>
                  </a:lnTo>
                  <a:cubicBezTo>
                    <a:pt x="125" y="156"/>
                    <a:pt x="219" y="187"/>
                    <a:pt x="281" y="219"/>
                  </a:cubicBezTo>
                  <a:cubicBezTo>
                    <a:pt x="375" y="219"/>
                    <a:pt x="375" y="125"/>
                    <a:pt x="312" y="94"/>
                  </a:cubicBezTo>
                  <a:cubicBezTo>
                    <a:pt x="250" y="94"/>
                    <a:pt x="187" y="62"/>
                    <a:pt x="125" y="31"/>
                  </a:cubicBezTo>
                  <a:cubicBezTo>
                    <a:pt x="62" y="0"/>
                    <a:pt x="0" y="94"/>
                    <a:pt x="62" y="125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51">
              <a:extLst>
                <a:ext uri="{FF2B5EF4-FFF2-40B4-BE49-F238E27FC236}">
                  <a16:creationId xmlns:a16="http://schemas.microsoft.com/office/drawing/2014/main" id="{C41B6AA9-5FEB-4FFD-BB77-2630F4C99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4359" y="5103896"/>
              <a:ext cx="131881" cy="300689"/>
            </a:xfrm>
            <a:custGeom>
              <a:avLst/>
              <a:gdLst>
                <a:gd name="T0" fmla="*/ 31 w 220"/>
                <a:gd name="T1" fmla="*/ 94 h 501"/>
                <a:gd name="T2" fmla="*/ 31 w 220"/>
                <a:gd name="T3" fmla="*/ 94 h 501"/>
                <a:gd name="T4" fmla="*/ 94 w 220"/>
                <a:gd name="T5" fmla="*/ 438 h 501"/>
                <a:gd name="T6" fmla="*/ 219 w 220"/>
                <a:gd name="T7" fmla="*/ 438 h 501"/>
                <a:gd name="T8" fmla="*/ 125 w 220"/>
                <a:gd name="T9" fmla="*/ 63 h 501"/>
                <a:gd name="T10" fmla="*/ 31 w 220"/>
                <a:gd name="T11" fmla="*/ 9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501">
                  <a:moveTo>
                    <a:pt x="31" y="94"/>
                  </a:moveTo>
                  <a:lnTo>
                    <a:pt x="31" y="94"/>
                  </a:lnTo>
                  <a:cubicBezTo>
                    <a:pt x="94" y="188"/>
                    <a:pt x="94" y="313"/>
                    <a:pt x="94" y="438"/>
                  </a:cubicBezTo>
                  <a:cubicBezTo>
                    <a:pt x="94" y="500"/>
                    <a:pt x="219" y="500"/>
                    <a:pt x="219" y="438"/>
                  </a:cubicBezTo>
                  <a:cubicBezTo>
                    <a:pt x="219" y="313"/>
                    <a:pt x="187" y="157"/>
                    <a:pt x="125" y="63"/>
                  </a:cubicBezTo>
                  <a:cubicBezTo>
                    <a:pt x="94" y="0"/>
                    <a:pt x="0" y="32"/>
                    <a:pt x="31" y="94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52">
              <a:extLst>
                <a:ext uri="{FF2B5EF4-FFF2-40B4-BE49-F238E27FC236}">
                  <a16:creationId xmlns:a16="http://schemas.microsoft.com/office/drawing/2014/main" id="{42797803-1B30-4F46-BA8B-FCD3F55C6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2066" y="5066970"/>
              <a:ext cx="113419" cy="282227"/>
            </a:xfrm>
            <a:custGeom>
              <a:avLst/>
              <a:gdLst>
                <a:gd name="T0" fmla="*/ 31 w 188"/>
                <a:gd name="T1" fmla="*/ 94 h 470"/>
                <a:gd name="T2" fmla="*/ 31 w 188"/>
                <a:gd name="T3" fmla="*/ 94 h 470"/>
                <a:gd name="T4" fmla="*/ 62 w 188"/>
                <a:gd name="T5" fmla="*/ 375 h 470"/>
                <a:gd name="T6" fmla="*/ 187 w 188"/>
                <a:gd name="T7" fmla="*/ 375 h 470"/>
                <a:gd name="T8" fmla="*/ 125 w 188"/>
                <a:gd name="T9" fmla="*/ 62 h 470"/>
                <a:gd name="T10" fmla="*/ 31 w 188"/>
                <a:gd name="T11" fmla="*/ 9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70">
                  <a:moveTo>
                    <a:pt x="31" y="94"/>
                  </a:moveTo>
                  <a:lnTo>
                    <a:pt x="31" y="94"/>
                  </a:lnTo>
                  <a:cubicBezTo>
                    <a:pt x="62" y="187"/>
                    <a:pt x="62" y="281"/>
                    <a:pt x="62" y="375"/>
                  </a:cubicBezTo>
                  <a:cubicBezTo>
                    <a:pt x="94" y="469"/>
                    <a:pt x="187" y="469"/>
                    <a:pt x="187" y="375"/>
                  </a:cubicBezTo>
                  <a:cubicBezTo>
                    <a:pt x="187" y="281"/>
                    <a:pt x="156" y="156"/>
                    <a:pt x="125" y="62"/>
                  </a:cubicBezTo>
                  <a:cubicBezTo>
                    <a:pt x="94" y="0"/>
                    <a:pt x="0" y="31"/>
                    <a:pt x="31" y="94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53">
              <a:extLst>
                <a:ext uri="{FF2B5EF4-FFF2-40B4-BE49-F238E27FC236}">
                  <a16:creationId xmlns:a16="http://schemas.microsoft.com/office/drawing/2014/main" id="{05D086C8-A4D6-4530-80DA-C0F9E3466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3293" y="5309631"/>
              <a:ext cx="709522" cy="487961"/>
            </a:xfrm>
            <a:custGeom>
              <a:avLst/>
              <a:gdLst>
                <a:gd name="T0" fmla="*/ 281 w 1188"/>
                <a:gd name="T1" fmla="*/ 344 h 814"/>
                <a:gd name="T2" fmla="*/ 281 w 1188"/>
                <a:gd name="T3" fmla="*/ 344 h 814"/>
                <a:gd name="T4" fmla="*/ 594 w 1188"/>
                <a:gd name="T5" fmla="*/ 375 h 814"/>
                <a:gd name="T6" fmla="*/ 937 w 1188"/>
                <a:gd name="T7" fmla="*/ 63 h 814"/>
                <a:gd name="T8" fmla="*/ 1187 w 1188"/>
                <a:gd name="T9" fmla="*/ 250 h 814"/>
                <a:gd name="T10" fmla="*/ 531 w 1188"/>
                <a:gd name="T11" fmla="*/ 719 h 814"/>
                <a:gd name="T12" fmla="*/ 406 w 1188"/>
                <a:gd name="T13" fmla="*/ 719 h 814"/>
                <a:gd name="T14" fmla="*/ 312 w 1188"/>
                <a:gd name="T15" fmla="*/ 750 h 814"/>
                <a:gd name="T16" fmla="*/ 31 w 1188"/>
                <a:gd name="T17" fmla="*/ 750 h 814"/>
                <a:gd name="T18" fmla="*/ 62 w 1188"/>
                <a:gd name="T19" fmla="*/ 375 h 814"/>
                <a:gd name="T20" fmla="*/ 281 w 1188"/>
                <a:gd name="T21" fmla="*/ 34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8" h="814">
                  <a:moveTo>
                    <a:pt x="281" y="344"/>
                  </a:moveTo>
                  <a:lnTo>
                    <a:pt x="281" y="344"/>
                  </a:lnTo>
                  <a:cubicBezTo>
                    <a:pt x="281" y="344"/>
                    <a:pt x="500" y="375"/>
                    <a:pt x="594" y="375"/>
                  </a:cubicBezTo>
                  <a:cubicBezTo>
                    <a:pt x="687" y="344"/>
                    <a:pt x="875" y="94"/>
                    <a:pt x="937" y="63"/>
                  </a:cubicBezTo>
                  <a:cubicBezTo>
                    <a:pt x="1000" y="0"/>
                    <a:pt x="1187" y="250"/>
                    <a:pt x="1187" y="250"/>
                  </a:cubicBezTo>
                  <a:cubicBezTo>
                    <a:pt x="1187" y="250"/>
                    <a:pt x="625" y="688"/>
                    <a:pt x="531" y="719"/>
                  </a:cubicBezTo>
                  <a:cubicBezTo>
                    <a:pt x="406" y="719"/>
                    <a:pt x="406" y="719"/>
                    <a:pt x="406" y="719"/>
                  </a:cubicBezTo>
                  <a:cubicBezTo>
                    <a:pt x="312" y="750"/>
                    <a:pt x="312" y="750"/>
                    <a:pt x="312" y="750"/>
                  </a:cubicBezTo>
                  <a:cubicBezTo>
                    <a:pt x="312" y="750"/>
                    <a:pt x="94" y="813"/>
                    <a:pt x="31" y="750"/>
                  </a:cubicBezTo>
                  <a:cubicBezTo>
                    <a:pt x="0" y="688"/>
                    <a:pt x="62" y="375"/>
                    <a:pt x="62" y="375"/>
                  </a:cubicBezTo>
                  <a:cubicBezTo>
                    <a:pt x="62" y="375"/>
                    <a:pt x="187" y="344"/>
                    <a:pt x="281" y="344"/>
                  </a:cubicBezTo>
                </a:path>
              </a:pathLst>
            </a:custGeom>
            <a:solidFill>
              <a:srgbClr val="281D1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54">
              <a:extLst>
                <a:ext uri="{FF2B5EF4-FFF2-40B4-BE49-F238E27FC236}">
                  <a16:creationId xmlns:a16="http://schemas.microsoft.com/office/drawing/2014/main" id="{D174A27D-BD1B-4BEE-84D7-F337A90FA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999" y="4861235"/>
              <a:ext cx="1962392" cy="730623"/>
            </a:xfrm>
            <a:custGeom>
              <a:avLst/>
              <a:gdLst>
                <a:gd name="T0" fmla="*/ 1125 w 3283"/>
                <a:gd name="T1" fmla="*/ 844 h 1220"/>
                <a:gd name="T2" fmla="*/ 1125 w 3283"/>
                <a:gd name="T3" fmla="*/ 844 h 1220"/>
                <a:gd name="T4" fmla="*/ 2532 w 3283"/>
                <a:gd name="T5" fmla="*/ 94 h 1220"/>
                <a:gd name="T6" fmla="*/ 3282 w 3283"/>
                <a:gd name="T7" fmla="*/ 1094 h 1220"/>
                <a:gd name="T8" fmla="*/ 2969 w 3283"/>
                <a:gd name="T9" fmla="*/ 1219 h 1220"/>
                <a:gd name="T10" fmla="*/ 2500 w 3283"/>
                <a:gd name="T11" fmla="*/ 375 h 1220"/>
                <a:gd name="T12" fmla="*/ 1188 w 3283"/>
                <a:gd name="T13" fmla="*/ 1094 h 1220"/>
                <a:gd name="T14" fmla="*/ 1125 w 3283"/>
                <a:gd name="T15" fmla="*/ 844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3" h="1220">
                  <a:moveTo>
                    <a:pt x="1125" y="844"/>
                  </a:moveTo>
                  <a:lnTo>
                    <a:pt x="1125" y="844"/>
                  </a:lnTo>
                  <a:cubicBezTo>
                    <a:pt x="1125" y="844"/>
                    <a:pt x="2000" y="0"/>
                    <a:pt x="2532" y="94"/>
                  </a:cubicBezTo>
                  <a:cubicBezTo>
                    <a:pt x="3032" y="188"/>
                    <a:pt x="3219" y="781"/>
                    <a:pt x="3282" y="1094"/>
                  </a:cubicBezTo>
                  <a:cubicBezTo>
                    <a:pt x="3282" y="1094"/>
                    <a:pt x="3094" y="1219"/>
                    <a:pt x="2969" y="1219"/>
                  </a:cubicBezTo>
                  <a:cubicBezTo>
                    <a:pt x="2969" y="1219"/>
                    <a:pt x="2875" y="344"/>
                    <a:pt x="2500" y="375"/>
                  </a:cubicBezTo>
                  <a:cubicBezTo>
                    <a:pt x="2125" y="406"/>
                    <a:pt x="1250" y="1063"/>
                    <a:pt x="1188" y="1094"/>
                  </a:cubicBezTo>
                  <a:cubicBezTo>
                    <a:pt x="1094" y="1156"/>
                    <a:pt x="0" y="969"/>
                    <a:pt x="1125" y="844"/>
                  </a:cubicBezTo>
                </a:path>
              </a:pathLst>
            </a:custGeom>
            <a:solidFill>
              <a:srgbClr val="464B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55">
              <a:extLst>
                <a:ext uri="{FF2B5EF4-FFF2-40B4-BE49-F238E27FC236}">
                  <a16:creationId xmlns:a16="http://schemas.microsoft.com/office/drawing/2014/main" id="{EDEF0652-08B6-44C6-892B-C2B8E7FB1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4419" y="5644610"/>
              <a:ext cx="617204" cy="859865"/>
            </a:xfrm>
            <a:custGeom>
              <a:avLst/>
              <a:gdLst>
                <a:gd name="T0" fmla="*/ 282 w 1033"/>
                <a:gd name="T1" fmla="*/ 875 h 1438"/>
                <a:gd name="T2" fmla="*/ 282 w 1033"/>
                <a:gd name="T3" fmla="*/ 875 h 1438"/>
                <a:gd name="T4" fmla="*/ 563 w 1033"/>
                <a:gd name="T5" fmla="*/ 718 h 1438"/>
                <a:gd name="T6" fmla="*/ 594 w 1033"/>
                <a:gd name="T7" fmla="*/ 187 h 1438"/>
                <a:gd name="T8" fmla="*/ 1000 w 1033"/>
                <a:gd name="T9" fmla="*/ 125 h 1438"/>
                <a:gd name="T10" fmla="*/ 782 w 1033"/>
                <a:gd name="T11" fmla="*/ 1093 h 1438"/>
                <a:gd name="T12" fmla="*/ 657 w 1033"/>
                <a:gd name="T13" fmla="*/ 1093 h 1438"/>
                <a:gd name="T14" fmla="*/ 657 w 1033"/>
                <a:gd name="T15" fmla="*/ 1281 h 1438"/>
                <a:gd name="T16" fmla="*/ 250 w 1033"/>
                <a:gd name="T17" fmla="*/ 1437 h 1438"/>
                <a:gd name="T18" fmla="*/ 32 w 1033"/>
                <a:gd name="T19" fmla="*/ 1062 h 1438"/>
                <a:gd name="T20" fmla="*/ 282 w 1033"/>
                <a:gd name="T21" fmla="*/ 875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1438">
                  <a:moveTo>
                    <a:pt x="282" y="875"/>
                  </a:moveTo>
                  <a:lnTo>
                    <a:pt x="282" y="875"/>
                  </a:lnTo>
                  <a:cubicBezTo>
                    <a:pt x="282" y="875"/>
                    <a:pt x="500" y="812"/>
                    <a:pt x="563" y="718"/>
                  </a:cubicBezTo>
                  <a:cubicBezTo>
                    <a:pt x="625" y="625"/>
                    <a:pt x="657" y="312"/>
                    <a:pt x="594" y="187"/>
                  </a:cubicBezTo>
                  <a:cubicBezTo>
                    <a:pt x="594" y="187"/>
                    <a:pt x="907" y="0"/>
                    <a:pt x="1000" y="125"/>
                  </a:cubicBezTo>
                  <a:cubicBezTo>
                    <a:pt x="1000" y="125"/>
                    <a:pt x="1032" y="875"/>
                    <a:pt x="782" y="1093"/>
                  </a:cubicBezTo>
                  <a:cubicBezTo>
                    <a:pt x="657" y="1093"/>
                    <a:pt x="657" y="1093"/>
                    <a:pt x="657" y="1093"/>
                  </a:cubicBezTo>
                  <a:cubicBezTo>
                    <a:pt x="657" y="1093"/>
                    <a:pt x="719" y="1250"/>
                    <a:pt x="657" y="1281"/>
                  </a:cubicBezTo>
                  <a:cubicBezTo>
                    <a:pt x="563" y="1343"/>
                    <a:pt x="282" y="1437"/>
                    <a:pt x="250" y="1437"/>
                  </a:cubicBezTo>
                  <a:cubicBezTo>
                    <a:pt x="250" y="1437"/>
                    <a:pt x="94" y="1156"/>
                    <a:pt x="32" y="1062"/>
                  </a:cubicBezTo>
                  <a:cubicBezTo>
                    <a:pt x="0" y="1000"/>
                    <a:pt x="282" y="875"/>
                    <a:pt x="282" y="875"/>
                  </a:cubicBezTo>
                </a:path>
              </a:pathLst>
            </a:custGeom>
            <a:solidFill>
              <a:srgbClr val="281D1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56">
              <a:extLst>
                <a:ext uri="{FF2B5EF4-FFF2-40B4-BE49-F238E27FC236}">
                  <a16:creationId xmlns:a16="http://schemas.microsoft.com/office/drawing/2014/main" id="{DDF43939-D06F-4BDD-845D-F6D7FBDA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0901" y="5291169"/>
              <a:ext cx="2392326" cy="1028673"/>
            </a:xfrm>
            <a:custGeom>
              <a:avLst/>
              <a:gdLst>
                <a:gd name="T0" fmla="*/ 1218 w 4001"/>
                <a:gd name="T1" fmla="*/ 281 h 1720"/>
                <a:gd name="T2" fmla="*/ 1218 w 4001"/>
                <a:gd name="T3" fmla="*/ 281 h 1720"/>
                <a:gd name="T4" fmla="*/ 4000 w 4001"/>
                <a:gd name="T5" fmla="*/ 1469 h 1720"/>
                <a:gd name="T6" fmla="*/ 3781 w 4001"/>
                <a:gd name="T7" fmla="*/ 1719 h 1720"/>
                <a:gd name="T8" fmla="*/ 1125 w 4001"/>
                <a:gd name="T9" fmla="*/ 625 h 1720"/>
                <a:gd name="T10" fmla="*/ 218 w 4001"/>
                <a:gd name="T11" fmla="*/ 562 h 1720"/>
                <a:gd name="T12" fmla="*/ 1218 w 4001"/>
                <a:gd name="T13" fmla="*/ 281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1" h="1720">
                  <a:moveTo>
                    <a:pt x="1218" y="281"/>
                  </a:moveTo>
                  <a:lnTo>
                    <a:pt x="1218" y="281"/>
                  </a:lnTo>
                  <a:cubicBezTo>
                    <a:pt x="1218" y="281"/>
                    <a:pt x="3281" y="94"/>
                    <a:pt x="4000" y="1469"/>
                  </a:cubicBezTo>
                  <a:cubicBezTo>
                    <a:pt x="4000" y="1469"/>
                    <a:pt x="3812" y="1656"/>
                    <a:pt x="3781" y="1719"/>
                  </a:cubicBezTo>
                  <a:cubicBezTo>
                    <a:pt x="3781" y="1719"/>
                    <a:pt x="3312" y="344"/>
                    <a:pt x="1125" y="625"/>
                  </a:cubicBezTo>
                  <a:cubicBezTo>
                    <a:pt x="1062" y="594"/>
                    <a:pt x="375" y="969"/>
                    <a:pt x="218" y="562"/>
                  </a:cubicBezTo>
                  <a:cubicBezTo>
                    <a:pt x="0" y="0"/>
                    <a:pt x="1218" y="281"/>
                    <a:pt x="1218" y="281"/>
                  </a:cubicBezTo>
                </a:path>
              </a:pathLst>
            </a:custGeom>
            <a:solidFill>
              <a:srgbClr val="464B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57">
              <a:extLst>
                <a:ext uri="{FF2B5EF4-FFF2-40B4-BE49-F238E27FC236}">
                  <a16:creationId xmlns:a16="http://schemas.microsoft.com/office/drawing/2014/main" id="{22F6B872-84D7-4323-A5E2-147F2CDB6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569" y="2429346"/>
              <a:ext cx="1308261" cy="1366289"/>
            </a:xfrm>
            <a:custGeom>
              <a:avLst/>
              <a:gdLst>
                <a:gd name="T0" fmla="*/ 1063 w 2189"/>
                <a:gd name="T1" fmla="*/ 2032 h 2283"/>
                <a:gd name="T2" fmla="*/ 1063 w 2189"/>
                <a:gd name="T3" fmla="*/ 2032 h 2283"/>
                <a:gd name="T4" fmla="*/ 875 w 2189"/>
                <a:gd name="T5" fmla="*/ 1219 h 2283"/>
                <a:gd name="T6" fmla="*/ 1594 w 2189"/>
                <a:gd name="T7" fmla="*/ 1063 h 2283"/>
                <a:gd name="T8" fmla="*/ 1375 w 2189"/>
                <a:gd name="T9" fmla="*/ 1001 h 2283"/>
                <a:gd name="T10" fmla="*/ 2125 w 2189"/>
                <a:gd name="T11" fmla="*/ 876 h 2283"/>
                <a:gd name="T12" fmla="*/ 2000 w 2189"/>
                <a:gd name="T13" fmla="*/ 907 h 2283"/>
                <a:gd name="T14" fmla="*/ 1813 w 2189"/>
                <a:gd name="T15" fmla="*/ 94 h 2283"/>
                <a:gd name="T16" fmla="*/ 1688 w 2189"/>
                <a:gd name="T17" fmla="*/ 407 h 2283"/>
                <a:gd name="T18" fmla="*/ 1156 w 2189"/>
                <a:gd name="T19" fmla="*/ 63 h 2283"/>
                <a:gd name="T20" fmla="*/ 1125 w 2189"/>
                <a:gd name="T21" fmla="*/ 407 h 2283"/>
                <a:gd name="T22" fmla="*/ 344 w 2189"/>
                <a:gd name="T23" fmla="*/ 813 h 2283"/>
                <a:gd name="T24" fmla="*/ 0 w 2189"/>
                <a:gd name="T25" fmla="*/ 938 h 2283"/>
                <a:gd name="T26" fmla="*/ 219 w 2189"/>
                <a:gd name="T27" fmla="*/ 969 h 2283"/>
                <a:gd name="T28" fmla="*/ 94 w 2189"/>
                <a:gd name="T29" fmla="*/ 1188 h 2283"/>
                <a:gd name="T30" fmla="*/ 219 w 2189"/>
                <a:gd name="T31" fmla="*/ 1094 h 2283"/>
                <a:gd name="T32" fmla="*/ 625 w 2189"/>
                <a:gd name="T33" fmla="*/ 1844 h 2283"/>
                <a:gd name="T34" fmla="*/ 594 w 2189"/>
                <a:gd name="T35" fmla="*/ 2094 h 2283"/>
                <a:gd name="T36" fmla="*/ 688 w 2189"/>
                <a:gd name="T37" fmla="*/ 2032 h 2283"/>
                <a:gd name="T38" fmla="*/ 750 w 2189"/>
                <a:gd name="T39" fmla="*/ 2219 h 2283"/>
                <a:gd name="T40" fmla="*/ 1063 w 2189"/>
                <a:gd name="T41" fmla="*/ 2032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89" h="2283">
                  <a:moveTo>
                    <a:pt x="1063" y="2032"/>
                  </a:moveTo>
                  <a:lnTo>
                    <a:pt x="1063" y="2032"/>
                  </a:lnTo>
                  <a:cubicBezTo>
                    <a:pt x="1063" y="2032"/>
                    <a:pt x="1344" y="1501"/>
                    <a:pt x="875" y="1219"/>
                  </a:cubicBezTo>
                  <a:cubicBezTo>
                    <a:pt x="875" y="1219"/>
                    <a:pt x="1719" y="1157"/>
                    <a:pt x="1594" y="1063"/>
                  </a:cubicBezTo>
                  <a:cubicBezTo>
                    <a:pt x="1469" y="1001"/>
                    <a:pt x="1375" y="1001"/>
                    <a:pt x="1375" y="1001"/>
                  </a:cubicBezTo>
                  <a:cubicBezTo>
                    <a:pt x="1375" y="1001"/>
                    <a:pt x="2094" y="1094"/>
                    <a:pt x="2125" y="876"/>
                  </a:cubicBezTo>
                  <a:cubicBezTo>
                    <a:pt x="2188" y="626"/>
                    <a:pt x="2000" y="907"/>
                    <a:pt x="2000" y="907"/>
                  </a:cubicBezTo>
                  <a:cubicBezTo>
                    <a:pt x="2000" y="907"/>
                    <a:pt x="2125" y="126"/>
                    <a:pt x="1813" y="94"/>
                  </a:cubicBezTo>
                  <a:cubicBezTo>
                    <a:pt x="1469" y="32"/>
                    <a:pt x="1688" y="407"/>
                    <a:pt x="1688" y="407"/>
                  </a:cubicBezTo>
                  <a:cubicBezTo>
                    <a:pt x="1688" y="407"/>
                    <a:pt x="1531" y="126"/>
                    <a:pt x="1156" y="63"/>
                  </a:cubicBezTo>
                  <a:cubicBezTo>
                    <a:pt x="781" y="0"/>
                    <a:pt x="875" y="313"/>
                    <a:pt x="1125" y="407"/>
                  </a:cubicBezTo>
                  <a:cubicBezTo>
                    <a:pt x="1125" y="407"/>
                    <a:pt x="531" y="469"/>
                    <a:pt x="344" y="813"/>
                  </a:cubicBezTo>
                  <a:cubicBezTo>
                    <a:pt x="344" y="813"/>
                    <a:pt x="31" y="782"/>
                    <a:pt x="0" y="938"/>
                  </a:cubicBezTo>
                  <a:cubicBezTo>
                    <a:pt x="0" y="1094"/>
                    <a:pt x="219" y="969"/>
                    <a:pt x="219" y="969"/>
                  </a:cubicBezTo>
                  <a:cubicBezTo>
                    <a:pt x="219" y="969"/>
                    <a:pt x="0" y="1126"/>
                    <a:pt x="94" y="1188"/>
                  </a:cubicBezTo>
                  <a:cubicBezTo>
                    <a:pt x="188" y="1219"/>
                    <a:pt x="219" y="1094"/>
                    <a:pt x="219" y="1094"/>
                  </a:cubicBezTo>
                  <a:cubicBezTo>
                    <a:pt x="219" y="1094"/>
                    <a:pt x="156" y="1719"/>
                    <a:pt x="625" y="1844"/>
                  </a:cubicBezTo>
                  <a:cubicBezTo>
                    <a:pt x="625" y="1844"/>
                    <a:pt x="531" y="2063"/>
                    <a:pt x="594" y="2094"/>
                  </a:cubicBezTo>
                  <a:cubicBezTo>
                    <a:pt x="656" y="2126"/>
                    <a:pt x="688" y="2032"/>
                    <a:pt x="688" y="2032"/>
                  </a:cubicBezTo>
                  <a:cubicBezTo>
                    <a:pt x="688" y="2032"/>
                    <a:pt x="625" y="2282"/>
                    <a:pt x="750" y="2219"/>
                  </a:cubicBezTo>
                  <a:cubicBezTo>
                    <a:pt x="875" y="2157"/>
                    <a:pt x="1031" y="2157"/>
                    <a:pt x="1063" y="2032"/>
                  </a:cubicBezTo>
                </a:path>
              </a:pathLst>
            </a:custGeom>
            <a:solidFill>
              <a:srgbClr val="725C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58">
              <a:extLst>
                <a:ext uri="{FF2B5EF4-FFF2-40B4-BE49-F238E27FC236}">
                  <a16:creationId xmlns:a16="http://schemas.microsoft.com/office/drawing/2014/main" id="{A5534C9D-C75D-4604-965D-158BA1F69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824" y="3700681"/>
              <a:ext cx="356080" cy="261126"/>
            </a:xfrm>
            <a:custGeom>
              <a:avLst/>
              <a:gdLst>
                <a:gd name="T0" fmla="*/ 0 w 595"/>
                <a:gd name="T1" fmla="*/ 93 h 438"/>
                <a:gd name="T2" fmla="*/ 0 w 595"/>
                <a:gd name="T3" fmla="*/ 93 h 438"/>
                <a:gd name="T4" fmla="*/ 594 w 595"/>
                <a:gd name="T5" fmla="*/ 250 h 438"/>
                <a:gd name="T6" fmla="*/ 0 w 595"/>
                <a:gd name="T7" fmla="*/ 9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5" h="438">
                  <a:moveTo>
                    <a:pt x="0" y="93"/>
                  </a:moveTo>
                  <a:lnTo>
                    <a:pt x="0" y="93"/>
                  </a:lnTo>
                  <a:cubicBezTo>
                    <a:pt x="94" y="250"/>
                    <a:pt x="313" y="437"/>
                    <a:pt x="594" y="250"/>
                  </a:cubicBezTo>
                  <a:cubicBezTo>
                    <a:pt x="438" y="0"/>
                    <a:pt x="157" y="62"/>
                    <a:pt x="0" y="93"/>
                  </a:cubicBezTo>
                </a:path>
              </a:pathLst>
            </a:custGeom>
            <a:solidFill>
              <a:srgbClr val="DA90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26CC0B0F-A1DC-4997-A9FB-EC0FB0F3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6435" y="3531873"/>
              <a:ext cx="524886" cy="319153"/>
            </a:xfrm>
            <a:custGeom>
              <a:avLst/>
              <a:gdLst>
                <a:gd name="T0" fmla="*/ 750 w 876"/>
                <a:gd name="T1" fmla="*/ 0 h 533"/>
                <a:gd name="T2" fmla="*/ 750 w 876"/>
                <a:gd name="T3" fmla="*/ 0 h 533"/>
                <a:gd name="T4" fmla="*/ 0 w 876"/>
                <a:gd name="T5" fmla="*/ 219 h 533"/>
                <a:gd name="T6" fmla="*/ 93 w 876"/>
                <a:gd name="T7" fmla="*/ 375 h 533"/>
                <a:gd name="T8" fmla="*/ 687 w 876"/>
                <a:gd name="T9" fmla="*/ 532 h 533"/>
                <a:gd name="T10" fmla="*/ 875 w 876"/>
                <a:gd name="T11" fmla="*/ 375 h 533"/>
                <a:gd name="T12" fmla="*/ 750 w 876"/>
                <a:gd name="T13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33">
                  <a:moveTo>
                    <a:pt x="750" y="0"/>
                  </a:moveTo>
                  <a:lnTo>
                    <a:pt x="750" y="0"/>
                  </a:lnTo>
                  <a:cubicBezTo>
                    <a:pt x="562" y="63"/>
                    <a:pt x="62" y="188"/>
                    <a:pt x="0" y="219"/>
                  </a:cubicBezTo>
                  <a:cubicBezTo>
                    <a:pt x="0" y="219"/>
                    <a:pt x="31" y="282"/>
                    <a:pt x="93" y="375"/>
                  </a:cubicBezTo>
                  <a:cubicBezTo>
                    <a:pt x="250" y="344"/>
                    <a:pt x="531" y="282"/>
                    <a:pt x="687" y="532"/>
                  </a:cubicBezTo>
                  <a:cubicBezTo>
                    <a:pt x="750" y="500"/>
                    <a:pt x="812" y="438"/>
                    <a:pt x="875" y="375"/>
                  </a:cubicBezTo>
                  <a:cubicBezTo>
                    <a:pt x="843" y="250"/>
                    <a:pt x="812" y="125"/>
                    <a:pt x="750" y="0"/>
                  </a:cubicBezTo>
                </a:path>
              </a:pathLst>
            </a:custGeom>
            <a:solidFill>
              <a:srgbClr val="7534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A69A5CE3-1B59-416E-AB56-9CAD0D613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2604" y="3233822"/>
              <a:ext cx="94954" cy="168808"/>
            </a:xfrm>
            <a:custGeom>
              <a:avLst/>
              <a:gdLst>
                <a:gd name="T0" fmla="*/ 156 w 157"/>
                <a:gd name="T1" fmla="*/ 125 h 283"/>
                <a:gd name="T2" fmla="*/ 156 w 157"/>
                <a:gd name="T3" fmla="*/ 125 h 283"/>
                <a:gd name="T4" fmla="*/ 125 w 157"/>
                <a:gd name="T5" fmla="*/ 282 h 283"/>
                <a:gd name="T6" fmla="*/ 31 w 157"/>
                <a:gd name="T7" fmla="*/ 157 h 283"/>
                <a:gd name="T8" fmla="*/ 62 w 157"/>
                <a:gd name="T9" fmla="*/ 32 h 283"/>
                <a:gd name="T10" fmla="*/ 156 w 157"/>
                <a:gd name="T11" fmla="*/ 12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283">
                  <a:moveTo>
                    <a:pt x="156" y="125"/>
                  </a:moveTo>
                  <a:lnTo>
                    <a:pt x="156" y="125"/>
                  </a:lnTo>
                  <a:cubicBezTo>
                    <a:pt x="156" y="188"/>
                    <a:pt x="156" y="282"/>
                    <a:pt x="125" y="282"/>
                  </a:cubicBezTo>
                  <a:cubicBezTo>
                    <a:pt x="94" y="282"/>
                    <a:pt x="31" y="250"/>
                    <a:pt x="31" y="157"/>
                  </a:cubicBezTo>
                  <a:cubicBezTo>
                    <a:pt x="0" y="94"/>
                    <a:pt x="31" y="32"/>
                    <a:pt x="62" y="32"/>
                  </a:cubicBezTo>
                  <a:cubicBezTo>
                    <a:pt x="94" y="0"/>
                    <a:pt x="125" y="63"/>
                    <a:pt x="156" y="125"/>
                  </a:cubicBezTo>
                </a:path>
              </a:pathLst>
            </a:custGeom>
            <a:solidFill>
              <a:srgbClr val="190F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583D3652-23D6-4659-9CDB-FF3A9D95B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039" y="3458019"/>
              <a:ext cx="319152" cy="337616"/>
            </a:xfrm>
            <a:custGeom>
              <a:avLst/>
              <a:gdLst>
                <a:gd name="T0" fmla="*/ 531 w 532"/>
                <a:gd name="T1" fmla="*/ 250 h 564"/>
                <a:gd name="T2" fmla="*/ 531 w 532"/>
                <a:gd name="T3" fmla="*/ 250 h 564"/>
                <a:gd name="T4" fmla="*/ 218 w 532"/>
                <a:gd name="T5" fmla="*/ 94 h 564"/>
                <a:gd name="T6" fmla="*/ 187 w 532"/>
                <a:gd name="T7" fmla="*/ 438 h 564"/>
                <a:gd name="T8" fmla="*/ 531 w 532"/>
                <a:gd name="T9" fmla="*/ 25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564">
                  <a:moveTo>
                    <a:pt x="531" y="250"/>
                  </a:moveTo>
                  <a:lnTo>
                    <a:pt x="531" y="250"/>
                  </a:lnTo>
                  <a:cubicBezTo>
                    <a:pt x="531" y="250"/>
                    <a:pt x="406" y="0"/>
                    <a:pt x="218" y="94"/>
                  </a:cubicBezTo>
                  <a:cubicBezTo>
                    <a:pt x="0" y="157"/>
                    <a:pt x="125" y="344"/>
                    <a:pt x="187" y="438"/>
                  </a:cubicBezTo>
                  <a:cubicBezTo>
                    <a:pt x="281" y="500"/>
                    <a:pt x="531" y="563"/>
                    <a:pt x="531" y="25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C5DED65D-E648-489E-9D8D-38D53C4FF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824" y="2954234"/>
              <a:ext cx="168808" cy="205735"/>
            </a:xfrm>
            <a:custGeom>
              <a:avLst/>
              <a:gdLst>
                <a:gd name="T0" fmla="*/ 282 w 283"/>
                <a:gd name="T1" fmla="*/ 281 h 344"/>
                <a:gd name="T2" fmla="*/ 282 w 283"/>
                <a:gd name="T3" fmla="*/ 281 h 344"/>
                <a:gd name="T4" fmla="*/ 0 w 283"/>
                <a:gd name="T5" fmla="*/ 343 h 344"/>
                <a:gd name="T6" fmla="*/ 282 w 283"/>
                <a:gd name="T7" fmla="*/ 28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344">
                  <a:moveTo>
                    <a:pt x="282" y="281"/>
                  </a:moveTo>
                  <a:lnTo>
                    <a:pt x="282" y="281"/>
                  </a:lnTo>
                  <a:cubicBezTo>
                    <a:pt x="282" y="281"/>
                    <a:pt x="63" y="125"/>
                    <a:pt x="0" y="343"/>
                  </a:cubicBezTo>
                  <a:cubicBezTo>
                    <a:pt x="0" y="343"/>
                    <a:pt x="32" y="0"/>
                    <a:pt x="282" y="281"/>
                  </a:cubicBezTo>
                </a:path>
              </a:pathLst>
            </a:custGeom>
            <a:solidFill>
              <a:srgbClr val="3A2B1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9D7EF787-3A24-49AA-A380-AD673F092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281" y="3980269"/>
              <a:ext cx="94954" cy="94954"/>
            </a:xfrm>
            <a:custGeom>
              <a:avLst/>
              <a:gdLst>
                <a:gd name="T0" fmla="*/ 94 w 158"/>
                <a:gd name="T1" fmla="*/ 0 h 158"/>
                <a:gd name="T2" fmla="*/ 94 w 158"/>
                <a:gd name="T3" fmla="*/ 0 h 158"/>
                <a:gd name="T4" fmla="*/ 157 w 158"/>
                <a:gd name="T5" fmla="*/ 157 h 158"/>
                <a:gd name="T6" fmla="*/ 125 w 158"/>
                <a:gd name="T7" fmla="*/ 94 h 158"/>
                <a:gd name="T8" fmla="*/ 63 w 158"/>
                <a:gd name="T9" fmla="*/ 125 h 158"/>
                <a:gd name="T10" fmla="*/ 94 w 158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58">
                  <a:moveTo>
                    <a:pt x="94" y="0"/>
                  </a:moveTo>
                  <a:lnTo>
                    <a:pt x="94" y="0"/>
                  </a:lnTo>
                  <a:cubicBezTo>
                    <a:pt x="94" y="0"/>
                    <a:pt x="157" y="32"/>
                    <a:pt x="157" y="157"/>
                  </a:cubicBezTo>
                  <a:cubicBezTo>
                    <a:pt x="125" y="94"/>
                    <a:pt x="125" y="94"/>
                    <a:pt x="125" y="94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63" y="125"/>
                    <a:pt x="0" y="0"/>
                    <a:pt x="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1E279719-69E6-4D18-9B9F-26C1CCB8B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048" y="3756072"/>
              <a:ext cx="1326726" cy="1777758"/>
            </a:xfrm>
            <a:custGeom>
              <a:avLst/>
              <a:gdLst>
                <a:gd name="T0" fmla="*/ 1874 w 2218"/>
                <a:gd name="T1" fmla="*/ 125 h 2970"/>
                <a:gd name="T2" fmla="*/ 1874 w 2218"/>
                <a:gd name="T3" fmla="*/ 125 h 2970"/>
                <a:gd name="T4" fmla="*/ 811 w 2218"/>
                <a:gd name="T5" fmla="*/ 563 h 2970"/>
                <a:gd name="T6" fmla="*/ 280 w 2218"/>
                <a:gd name="T7" fmla="*/ 2969 h 2970"/>
                <a:gd name="T8" fmla="*/ 1780 w 2218"/>
                <a:gd name="T9" fmla="*/ 2500 h 2970"/>
                <a:gd name="T10" fmla="*/ 1780 w 2218"/>
                <a:gd name="T11" fmla="*/ 1282 h 2970"/>
                <a:gd name="T12" fmla="*/ 2124 w 2218"/>
                <a:gd name="T13" fmla="*/ 407 h 2970"/>
                <a:gd name="T14" fmla="*/ 1874 w 2218"/>
                <a:gd name="T15" fmla="*/ 125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8" h="2970">
                  <a:moveTo>
                    <a:pt x="1874" y="125"/>
                  </a:moveTo>
                  <a:lnTo>
                    <a:pt x="1874" y="125"/>
                  </a:lnTo>
                  <a:cubicBezTo>
                    <a:pt x="1874" y="125"/>
                    <a:pt x="1374" y="0"/>
                    <a:pt x="811" y="563"/>
                  </a:cubicBezTo>
                  <a:cubicBezTo>
                    <a:pt x="249" y="1157"/>
                    <a:pt x="0" y="2500"/>
                    <a:pt x="280" y="2969"/>
                  </a:cubicBezTo>
                  <a:cubicBezTo>
                    <a:pt x="280" y="2969"/>
                    <a:pt x="1655" y="2844"/>
                    <a:pt x="1780" y="2500"/>
                  </a:cubicBezTo>
                  <a:cubicBezTo>
                    <a:pt x="1780" y="2500"/>
                    <a:pt x="1405" y="1782"/>
                    <a:pt x="1780" y="1282"/>
                  </a:cubicBezTo>
                  <a:cubicBezTo>
                    <a:pt x="2217" y="688"/>
                    <a:pt x="2061" y="532"/>
                    <a:pt x="2124" y="407"/>
                  </a:cubicBezTo>
                  <a:cubicBezTo>
                    <a:pt x="2061" y="219"/>
                    <a:pt x="2155" y="219"/>
                    <a:pt x="1874" y="125"/>
                  </a:cubicBezTo>
                </a:path>
              </a:pathLst>
            </a:custGeom>
            <a:solidFill>
              <a:srgbClr val="464B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48472B08-9D47-4560-8036-12F195DCC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020" y="5328095"/>
              <a:ext cx="503787" cy="319152"/>
            </a:xfrm>
            <a:custGeom>
              <a:avLst/>
              <a:gdLst>
                <a:gd name="T0" fmla="*/ 843 w 844"/>
                <a:gd name="T1" fmla="*/ 282 h 533"/>
                <a:gd name="T2" fmla="*/ 843 w 844"/>
                <a:gd name="T3" fmla="*/ 282 h 533"/>
                <a:gd name="T4" fmla="*/ 0 w 844"/>
                <a:gd name="T5" fmla="*/ 125 h 533"/>
                <a:gd name="T6" fmla="*/ 249 w 844"/>
                <a:gd name="T7" fmla="*/ 0 h 533"/>
                <a:gd name="T8" fmla="*/ 843 w 844"/>
                <a:gd name="T9" fmla="*/ 28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533">
                  <a:moveTo>
                    <a:pt x="843" y="282"/>
                  </a:moveTo>
                  <a:lnTo>
                    <a:pt x="843" y="282"/>
                  </a:lnTo>
                  <a:cubicBezTo>
                    <a:pt x="843" y="282"/>
                    <a:pt x="374" y="532"/>
                    <a:pt x="0" y="125"/>
                  </a:cubicBezTo>
                  <a:cubicBezTo>
                    <a:pt x="0" y="125"/>
                    <a:pt x="280" y="282"/>
                    <a:pt x="249" y="0"/>
                  </a:cubicBezTo>
                  <a:cubicBezTo>
                    <a:pt x="249" y="0"/>
                    <a:pt x="343" y="344"/>
                    <a:pt x="843" y="282"/>
                  </a:cubicBezTo>
                </a:path>
              </a:pathLst>
            </a:custGeom>
            <a:solidFill>
              <a:srgbClr val="676B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8D6C20DC-2870-4C0A-A343-F20792341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2850" y="3700681"/>
              <a:ext cx="1495532" cy="580277"/>
            </a:xfrm>
            <a:custGeom>
              <a:avLst/>
              <a:gdLst>
                <a:gd name="T0" fmla="*/ 2499 w 2500"/>
                <a:gd name="T1" fmla="*/ 562 h 969"/>
                <a:gd name="T2" fmla="*/ 2499 w 2500"/>
                <a:gd name="T3" fmla="*/ 562 h 969"/>
                <a:gd name="T4" fmla="*/ 1999 w 2500"/>
                <a:gd name="T5" fmla="*/ 125 h 969"/>
                <a:gd name="T6" fmla="*/ 561 w 2500"/>
                <a:gd name="T7" fmla="*/ 0 h 969"/>
                <a:gd name="T8" fmla="*/ 0 w 2500"/>
                <a:gd name="T9" fmla="*/ 93 h 969"/>
                <a:gd name="T10" fmla="*/ 156 w 2500"/>
                <a:gd name="T11" fmla="*/ 718 h 969"/>
                <a:gd name="T12" fmla="*/ 967 w 2500"/>
                <a:gd name="T13" fmla="*/ 750 h 969"/>
                <a:gd name="T14" fmla="*/ 2499 w 2500"/>
                <a:gd name="T15" fmla="*/ 656 h 969"/>
                <a:gd name="T16" fmla="*/ 2499 w 2500"/>
                <a:gd name="T17" fmla="*/ 562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0" h="969">
                  <a:moveTo>
                    <a:pt x="2499" y="562"/>
                  </a:moveTo>
                  <a:lnTo>
                    <a:pt x="2499" y="562"/>
                  </a:lnTo>
                  <a:cubicBezTo>
                    <a:pt x="2499" y="562"/>
                    <a:pt x="2436" y="250"/>
                    <a:pt x="1999" y="125"/>
                  </a:cubicBezTo>
                  <a:cubicBezTo>
                    <a:pt x="1561" y="0"/>
                    <a:pt x="1030" y="531"/>
                    <a:pt x="561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93" y="625"/>
                    <a:pt x="156" y="718"/>
                  </a:cubicBezTo>
                  <a:cubicBezTo>
                    <a:pt x="156" y="718"/>
                    <a:pt x="624" y="968"/>
                    <a:pt x="967" y="750"/>
                  </a:cubicBezTo>
                  <a:cubicBezTo>
                    <a:pt x="1624" y="343"/>
                    <a:pt x="2061" y="125"/>
                    <a:pt x="2499" y="656"/>
                  </a:cubicBezTo>
                  <a:lnTo>
                    <a:pt x="2499" y="56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19DED22A-4970-4796-9564-B286C05B5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892" y="3943342"/>
              <a:ext cx="150344" cy="113419"/>
            </a:xfrm>
            <a:custGeom>
              <a:avLst/>
              <a:gdLst>
                <a:gd name="T0" fmla="*/ 250 w 251"/>
                <a:gd name="T1" fmla="*/ 62 h 188"/>
                <a:gd name="T2" fmla="*/ 250 w 251"/>
                <a:gd name="T3" fmla="*/ 62 h 188"/>
                <a:gd name="T4" fmla="*/ 156 w 251"/>
                <a:gd name="T5" fmla="*/ 187 h 188"/>
                <a:gd name="T6" fmla="*/ 31 w 251"/>
                <a:gd name="T7" fmla="*/ 62 h 188"/>
                <a:gd name="T8" fmla="*/ 250 w 251"/>
                <a:gd name="T9" fmla="*/ 6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88">
                  <a:moveTo>
                    <a:pt x="250" y="62"/>
                  </a:moveTo>
                  <a:lnTo>
                    <a:pt x="250" y="62"/>
                  </a:ln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0" y="156"/>
                    <a:pt x="31" y="62"/>
                  </a:cubicBezTo>
                  <a:cubicBezTo>
                    <a:pt x="31" y="0"/>
                    <a:pt x="250" y="62"/>
                    <a:pt x="250" y="62"/>
                  </a:cubicBezTo>
                </a:path>
              </a:pathLst>
            </a:custGeom>
            <a:solidFill>
              <a:srgbClr val="BABA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BE38AF96-142C-458B-AAD1-B28D68A36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819" y="4001370"/>
              <a:ext cx="2637" cy="263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A7869CE3-31BB-4A8F-A2BB-605E4CCC4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819" y="4001370"/>
              <a:ext cx="2637" cy="263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E018DA31-8667-4723-8352-AD1B5D37A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281" y="4038296"/>
              <a:ext cx="39565" cy="113419"/>
            </a:xfrm>
            <a:custGeom>
              <a:avLst/>
              <a:gdLst>
                <a:gd name="T0" fmla="*/ 32 w 64"/>
                <a:gd name="T1" fmla="*/ 0 h 189"/>
                <a:gd name="T2" fmla="*/ 32 w 64"/>
                <a:gd name="T3" fmla="*/ 0 h 189"/>
                <a:gd name="T4" fmla="*/ 63 w 64"/>
                <a:gd name="T5" fmla="*/ 125 h 189"/>
                <a:gd name="T6" fmla="*/ 0 w 64"/>
                <a:gd name="T7" fmla="*/ 94 h 189"/>
                <a:gd name="T8" fmla="*/ 32 w 64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89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63" y="31"/>
                    <a:pt x="63" y="125"/>
                  </a:cubicBezTo>
                  <a:cubicBezTo>
                    <a:pt x="32" y="188"/>
                    <a:pt x="0" y="94"/>
                    <a:pt x="0" y="94"/>
                  </a:cubicBezTo>
                  <a:lnTo>
                    <a:pt x="3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CA6B558B-954A-4D53-8579-F72C24815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885" y="4225569"/>
              <a:ext cx="319153" cy="786012"/>
            </a:xfrm>
            <a:custGeom>
              <a:avLst/>
              <a:gdLst>
                <a:gd name="T0" fmla="*/ 532 w 533"/>
                <a:gd name="T1" fmla="*/ 187 h 1313"/>
                <a:gd name="T2" fmla="*/ 532 w 533"/>
                <a:gd name="T3" fmla="*/ 187 h 1313"/>
                <a:gd name="T4" fmla="*/ 188 w 533"/>
                <a:gd name="T5" fmla="*/ 0 h 1313"/>
                <a:gd name="T6" fmla="*/ 313 w 533"/>
                <a:gd name="T7" fmla="*/ 1312 h 1313"/>
                <a:gd name="T8" fmla="*/ 532 w 533"/>
                <a:gd name="T9" fmla="*/ 187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1313">
                  <a:moveTo>
                    <a:pt x="532" y="187"/>
                  </a:moveTo>
                  <a:lnTo>
                    <a:pt x="532" y="187"/>
                  </a:lnTo>
                  <a:cubicBezTo>
                    <a:pt x="532" y="187"/>
                    <a:pt x="344" y="125"/>
                    <a:pt x="188" y="0"/>
                  </a:cubicBezTo>
                  <a:cubicBezTo>
                    <a:pt x="188" y="0"/>
                    <a:pt x="0" y="937"/>
                    <a:pt x="313" y="1312"/>
                  </a:cubicBezTo>
                  <a:cubicBezTo>
                    <a:pt x="313" y="1312"/>
                    <a:pt x="219" y="843"/>
                    <a:pt x="532" y="187"/>
                  </a:cubicBezTo>
                </a:path>
              </a:pathLst>
            </a:custGeom>
            <a:solidFill>
              <a:srgbClr val="676B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959C60EB-1442-4656-A064-50009C7F8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9231" y="3924879"/>
              <a:ext cx="300689" cy="411469"/>
            </a:xfrm>
            <a:custGeom>
              <a:avLst/>
              <a:gdLst>
                <a:gd name="T0" fmla="*/ 375 w 501"/>
                <a:gd name="T1" fmla="*/ 0 h 688"/>
                <a:gd name="T2" fmla="*/ 375 w 501"/>
                <a:gd name="T3" fmla="*/ 0 h 688"/>
                <a:gd name="T4" fmla="*/ 0 w 501"/>
                <a:gd name="T5" fmla="*/ 31 h 688"/>
                <a:gd name="T6" fmla="*/ 282 w 501"/>
                <a:gd name="T7" fmla="*/ 687 h 688"/>
                <a:gd name="T8" fmla="*/ 375 w 501"/>
                <a:gd name="T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688">
                  <a:moveTo>
                    <a:pt x="375" y="0"/>
                  </a:moveTo>
                  <a:lnTo>
                    <a:pt x="375" y="0"/>
                  </a:lnTo>
                  <a:cubicBezTo>
                    <a:pt x="375" y="0"/>
                    <a:pt x="188" y="125"/>
                    <a:pt x="0" y="31"/>
                  </a:cubicBezTo>
                  <a:cubicBezTo>
                    <a:pt x="0" y="31"/>
                    <a:pt x="157" y="531"/>
                    <a:pt x="282" y="687"/>
                  </a:cubicBezTo>
                  <a:cubicBezTo>
                    <a:pt x="282" y="687"/>
                    <a:pt x="500" y="312"/>
                    <a:pt x="375" y="0"/>
                  </a:cubicBezTo>
                </a:path>
              </a:pathLst>
            </a:custGeom>
            <a:solidFill>
              <a:srgbClr val="676B6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DB8F836E-E691-4C02-80CA-733095C9C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938" y="3795635"/>
              <a:ext cx="245298" cy="261126"/>
            </a:xfrm>
            <a:custGeom>
              <a:avLst/>
              <a:gdLst>
                <a:gd name="T0" fmla="*/ 32 w 408"/>
                <a:gd name="T1" fmla="*/ 0 h 438"/>
                <a:gd name="T2" fmla="*/ 32 w 408"/>
                <a:gd name="T3" fmla="*/ 0 h 438"/>
                <a:gd name="T4" fmla="*/ 219 w 408"/>
                <a:gd name="T5" fmla="*/ 31 h 438"/>
                <a:gd name="T6" fmla="*/ 407 w 408"/>
                <a:gd name="T7" fmla="*/ 312 h 438"/>
                <a:gd name="T8" fmla="*/ 125 w 408"/>
                <a:gd name="T9" fmla="*/ 437 h 438"/>
                <a:gd name="T10" fmla="*/ 32 w 408"/>
                <a:gd name="T11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438">
                  <a:moveTo>
                    <a:pt x="32" y="0"/>
                  </a:moveTo>
                  <a:lnTo>
                    <a:pt x="32" y="0"/>
                  </a:lnTo>
                  <a:cubicBezTo>
                    <a:pt x="219" y="31"/>
                    <a:pt x="219" y="31"/>
                    <a:pt x="219" y="31"/>
                  </a:cubicBezTo>
                  <a:cubicBezTo>
                    <a:pt x="407" y="312"/>
                    <a:pt x="407" y="312"/>
                    <a:pt x="407" y="312"/>
                  </a:cubicBezTo>
                  <a:cubicBezTo>
                    <a:pt x="125" y="437"/>
                    <a:pt x="125" y="437"/>
                    <a:pt x="125" y="437"/>
                  </a:cubicBezTo>
                  <a:cubicBezTo>
                    <a:pt x="125" y="437"/>
                    <a:pt x="0" y="156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18EABD6F-A87F-403C-9A21-E47F7393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297" y="5214677"/>
              <a:ext cx="543351" cy="261126"/>
            </a:xfrm>
            <a:custGeom>
              <a:avLst/>
              <a:gdLst>
                <a:gd name="T0" fmla="*/ 0 w 907"/>
                <a:gd name="T1" fmla="*/ 437 h 438"/>
                <a:gd name="T2" fmla="*/ 0 w 907"/>
                <a:gd name="T3" fmla="*/ 437 h 438"/>
                <a:gd name="T4" fmla="*/ 875 w 907"/>
                <a:gd name="T5" fmla="*/ 125 h 438"/>
                <a:gd name="T6" fmla="*/ 843 w 907"/>
                <a:gd name="T7" fmla="*/ 62 h 438"/>
                <a:gd name="T8" fmla="*/ 906 w 907"/>
                <a:gd name="T9" fmla="*/ 94 h 438"/>
                <a:gd name="T10" fmla="*/ 812 w 907"/>
                <a:gd name="T11" fmla="*/ 0 h 438"/>
                <a:gd name="T12" fmla="*/ 812 w 907"/>
                <a:gd name="T13" fmla="*/ 125 h 438"/>
                <a:gd name="T14" fmla="*/ 0 w 907"/>
                <a:gd name="T15" fmla="*/ 43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438">
                  <a:moveTo>
                    <a:pt x="0" y="437"/>
                  </a:moveTo>
                  <a:lnTo>
                    <a:pt x="0" y="437"/>
                  </a:lnTo>
                  <a:cubicBezTo>
                    <a:pt x="0" y="437"/>
                    <a:pt x="781" y="219"/>
                    <a:pt x="875" y="125"/>
                  </a:cubicBezTo>
                  <a:cubicBezTo>
                    <a:pt x="843" y="62"/>
                    <a:pt x="843" y="62"/>
                    <a:pt x="843" y="62"/>
                  </a:cubicBezTo>
                  <a:cubicBezTo>
                    <a:pt x="906" y="94"/>
                    <a:pt x="906" y="94"/>
                    <a:pt x="906" y="94"/>
                  </a:cubicBezTo>
                  <a:lnTo>
                    <a:pt x="812" y="0"/>
                  </a:lnTo>
                  <a:cubicBezTo>
                    <a:pt x="812" y="125"/>
                    <a:pt x="812" y="125"/>
                    <a:pt x="812" y="125"/>
                  </a:cubicBezTo>
                  <a:cubicBezTo>
                    <a:pt x="812" y="125"/>
                    <a:pt x="250" y="406"/>
                    <a:pt x="0" y="437"/>
                  </a:cubicBezTo>
                </a:path>
              </a:pathLst>
            </a:custGeom>
            <a:solidFill>
              <a:srgbClr val="2327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A27614A1-3F7A-4B9E-AB5C-82DED0FA8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297" y="3887953"/>
              <a:ext cx="1532460" cy="1308261"/>
            </a:xfrm>
            <a:custGeom>
              <a:avLst/>
              <a:gdLst>
                <a:gd name="T0" fmla="*/ 843 w 2563"/>
                <a:gd name="T1" fmla="*/ 63 h 2189"/>
                <a:gd name="T2" fmla="*/ 843 w 2563"/>
                <a:gd name="T3" fmla="*/ 63 h 2189"/>
                <a:gd name="T4" fmla="*/ 781 w 2563"/>
                <a:gd name="T5" fmla="*/ 1313 h 2189"/>
                <a:gd name="T6" fmla="*/ 2312 w 2563"/>
                <a:gd name="T7" fmla="*/ 1094 h 2189"/>
                <a:gd name="T8" fmla="*/ 2562 w 2563"/>
                <a:gd name="T9" fmla="*/ 1313 h 2189"/>
                <a:gd name="T10" fmla="*/ 593 w 2563"/>
                <a:gd name="T11" fmla="*/ 1625 h 2189"/>
                <a:gd name="T12" fmla="*/ 843 w 2563"/>
                <a:gd name="T13" fmla="*/ 63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3" h="2189">
                  <a:moveTo>
                    <a:pt x="843" y="63"/>
                  </a:moveTo>
                  <a:lnTo>
                    <a:pt x="843" y="63"/>
                  </a:lnTo>
                  <a:cubicBezTo>
                    <a:pt x="1000" y="94"/>
                    <a:pt x="468" y="781"/>
                    <a:pt x="781" y="1313"/>
                  </a:cubicBezTo>
                  <a:cubicBezTo>
                    <a:pt x="1031" y="1781"/>
                    <a:pt x="1750" y="1406"/>
                    <a:pt x="2312" y="1094"/>
                  </a:cubicBezTo>
                  <a:cubicBezTo>
                    <a:pt x="2312" y="1094"/>
                    <a:pt x="2437" y="1281"/>
                    <a:pt x="2562" y="1313"/>
                  </a:cubicBezTo>
                  <a:cubicBezTo>
                    <a:pt x="2562" y="1313"/>
                    <a:pt x="1093" y="2188"/>
                    <a:pt x="593" y="1625"/>
                  </a:cubicBezTo>
                  <a:cubicBezTo>
                    <a:pt x="0" y="969"/>
                    <a:pt x="593" y="0"/>
                    <a:pt x="843" y="63"/>
                  </a:cubicBezTo>
                </a:path>
              </a:pathLst>
            </a:custGeom>
            <a:solidFill>
              <a:srgbClr val="464B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76">
              <a:extLst>
                <a:ext uri="{FF2B5EF4-FFF2-40B4-BE49-F238E27FC236}">
                  <a16:creationId xmlns:a16="http://schemas.microsoft.com/office/drawing/2014/main" id="{0AB88993-DF74-4CB8-A311-D735F7505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2807" y="3980269"/>
              <a:ext cx="485323" cy="936357"/>
            </a:xfrm>
            <a:custGeom>
              <a:avLst/>
              <a:gdLst>
                <a:gd name="T0" fmla="*/ 750 w 813"/>
                <a:gd name="T1" fmla="*/ 0 h 1564"/>
                <a:gd name="T2" fmla="*/ 750 w 813"/>
                <a:gd name="T3" fmla="*/ 0 h 1564"/>
                <a:gd name="T4" fmla="*/ 812 w 813"/>
                <a:gd name="T5" fmla="*/ 1563 h 1564"/>
                <a:gd name="T6" fmla="*/ 750 w 813"/>
                <a:gd name="T7" fmla="*/ 0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3" h="1564">
                  <a:moveTo>
                    <a:pt x="750" y="0"/>
                  </a:moveTo>
                  <a:lnTo>
                    <a:pt x="750" y="0"/>
                  </a:lnTo>
                  <a:cubicBezTo>
                    <a:pt x="750" y="0"/>
                    <a:pt x="0" y="844"/>
                    <a:pt x="812" y="1563"/>
                  </a:cubicBezTo>
                  <a:cubicBezTo>
                    <a:pt x="812" y="1563"/>
                    <a:pt x="93" y="1032"/>
                    <a:pt x="750" y="0"/>
                  </a:cubicBezTo>
                </a:path>
              </a:pathLst>
            </a:custGeom>
            <a:solidFill>
              <a:srgbClr val="2327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77">
              <a:extLst>
                <a:ext uri="{FF2B5EF4-FFF2-40B4-BE49-F238E27FC236}">
                  <a16:creationId xmlns:a16="http://schemas.microsoft.com/office/drawing/2014/main" id="{3F918661-BF19-4CB4-8C17-4AB90A616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1412" y="4262495"/>
              <a:ext cx="429934" cy="429932"/>
            </a:xfrm>
            <a:custGeom>
              <a:avLst/>
              <a:gdLst>
                <a:gd name="T0" fmla="*/ 0 w 720"/>
                <a:gd name="T1" fmla="*/ 469 h 720"/>
                <a:gd name="T2" fmla="*/ 0 w 720"/>
                <a:gd name="T3" fmla="*/ 469 h 720"/>
                <a:gd name="T4" fmla="*/ 94 w 720"/>
                <a:gd name="T5" fmla="*/ 63 h 720"/>
                <a:gd name="T6" fmla="*/ 281 w 720"/>
                <a:gd name="T7" fmla="*/ 63 h 720"/>
                <a:gd name="T8" fmla="*/ 531 w 720"/>
                <a:gd name="T9" fmla="*/ 156 h 720"/>
                <a:gd name="T10" fmla="*/ 656 w 720"/>
                <a:gd name="T11" fmla="*/ 406 h 720"/>
                <a:gd name="T12" fmla="*/ 563 w 720"/>
                <a:gd name="T13" fmla="*/ 406 h 720"/>
                <a:gd name="T14" fmla="*/ 375 w 720"/>
                <a:gd name="T15" fmla="*/ 344 h 720"/>
                <a:gd name="T16" fmla="*/ 250 w 720"/>
                <a:gd name="T17" fmla="*/ 688 h 720"/>
                <a:gd name="T18" fmla="*/ 0 w 720"/>
                <a:gd name="T19" fmla="*/ 46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720">
                  <a:moveTo>
                    <a:pt x="0" y="469"/>
                  </a:moveTo>
                  <a:lnTo>
                    <a:pt x="0" y="469"/>
                  </a:lnTo>
                  <a:cubicBezTo>
                    <a:pt x="0" y="469"/>
                    <a:pt x="0" y="156"/>
                    <a:pt x="94" y="63"/>
                  </a:cubicBezTo>
                  <a:cubicBezTo>
                    <a:pt x="94" y="63"/>
                    <a:pt x="219" y="0"/>
                    <a:pt x="281" y="63"/>
                  </a:cubicBezTo>
                  <a:cubicBezTo>
                    <a:pt x="281" y="63"/>
                    <a:pt x="500" y="31"/>
                    <a:pt x="531" y="156"/>
                  </a:cubicBezTo>
                  <a:cubicBezTo>
                    <a:pt x="531" y="156"/>
                    <a:pt x="719" y="188"/>
                    <a:pt x="656" y="406"/>
                  </a:cubicBezTo>
                  <a:cubicBezTo>
                    <a:pt x="656" y="406"/>
                    <a:pt x="594" y="469"/>
                    <a:pt x="563" y="406"/>
                  </a:cubicBezTo>
                  <a:cubicBezTo>
                    <a:pt x="500" y="313"/>
                    <a:pt x="406" y="219"/>
                    <a:pt x="375" y="344"/>
                  </a:cubicBezTo>
                  <a:cubicBezTo>
                    <a:pt x="344" y="469"/>
                    <a:pt x="406" y="625"/>
                    <a:pt x="250" y="688"/>
                  </a:cubicBezTo>
                  <a:cubicBezTo>
                    <a:pt x="94" y="719"/>
                    <a:pt x="0" y="563"/>
                    <a:pt x="0" y="469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78">
              <a:extLst>
                <a:ext uri="{FF2B5EF4-FFF2-40B4-BE49-F238E27FC236}">
                  <a16:creationId xmlns:a16="http://schemas.microsoft.com/office/drawing/2014/main" id="{A455DBCA-9C50-486A-BF0F-4BC18206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5266" y="4336349"/>
              <a:ext cx="282227" cy="282225"/>
            </a:xfrm>
            <a:custGeom>
              <a:avLst/>
              <a:gdLst>
                <a:gd name="T0" fmla="*/ 469 w 470"/>
                <a:gd name="T1" fmla="*/ 250 h 470"/>
                <a:gd name="T2" fmla="*/ 469 w 470"/>
                <a:gd name="T3" fmla="*/ 250 h 470"/>
                <a:gd name="T4" fmla="*/ 219 w 470"/>
                <a:gd name="T5" fmla="*/ 469 h 470"/>
                <a:gd name="T6" fmla="*/ 31 w 470"/>
                <a:gd name="T7" fmla="*/ 219 h 470"/>
                <a:gd name="T8" fmla="*/ 250 w 470"/>
                <a:gd name="T9" fmla="*/ 31 h 470"/>
                <a:gd name="T10" fmla="*/ 469 w 470"/>
                <a:gd name="T11" fmla="*/ 25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0" h="470">
                  <a:moveTo>
                    <a:pt x="469" y="250"/>
                  </a:moveTo>
                  <a:lnTo>
                    <a:pt x="469" y="250"/>
                  </a:lnTo>
                  <a:cubicBezTo>
                    <a:pt x="438" y="375"/>
                    <a:pt x="344" y="469"/>
                    <a:pt x="219" y="469"/>
                  </a:cubicBezTo>
                  <a:cubicBezTo>
                    <a:pt x="94" y="438"/>
                    <a:pt x="0" y="344"/>
                    <a:pt x="31" y="219"/>
                  </a:cubicBezTo>
                  <a:cubicBezTo>
                    <a:pt x="31" y="94"/>
                    <a:pt x="125" y="0"/>
                    <a:pt x="250" y="31"/>
                  </a:cubicBezTo>
                  <a:cubicBezTo>
                    <a:pt x="375" y="31"/>
                    <a:pt x="469" y="125"/>
                    <a:pt x="469" y="250"/>
                  </a:cubicBezTo>
                </a:path>
              </a:pathLst>
            </a:custGeom>
            <a:solidFill>
              <a:srgbClr val="464B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79">
              <a:extLst>
                <a:ext uri="{FF2B5EF4-FFF2-40B4-BE49-F238E27FC236}">
                  <a16:creationId xmlns:a16="http://schemas.microsoft.com/office/drawing/2014/main" id="{70114DCD-1274-4FDA-80A6-C3A8E1726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3293" y="4391738"/>
              <a:ext cx="168808" cy="168808"/>
            </a:xfrm>
            <a:custGeom>
              <a:avLst/>
              <a:gdLst>
                <a:gd name="T0" fmla="*/ 281 w 282"/>
                <a:gd name="T1" fmla="*/ 156 h 282"/>
                <a:gd name="T2" fmla="*/ 281 w 282"/>
                <a:gd name="T3" fmla="*/ 156 h 282"/>
                <a:gd name="T4" fmla="*/ 125 w 282"/>
                <a:gd name="T5" fmla="*/ 281 h 282"/>
                <a:gd name="T6" fmla="*/ 0 w 282"/>
                <a:gd name="T7" fmla="*/ 125 h 282"/>
                <a:gd name="T8" fmla="*/ 156 w 282"/>
                <a:gd name="T9" fmla="*/ 0 h 282"/>
                <a:gd name="T10" fmla="*/ 281 w 282"/>
                <a:gd name="T11" fmla="*/ 15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282">
                  <a:moveTo>
                    <a:pt x="281" y="156"/>
                  </a:moveTo>
                  <a:lnTo>
                    <a:pt x="281" y="156"/>
                  </a:lnTo>
                  <a:cubicBezTo>
                    <a:pt x="281" y="219"/>
                    <a:pt x="219" y="281"/>
                    <a:pt x="125" y="281"/>
                  </a:cubicBezTo>
                  <a:cubicBezTo>
                    <a:pt x="62" y="281"/>
                    <a:pt x="0" y="219"/>
                    <a:pt x="0" y="125"/>
                  </a:cubicBezTo>
                  <a:cubicBezTo>
                    <a:pt x="0" y="62"/>
                    <a:pt x="94" y="0"/>
                    <a:pt x="156" y="0"/>
                  </a:cubicBezTo>
                  <a:cubicBezTo>
                    <a:pt x="219" y="0"/>
                    <a:pt x="281" y="94"/>
                    <a:pt x="281" y="156"/>
                  </a:cubicBezTo>
                </a:path>
              </a:pathLst>
            </a:custGeom>
            <a:solidFill>
              <a:srgbClr val="727B7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1445BECF-3981-4EDE-A7D7-BEEE87ABF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978" y="4280958"/>
              <a:ext cx="448396" cy="429934"/>
            </a:xfrm>
            <a:custGeom>
              <a:avLst/>
              <a:gdLst>
                <a:gd name="T0" fmla="*/ 719 w 751"/>
                <a:gd name="T1" fmla="*/ 407 h 720"/>
                <a:gd name="T2" fmla="*/ 719 w 751"/>
                <a:gd name="T3" fmla="*/ 407 h 720"/>
                <a:gd name="T4" fmla="*/ 250 w 751"/>
                <a:gd name="T5" fmla="*/ 32 h 720"/>
                <a:gd name="T6" fmla="*/ 94 w 751"/>
                <a:gd name="T7" fmla="*/ 63 h 720"/>
                <a:gd name="T8" fmla="*/ 31 w 751"/>
                <a:gd name="T9" fmla="*/ 157 h 720"/>
                <a:gd name="T10" fmla="*/ 31 w 751"/>
                <a:gd name="T11" fmla="*/ 313 h 720"/>
                <a:gd name="T12" fmla="*/ 31 w 751"/>
                <a:gd name="T13" fmla="*/ 313 h 720"/>
                <a:gd name="T14" fmla="*/ 62 w 751"/>
                <a:gd name="T15" fmla="*/ 250 h 720"/>
                <a:gd name="T16" fmla="*/ 125 w 751"/>
                <a:gd name="T17" fmla="*/ 157 h 720"/>
                <a:gd name="T18" fmla="*/ 250 w 751"/>
                <a:gd name="T19" fmla="*/ 157 h 720"/>
                <a:gd name="T20" fmla="*/ 594 w 751"/>
                <a:gd name="T21" fmla="*/ 407 h 720"/>
                <a:gd name="T22" fmla="*/ 594 w 751"/>
                <a:gd name="T23" fmla="*/ 532 h 720"/>
                <a:gd name="T24" fmla="*/ 531 w 751"/>
                <a:gd name="T25" fmla="*/ 625 h 720"/>
                <a:gd name="T26" fmla="*/ 468 w 751"/>
                <a:gd name="T27" fmla="*/ 657 h 720"/>
                <a:gd name="T28" fmla="*/ 500 w 751"/>
                <a:gd name="T29" fmla="*/ 657 h 720"/>
                <a:gd name="T30" fmla="*/ 625 w 751"/>
                <a:gd name="T31" fmla="*/ 657 h 720"/>
                <a:gd name="T32" fmla="*/ 719 w 751"/>
                <a:gd name="T33" fmla="*/ 563 h 720"/>
                <a:gd name="T34" fmla="*/ 719 w 751"/>
                <a:gd name="T35" fmla="*/ 407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1" h="720">
                  <a:moveTo>
                    <a:pt x="719" y="407"/>
                  </a:moveTo>
                  <a:lnTo>
                    <a:pt x="719" y="407"/>
                  </a:lnTo>
                  <a:cubicBezTo>
                    <a:pt x="250" y="32"/>
                    <a:pt x="250" y="32"/>
                    <a:pt x="250" y="32"/>
                  </a:cubicBezTo>
                  <a:cubicBezTo>
                    <a:pt x="219" y="0"/>
                    <a:pt x="156" y="0"/>
                    <a:pt x="94" y="63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0" y="219"/>
                    <a:pt x="0" y="282"/>
                    <a:pt x="31" y="313"/>
                  </a:cubicBezTo>
                  <a:lnTo>
                    <a:pt x="31" y="313"/>
                  </a:lnTo>
                  <a:cubicBezTo>
                    <a:pt x="31" y="313"/>
                    <a:pt x="62" y="282"/>
                    <a:pt x="62" y="250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87" y="125"/>
                    <a:pt x="219" y="125"/>
                    <a:pt x="250" y="157"/>
                  </a:cubicBezTo>
                  <a:cubicBezTo>
                    <a:pt x="594" y="407"/>
                    <a:pt x="594" y="407"/>
                    <a:pt x="594" y="407"/>
                  </a:cubicBezTo>
                  <a:cubicBezTo>
                    <a:pt x="625" y="438"/>
                    <a:pt x="625" y="500"/>
                    <a:pt x="594" y="532"/>
                  </a:cubicBezTo>
                  <a:cubicBezTo>
                    <a:pt x="531" y="625"/>
                    <a:pt x="531" y="625"/>
                    <a:pt x="531" y="625"/>
                  </a:cubicBezTo>
                  <a:cubicBezTo>
                    <a:pt x="531" y="657"/>
                    <a:pt x="500" y="657"/>
                    <a:pt x="468" y="657"/>
                  </a:cubicBezTo>
                  <a:cubicBezTo>
                    <a:pt x="500" y="657"/>
                    <a:pt x="500" y="657"/>
                    <a:pt x="500" y="657"/>
                  </a:cubicBezTo>
                  <a:cubicBezTo>
                    <a:pt x="531" y="719"/>
                    <a:pt x="594" y="688"/>
                    <a:pt x="625" y="657"/>
                  </a:cubicBezTo>
                  <a:cubicBezTo>
                    <a:pt x="719" y="563"/>
                    <a:pt x="719" y="563"/>
                    <a:pt x="719" y="563"/>
                  </a:cubicBezTo>
                  <a:cubicBezTo>
                    <a:pt x="750" y="500"/>
                    <a:pt x="750" y="438"/>
                    <a:pt x="719" y="407"/>
                  </a:cubicBezTo>
                </a:path>
              </a:pathLst>
            </a:custGeom>
            <a:solidFill>
              <a:srgbClr val="1F23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81">
              <a:extLst>
                <a:ext uri="{FF2B5EF4-FFF2-40B4-BE49-F238E27FC236}">
                  <a16:creationId xmlns:a16="http://schemas.microsoft.com/office/drawing/2014/main" id="{95A42099-9102-4AEA-BF1C-9BF573737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415" y="4262495"/>
              <a:ext cx="469497" cy="411469"/>
            </a:xfrm>
            <a:custGeom>
              <a:avLst/>
              <a:gdLst>
                <a:gd name="T0" fmla="*/ 719 w 783"/>
                <a:gd name="T1" fmla="*/ 375 h 689"/>
                <a:gd name="T2" fmla="*/ 719 w 783"/>
                <a:gd name="T3" fmla="*/ 375 h 689"/>
                <a:gd name="T4" fmla="*/ 282 w 783"/>
                <a:gd name="T5" fmla="*/ 31 h 689"/>
                <a:gd name="T6" fmla="*/ 125 w 783"/>
                <a:gd name="T7" fmla="*/ 63 h 689"/>
                <a:gd name="T8" fmla="*/ 32 w 783"/>
                <a:gd name="T9" fmla="*/ 156 h 689"/>
                <a:gd name="T10" fmla="*/ 63 w 783"/>
                <a:gd name="T11" fmla="*/ 313 h 689"/>
                <a:gd name="T12" fmla="*/ 63 w 783"/>
                <a:gd name="T13" fmla="*/ 313 h 689"/>
                <a:gd name="T14" fmla="*/ 63 w 783"/>
                <a:gd name="T15" fmla="*/ 250 h 689"/>
                <a:gd name="T16" fmla="*/ 157 w 783"/>
                <a:gd name="T17" fmla="*/ 156 h 689"/>
                <a:gd name="T18" fmla="*/ 282 w 783"/>
                <a:gd name="T19" fmla="*/ 125 h 689"/>
                <a:gd name="T20" fmla="*/ 625 w 783"/>
                <a:gd name="T21" fmla="*/ 406 h 689"/>
                <a:gd name="T22" fmla="*/ 625 w 783"/>
                <a:gd name="T23" fmla="*/ 531 h 689"/>
                <a:gd name="T24" fmla="*/ 531 w 783"/>
                <a:gd name="T25" fmla="*/ 625 h 689"/>
                <a:gd name="T26" fmla="*/ 500 w 783"/>
                <a:gd name="T27" fmla="*/ 656 h 689"/>
                <a:gd name="T28" fmla="*/ 500 w 783"/>
                <a:gd name="T29" fmla="*/ 656 h 689"/>
                <a:gd name="T30" fmla="*/ 657 w 783"/>
                <a:gd name="T31" fmla="*/ 656 h 689"/>
                <a:gd name="T32" fmla="*/ 719 w 783"/>
                <a:gd name="T33" fmla="*/ 531 h 689"/>
                <a:gd name="T34" fmla="*/ 719 w 783"/>
                <a:gd name="T35" fmla="*/ 37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3" h="689">
                  <a:moveTo>
                    <a:pt x="719" y="375"/>
                  </a:moveTo>
                  <a:lnTo>
                    <a:pt x="719" y="375"/>
                  </a:lnTo>
                  <a:cubicBezTo>
                    <a:pt x="282" y="31"/>
                    <a:pt x="282" y="31"/>
                    <a:pt x="282" y="31"/>
                  </a:cubicBezTo>
                  <a:cubicBezTo>
                    <a:pt x="219" y="0"/>
                    <a:pt x="157" y="0"/>
                    <a:pt x="125" y="63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0" y="188"/>
                    <a:pt x="0" y="281"/>
                    <a:pt x="63" y="313"/>
                  </a:cubicBezTo>
                  <a:lnTo>
                    <a:pt x="63" y="313"/>
                  </a:lnTo>
                  <a:cubicBezTo>
                    <a:pt x="63" y="281"/>
                    <a:pt x="63" y="281"/>
                    <a:pt x="63" y="250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88" y="125"/>
                    <a:pt x="250" y="125"/>
                    <a:pt x="282" y="125"/>
                  </a:cubicBezTo>
                  <a:cubicBezTo>
                    <a:pt x="625" y="406"/>
                    <a:pt x="625" y="406"/>
                    <a:pt x="625" y="406"/>
                  </a:cubicBezTo>
                  <a:cubicBezTo>
                    <a:pt x="657" y="438"/>
                    <a:pt x="657" y="500"/>
                    <a:pt x="625" y="531"/>
                  </a:cubicBezTo>
                  <a:cubicBezTo>
                    <a:pt x="531" y="625"/>
                    <a:pt x="531" y="625"/>
                    <a:pt x="531" y="625"/>
                  </a:cubicBezTo>
                  <a:cubicBezTo>
                    <a:pt x="531" y="656"/>
                    <a:pt x="500" y="656"/>
                    <a:pt x="500" y="656"/>
                  </a:cubicBezTo>
                  <a:lnTo>
                    <a:pt x="500" y="656"/>
                  </a:lnTo>
                  <a:cubicBezTo>
                    <a:pt x="531" y="688"/>
                    <a:pt x="625" y="688"/>
                    <a:pt x="657" y="656"/>
                  </a:cubicBezTo>
                  <a:cubicBezTo>
                    <a:pt x="719" y="531"/>
                    <a:pt x="719" y="531"/>
                    <a:pt x="719" y="531"/>
                  </a:cubicBezTo>
                  <a:cubicBezTo>
                    <a:pt x="782" y="500"/>
                    <a:pt x="750" y="438"/>
                    <a:pt x="719" y="375"/>
                  </a:cubicBezTo>
                </a:path>
              </a:pathLst>
            </a:custGeom>
            <a:solidFill>
              <a:srgbClr val="3135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82">
              <a:extLst>
                <a:ext uri="{FF2B5EF4-FFF2-40B4-BE49-F238E27FC236}">
                  <a16:creationId xmlns:a16="http://schemas.microsoft.com/office/drawing/2014/main" id="{1B5380A4-1869-427F-892B-DBBAC08B1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696" y="4167541"/>
              <a:ext cx="1833148" cy="1777758"/>
            </a:xfrm>
            <a:custGeom>
              <a:avLst/>
              <a:gdLst>
                <a:gd name="T0" fmla="*/ 2000 w 3063"/>
                <a:gd name="T1" fmla="*/ 2906 h 2970"/>
                <a:gd name="T2" fmla="*/ 2000 w 3063"/>
                <a:gd name="T3" fmla="*/ 2906 h 2970"/>
                <a:gd name="T4" fmla="*/ 1844 w 3063"/>
                <a:gd name="T5" fmla="*/ 2937 h 2970"/>
                <a:gd name="T6" fmla="*/ 62 w 3063"/>
                <a:gd name="T7" fmla="*/ 1500 h 2970"/>
                <a:gd name="T8" fmla="*/ 31 w 3063"/>
                <a:gd name="T9" fmla="*/ 1375 h 2970"/>
                <a:gd name="T10" fmla="*/ 1094 w 3063"/>
                <a:gd name="T11" fmla="*/ 62 h 2970"/>
                <a:gd name="T12" fmla="*/ 1250 w 3063"/>
                <a:gd name="T13" fmla="*/ 31 h 2970"/>
                <a:gd name="T14" fmla="*/ 3000 w 3063"/>
                <a:gd name="T15" fmla="*/ 1437 h 2970"/>
                <a:gd name="T16" fmla="*/ 3031 w 3063"/>
                <a:gd name="T17" fmla="*/ 1594 h 2970"/>
                <a:gd name="T18" fmla="*/ 2000 w 3063"/>
                <a:gd name="T19" fmla="*/ 2906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3" h="2970">
                  <a:moveTo>
                    <a:pt x="2000" y="2906"/>
                  </a:moveTo>
                  <a:lnTo>
                    <a:pt x="2000" y="2906"/>
                  </a:lnTo>
                  <a:cubicBezTo>
                    <a:pt x="1937" y="2969"/>
                    <a:pt x="1875" y="2969"/>
                    <a:pt x="1844" y="2937"/>
                  </a:cubicBezTo>
                  <a:cubicBezTo>
                    <a:pt x="62" y="1500"/>
                    <a:pt x="62" y="1500"/>
                    <a:pt x="62" y="1500"/>
                  </a:cubicBezTo>
                  <a:cubicBezTo>
                    <a:pt x="0" y="1469"/>
                    <a:pt x="0" y="1406"/>
                    <a:pt x="31" y="1375"/>
                  </a:cubicBezTo>
                  <a:cubicBezTo>
                    <a:pt x="1094" y="62"/>
                    <a:pt x="1094" y="62"/>
                    <a:pt x="1094" y="62"/>
                  </a:cubicBezTo>
                  <a:cubicBezTo>
                    <a:pt x="1125" y="0"/>
                    <a:pt x="1187" y="0"/>
                    <a:pt x="1250" y="31"/>
                  </a:cubicBezTo>
                  <a:cubicBezTo>
                    <a:pt x="3000" y="1437"/>
                    <a:pt x="3000" y="1437"/>
                    <a:pt x="3000" y="1437"/>
                  </a:cubicBezTo>
                  <a:cubicBezTo>
                    <a:pt x="3062" y="1469"/>
                    <a:pt x="3062" y="1562"/>
                    <a:pt x="3031" y="1594"/>
                  </a:cubicBezTo>
                  <a:lnTo>
                    <a:pt x="2000" y="2906"/>
                  </a:lnTo>
                </a:path>
              </a:pathLst>
            </a:custGeom>
            <a:solidFill>
              <a:srgbClr val="1F23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83">
              <a:extLst>
                <a:ext uri="{FF2B5EF4-FFF2-40B4-BE49-F238E27FC236}">
                  <a16:creationId xmlns:a16="http://schemas.microsoft.com/office/drawing/2014/main" id="{E408B97F-DE96-401C-AA09-FD978CBD8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916" y="4075223"/>
              <a:ext cx="1777758" cy="1719731"/>
            </a:xfrm>
            <a:custGeom>
              <a:avLst/>
              <a:gdLst>
                <a:gd name="T0" fmla="*/ 1875 w 2970"/>
                <a:gd name="T1" fmla="*/ 2843 h 2876"/>
                <a:gd name="T2" fmla="*/ 1875 w 2970"/>
                <a:gd name="T3" fmla="*/ 2843 h 2876"/>
                <a:gd name="T4" fmla="*/ 1719 w 2970"/>
                <a:gd name="T5" fmla="*/ 2843 h 2876"/>
                <a:gd name="T6" fmla="*/ 63 w 2970"/>
                <a:gd name="T7" fmla="*/ 1531 h 2876"/>
                <a:gd name="T8" fmla="*/ 63 w 2970"/>
                <a:gd name="T9" fmla="*/ 1375 h 2876"/>
                <a:gd name="T10" fmla="*/ 1094 w 2970"/>
                <a:gd name="T11" fmla="*/ 62 h 2876"/>
                <a:gd name="T12" fmla="*/ 1250 w 2970"/>
                <a:gd name="T13" fmla="*/ 31 h 2876"/>
                <a:gd name="T14" fmla="*/ 2907 w 2970"/>
                <a:gd name="T15" fmla="*/ 1375 h 2876"/>
                <a:gd name="T16" fmla="*/ 2938 w 2970"/>
                <a:gd name="T17" fmla="*/ 1500 h 2876"/>
                <a:gd name="T18" fmla="*/ 1875 w 2970"/>
                <a:gd name="T19" fmla="*/ 2843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0" h="2876">
                  <a:moveTo>
                    <a:pt x="1875" y="2843"/>
                  </a:moveTo>
                  <a:lnTo>
                    <a:pt x="1875" y="2843"/>
                  </a:lnTo>
                  <a:cubicBezTo>
                    <a:pt x="1844" y="2875"/>
                    <a:pt x="1782" y="2875"/>
                    <a:pt x="1719" y="2843"/>
                  </a:cubicBezTo>
                  <a:cubicBezTo>
                    <a:pt x="63" y="1531"/>
                    <a:pt x="63" y="1531"/>
                    <a:pt x="63" y="1531"/>
                  </a:cubicBezTo>
                  <a:cubicBezTo>
                    <a:pt x="32" y="1500"/>
                    <a:pt x="0" y="1406"/>
                    <a:pt x="63" y="1375"/>
                  </a:cubicBezTo>
                  <a:cubicBezTo>
                    <a:pt x="1094" y="62"/>
                    <a:pt x="1094" y="62"/>
                    <a:pt x="1094" y="62"/>
                  </a:cubicBezTo>
                  <a:cubicBezTo>
                    <a:pt x="1125" y="0"/>
                    <a:pt x="1188" y="0"/>
                    <a:pt x="1250" y="31"/>
                  </a:cubicBezTo>
                  <a:cubicBezTo>
                    <a:pt x="2907" y="1375"/>
                    <a:pt x="2907" y="1375"/>
                    <a:pt x="2907" y="1375"/>
                  </a:cubicBezTo>
                  <a:cubicBezTo>
                    <a:pt x="2969" y="1406"/>
                    <a:pt x="2969" y="1468"/>
                    <a:pt x="2938" y="1500"/>
                  </a:cubicBezTo>
                  <a:lnTo>
                    <a:pt x="1875" y="2843"/>
                  </a:lnTo>
                </a:path>
              </a:pathLst>
            </a:custGeom>
            <a:solidFill>
              <a:srgbClr val="3135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84">
              <a:extLst>
                <a:ext uri="{FF2B5EF4-FFF2-40B4-BE49-F238E27FC236}">
                  <a16:creationId xmlns:a16="http://schemas.microsoft.com/office/drawing/2014/main" id="{2041645C-B027-4255-804B-5D1698642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232" y="4167541"/>
              <a:ext cx="1550923" cy="1513996"/>
            </a:xfrm>
            <a:custGeom>
              <a:avLst/>
              <a:gdLst>
                <a:gd name="T0" fmla="*/ 1625 w 2594"/>
                <a:gd name="T1" fmla="*/ 2500 h 2532"/>
                <a:gd name="T2" fmla="*/ 1625 w 2594"/>
                <a:gd name="T3" fmla="*/ 2500 h 2532"/>
                <a:gd name="T4" fmla="*/ 1500 w 2594"/>
                <a:gd name="T5" fmla="*/ 2500 h 2532"/>
                <a:gd name="T6" fmla="*/ 31 w 2594"/>
                <a:gd name="T7" fmla="*/ 1344 h 2532"/>
                <a:gd name="T8" fmla="*/ 31 w 2594"/>
                <a:gd name="T9" fmla="*/ 1219 h 2532"/>
                <a:gd name="T10" fmla="*/ 968 w 2594"/>
                <a:gd name="T11" fmla="*/ 31 h 2532"/>
                <a:gd name="T12" fmla="*/ 1093 w 2594"/>
                <a:gd name="T13" fmla="*/ 31 h 2532"/>
                <a:gd name="T14" fmla="*/ 2562 w 2594"/>
                <a:gd name="T15" fmla="*/ 1187 h 2532"/>
                <a:gd name="T16" fmla="*/ 2562 w 2594"/>
                <a:gd name="T17" fmla="*/ 1312 h 2532"/>
                <a:gd name="T18" fmla="*/ 1625 w 2594"/>
                <a:gd name="T19" fmla="*/ 2500 h 2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4" h="2532">
                  <a:moveTo>
                    <a:pt x="1625" y="2500"/>
                  </a:moveTo>
                  <a:lnTo>
                    <a:pt x="1625" y="2500"/>
                  </a:lnTo>
                  <a:cubicBezTo>
                    <a:pt x="1593" y="2531"/>
                    <a:pt x="1531" y="2531"/>
                    <a:pt x="1500" y="2500"/>
                  </a:cubicBezTo>
                  <a:cubicBezTo>
                    <a:pt x="31" y="1344"/>
                    <a:pt x="31" y="1344"/>
                    <a:pt x="31" y="1344"/>
                  </a:cubicBezTo>
                  <a:cubicBezTo>
                    <a:pt x="0" y="1312"/>
                    <a:pt x="0" y="1250"/>
                    <a:pt x="31" y="1219"/>
                  </a:cubicBezTo>
                  <a:cubicBezTo>
                    <a:pt x="968" y="31"/>
                    <a:pt x="968" y="31"/>
                    <a:pt x="968" y="31"/>
                  </a:cubicBezTo>
                  <a:cubicBezTo>
                    <a:pt x="1000" y="0"/>
                    <a:pt x="1062" y="0"/>
                    <a:pt x="1093" y="31"/>
                  </a:cubicBezTo>
                  <a:cubicBezTo>
                    <a:pt x="2562" y="1187"/>
                    <a:pt x="2562" y="1187"/>
                    <a:pt x="2562" y="1187"/>
                  </a:cubicBezTo>
                  <a:cubicBezTo>
                    <a:pt x="2593" y="1219"/>
                    <a:pt x="2593" y="1281"/>
                    <a:pt x="2562" y="1312"/>
                  </a:cubicBezTo>
                  <a:lnTo>
                    <a:pt x="1625" y="2500"/>
                  </a:lnTo>
                </a:path>
              </a:pathLst>
            </a:custGeom>
            <a:solidFill>
              <a:srgbClr val="464B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85">
              <a:extLst>
                <a:ext uri="{FF2B5EF4-FFF2-40B4-BE49-F238E27FC236}">
                  <a16:creationId xmlns:a16="http://schemas.microsoft.com/office/drawing/2014/main" id="{C2FD9B90-0A1B-402C-B804-8D86F569D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308" y="4935089"/>
              <a:ext cx="113417" cy="168808"/>
            </a:xfrm>
            <a:custGeom>
              <a:avLst/>
              <a:gdLst>
                <a:gd name="T0" fmla="*/ 31 w 188"/>
                <a:gd name="T1" fmla="*/ 94 h 282"/>
                <a:gd name="T2" fmla="*/ 31 w 188"/>
                <a:gd name="T3" fmla="*/ 94 h 282"/>
                <a:gd name="T4" fmla="*/ 93 w 188"/>
                <a:gd name="T5" fmla="*/ 219 h 282"/>
                <a:gd name="T6" fmla="*/ 187 w 188"/>
                <a:gd name="T7" fmla="*/ 219 h 282"/>
                <a:gd name="T8" fmla="*/ 125 w 188"/>
                <a:gd name="T9" fmla="*/ 31 h 282"/>
                <a:gd name="T10" fmla="*/ 31 w 188"/>
                <a:gd name="T11" fmla="*/ 9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282">
                  <a:moveTo>
                    <a:pt x="31" y="94"/>
                  </a:moveTo>
                  <a:lnTo>
                    <a:pt x="31" y="94"/>
                  </a:lnTo>
                  <a:cubicBezTo>
                    <a:pt x="62" y="125"/>
                    <a:pt x="93" y="188"/>
                    <a:pt x="93" y="219"/>
                  </a:cubicBezTo>
                  <a:cubicBezTo>
                    <a:pt x="93" y="281"/>
                    <a:pt x="187" y="281"/>
                    <a:pt x="187" y="219"/>
                  </a:cubicBezTo>
                  <a:cubicBezTo>
                    <a:pt x="187" y="156"/>
                    <a:pt x="156" y="94"/>
                    <a:pt x="125" y="31"/>
                  </a:cubicBezTo>
                  <a:cubicBezTo>
                    <a:pt x="93" y="0"/>
                    <a:pt x="0" y="31"/>
                    <a:pt x="31" y="94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86">
              <a:extLst>
                <a:ext uri="{FF2B5EF4-FFF2-40B4-BE49-F238E27FC236}">
                  <a16:creationId xmlns:a16="http://schemas.microsoft.com/office/drawing/2014/main" id="{235BE101-D945-45AA-988D-D679CFE65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088" y="4935089"/>
              <a:ext cx="94954" cy="150345"/>
            </a:xfrm>
            <a:custGeom>
              <a:avLst/>
              <a:gdLst>
                <a:gd name="T0" fmla="*/ 31 w 157"/>
                <a:gd name="T1" fmla="*/ 94 h 251"/>
                <a:gd name="T2" fmla="*/ 31 w 157"/>
                <a:gd name="T3" fmla="*/ 94 h 251"/>
                <a:gd name="T4" fmla="*/ 31 w 157"/>
                <a:gd name="T5" fmla="*/ 188 h 251"/>
                <a:gd name="T6" fmla="*/ 156 w 157"/>
                <a:gd name="T7" fmla="*/ 188 h 251"/>
                <a:gd name="T8" fmla="*/ 125 w 157"/>
                <a:gd name="T9" fmla="*/ 63 h 251"/>
                <a:gd name="T10" fmla="*/ 31 w 157"/>
                <a:gd name="T11" fmla="*/ 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251">
                  <a:moveTo>
                    <a:pt x="31" y="94"/>
                  </a:moveTo>
                  <a:lnTo>
                    <a:pt x="31" y="94"/>
                  </a:lnTo>
                  <a:cubicBezTo>
                    <a:pt x="31" y="125"/>
                    <a:pt x="31" y="156"/>
                    <a:pt x="31" y="188"/>
                  </a:cubicBezTo>
                  <a:cubicBezTo>
                    <a:pt x="31" y="250"/>
                    <a:pt x="156" y="250"/>
                    <a:pt x="156" y="188"/>
                  </a:cubicBezTo>
                  <a:cubicBezTo>
                    <a:pt x="156" y="125"/>
                    <a:pt x="156" y="94"/>
                    <a:pt x="125" y="63"/>
                  </a:cubicBezTo>
                  <a:cubicBezTo>
                    <a:pt x="125" y="0"/>
                    <a:pt x="0" y="31"/>
                    <a:pt x="31" y="94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87">
              <a:extLst>
                <a:ext uri="{FF2B5EF4-FFF2-40B4-BE49-F238E27FC236}">
                  <a16:creationId xmlns:a16="http://schemas.microsoft.com/office/drawing/2014/main" id="{B184ACBA-C577-46A3-A4DC-7AEA531B0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080" y="4803207"/>
              <a:ext cx="113417" cy="263762"/>
            </a:xfrm>
            <a:custGeom>
              <a:avLst/>
              <a:gdLst>
                <a:gd name="T0" fmla="*/ 63 w 189"/>
                <a:gd name="T1" fmla="*/ 63 h 439"/>
                <a:gd name="T2" fmla="*/ 63 w 189"/>
                <a:gd name="T3" fmla="*/ 63 h 439"/>
                <a:gd name="T4" fmla="*/ 63 w 189"/>
                <a:gd name="T5" fmla="*/ 375 h 439"/>
                <a:gd name="T6" fmla="*/ 157 w 189"/>
                <a:gd name="T7" fmla="*/ 313 h 439"/>
                <a:gd name="T8" fmla="*/ 125 w 189"/>
                <a:gd name="T9" fmla="*/ 125 h 439"/>
                <a:gd name="T10" fmla="*/ 63 w 189"/>
                <a:gd name="T11" fmla="*/ 6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439">
                  <a:moveTo>
                    <a:pt x="63" y="63"/>
                  </a:moveTo>
                  <a:lnTo>
                    <a:pt x="63" y="63"/>
                  </a:lnTo>
                  <a:cubicBezTo>
                    <a:pt x="0" y="157"/>
                    <a:pt x="0" y="282"/>
                    <a:pt x="63" y="375"/>
                  </a:cubicBezTo>
                  <a:cubicBezTo>
                    <a:pt x="94" y="438"/>
                    <a:pt x="188" y="375"/>
                    <a:pt x="157" y="313"/>
                  </a:cubicBezTo>
                  <a:cubicBezTo>
                    <a:pt x="125" y="250"/>
                    <a:pt x="94" y="188"/>
                    <a:pt x="125" y="125"/>
                  </a:cubicBezTo>
                  <a:cubicBezTo>
                    <a:pt x="157" y="63"/>
                    <a:pt x="63" y="0"/>
                    <a:pt x="63" y="63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88">
              <a:extLst>
                <a:ext uri="{FF2B5EF4-FFF2-40B4-BE49-F238E27FC236}">
                  <a16:creationId xmlns:a16="http://schemas.microsoft.com/office/drawing/2014/main" id="{EAED7C9C-4E79-46B3-9859-40FDF8556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762" y="4840134"/>
              <a:ext cx="76492" cy="205735"/>
            </a:xfrm>
            <a:custGeom>
              <a:avLst/>
              <a:gdLst>
                <a:gd name="T0" fmla="*/ 0 w 126"/>
                <a:gd name="T1" fmla="*/ 62 h 345"/>
                <a:gd name="T2" fmla="*/ 0 w 126"/>
                <a:gd name="T3" fmla="*/ 62 h 345"/>
                <a:gd name="T4" fmla="*/ 0 w 126"/>
                <a:gd name="T5" fmla="*/ 250 h 345"/>
                <a:gd name="T6" fmla="*/ 94 w 126"/>
                <a:gd name="T7" fmla="*/ 250 h 345"/>
                <a:gd name="T8" fmla="*/ 94 w 126"/>
                <a:gd name="T9" fmla="*/ 62 h 345"/>
                <a:gd name="T10" fmla="*/ 0 w 126"/>
                <a:gd name="T11" fmla="*/ 6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345">
                  <a:moveTo>
                    <a:pt x="0" y="62"/>
                  </a:moveTo>
                  <a:lnTo>
                    <a:pt x="0" y="62"/>
                  </a:lnTo>
                  <a:cubicBezTo>
                    <a:pt x="0" y="125"/>
                    <a:pt x="0" y="187"/>
                    <a:pt x="0" y="250"/>
                  </a:cubicBezTo>
                  <a:cubicBezTo>
                    <a:pt x="31" y="344"/>
                    <a:pt x="125" y="312"/>
                    <a:pt x="94" y="250"/>
                  </a:cubicBezTo>
                  <a:cubicBezTo>
                    <a:pt x="94" y="187"/>
                    <a:pt x="94" y="125"/>
                    <a:pt x="94" y="62"/>
                  </a:cubicBezTo>
                  <a:cubicBezTo>
                    <a:pt x="94" y="0"/>
                    <a:pt x="0" y="0"/>
                    <a:pt x="0" y="62"/>
                  </a:cubicBezTo>
                </a:path>
              </a:pathLst>
            </a:custGeom>
            <a:solidFill>
              <a:srgbClr val="295D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169EBA3-5B1E-42E7-A165-127BFA920D7E}"/>
              </a:ext>
            </a:extLst>
          </p:cNvPr>
          <p:cNvGrpSpPr/>
          <p:nvPr/>
        </p:nvGrpSpPr>
        <p:grpSpPr>
          <a:xfrm>
            <a:off x="3954004" y="2018509"/>
            <a:ext cx="8804162" cy="2411639"/>
            <a:chOff x="1030289" y="2341777"/>
            <a:chExt cx="6769098" cy="2411639"/>
          </a:xfrm>
        </p:grpSpPr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135FA315-7595-463A-A5DF-049659F1D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9" y="2341777"/>
              <a:ext cx="1247962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9618A7F-F2E0-413F-B667-69B8085DFF9A}"/>
                </a:ext>
              </a:extLst>
            </p:cNvPr>
            <p:cNvSpPr txBox="1"/>
            <p:nvPr/>
          </p:nvSpPr>
          <p:spPr>
            <a:xfrm>
              <a:off x="2619214" y="2383536"/>
              <a:ext cx="5180173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000" b="1" dirty="0">
                  <a:solidFill>
                    <a:schemeClr val="accent1"/>
                  </a:solidFill>
                  <a:latin typeface="+mj-lt"/>
                </a:rPr>
                <a:t>МЭРЭГШҮҮЛЭХ СУРГАЛТ</a:t>
              </a:r>
              <a:endParaRPr lang="en-US" sz="4000" b="1" dirty="0">
                <a:solidFill>
                  <a:schemeClr val="accent1"/>
                </a:solidFill>
                <a:latin typeface="+mj-lt"/>
              </a:endParaRPr>
            </a:p>
            <a:p>
              <a:r>
                <a:rPr lang="mn-MN" sz="3600" dirty="0"/>
                <a:t>Огноо: 2020 оны 9-10 сард</a:t>
              </a:r>
            </a:p>
            <a:p>
              <a:r>
                <a:rPr lang="mn-MN" sz="3600" dirty="0"/>
                <a:t>Хам: </a:t>
              </a:r>
              <a:r>
                <a:rPr lang="en-US" sz="3600" b="1" dirty="0">
                  <a:solidFill>
                    <a:schemeClr val="accent2"/>
                  </a:solidFill>
                </a:rPr>
                <a:t>14</a:t>
              </a:r>
              <a:r>
                <a:rPr lang="mn-MN" sz="3600" dirty="0"/>
                <a:t> ТУБ /чөл-1/</a:t>
              </a:r>
            </a:p>
            <a:p>
              <a:r>
                <a:rPr lang="mn-MN" sz="3600" dirty="0"/>
                <a:t>Үнэлгээний дундаж: </a:t>
              </a:r>
              <a:r>
                <a:rPr lang="mn-MN" sz="3600" b="1" dirty="0">
                  <a:solidFill>
                    <a:schemeClr val="accent2"/>
                  </a:solidFill>
                </a:rPr>
                <a:t>79.68</a:t>
              </a:r>
              <a:r>
                <a:rPr lang="en-US" sz="3600" b="1" dirty="0">
                  <a:solidFill>
                    <a:schemeClr val="accent2"/>
                  </a:solidFill>
                </a:rPr>
                <a:t>%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317850C-B901-4173-B47B-46EE8F94F60D}"/>
              </a:ext>
            </a:extLst>
          </p:cNvPr>
          <p:cNvGrpSpPr/>
          <p:nvPr/>
        </p:nvGrpSpPr>
        <p:grpSpPr>
          <a:xfrm>
            <a:off x="3931876" y="5005224"/>
            <a:ext cx="8804162" cy="4627630"/>
            <a:chOff x="1030289" y="2341777"/>
            <a:chExt cx="6769098" cy="4627630"/>
          </a:xfrm>
        </p:grpSpPr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8C0ED567-05C2-44DA-97D2-54A236F0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9" y="2341777"/>
              <a:ext cx="1247962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544181B-5DA2-4574-BE48-31D7D530E0C4}"/>
                </a:ext>
              </a:extLst>
            </p:cNvPr>
            <p:cNvSpPr txBox="1"/>
            <p:nvPr/>
          </p:nvSpPr>
          <p:spPr>
            <a:xfrm>
              <a:off x="2619214" y="2383536"/>
              <a:ext cx="5180173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000" b="1" dirty="0">
                  <a:solidFill>
                    <a:schemeClr val="accent1"/>
                  </a:solidFill>
                  <a:latin typeface="+mj-lt"/>
                </a:rPr>
                <a:t>ДОТООД СУРГАЛТ</a:t>
              </a:r>
              <a:endParaRPr lang="en-US" sz="4000" b="1" dirty="0">
                <a:solidFill>
                  <a:schemeClr val="accent1"/>
                </a:solidFill>
                <a:latin typeface="+mj-lt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Албан хаагчдын зохион байгуулсан</a:t>
              </a:r>
            </a:p>
            <a:p>
              <a:pPr marL="2399842" lvl="1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Сургалтын тоо – </a:t>
              </a:r>
              <a:r>
                <a:rPr lang="mn-MN" sz="3600" b="1" dirty="0">
                  <a:solidFill>
                    <a:schemeClr val="accent2"/>
                  </a:solidFill>
                </a:rPr>
                <a:t>9</a:t>
              </a:r>
            </a:p>
            <a:p>
              <a:pPr marL="2399842" lvl="1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Оролцсон - </a:t>
              </a:r>
              <a:r>
                <a:rPr lang="mn-MN" sz="3600" b="1" dirty="0">
                  <a:solidFill>
                    <a:schemeClr val="accent2"/>
                  </a:solidFill>
                </a:rPr>
                <a:t>120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Бусад байгууллагаас</a:t>
              </a:r>
              <a:endParaRPr lang="mn-MN" sz="3600" b="1" dirty="0">
                <a:solidFill>
                  <a:schemeClr val="accent1"/>
                </a:solidFill>
              </a:endParaRPr>
            </a:p>
            <a:p>
              <a:pPr marL="2399842" lvl="1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Сургалтын тоо </a:t>
              </a:r>
              <a:r>
                <a:rPr lang="mn-MN" sz="3600" dirty="0">
                  <a:solidFill>
                    <a:schemeClr val="accent2"/>
                  </a:solidFill>
                </a:rPr>
                <a:t>– </a:t>
              </a:r>
              <a:r>
                <a:rPr lang="mn-MN" sz="3600" b="1" dirty="0">
                  <a:solidFill>
                    <a:schemeClr val="accent2"/>
                  </a:solidFill>
                </a:rPr>
                <a:t>3</a:t>
              </a:r>
            </a:p>
            <a:p>
              <a:pPr marL="2399842" lvl="1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Оролцсон – </a:t>
              </a:r>
              <a:r>
                <a:rPr lang="mn-MN" sz="3600" b="1" dirty="0">
                  <a:solidFill>
                    <a:schemeClr val="accent2"/>
                  </a:solidFill>
                </a:rPr>
                <a:t>47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9874C56-CE84-43E1-993A-551E4DBA58E7}"/>
              </a:ext>
            </a:extLst>
          </p:cNvPr>
          <p:cNvGrpSpPr/>
          <p:nvPr/>
        </p:nvGrpSpPr>
        <p:grpSpPr>
          <a:xfrm>
            <a:off x="3954004" y="10183947"/>
            <a:ext cx="8804162" cy="2411639"/>
            <a:chOff x="1030289" y="2341777"/>
            <a:chExt cx="6769098" cy="2411639"/>
          </a:xfrm>
        </p:grpSpPr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D53D8D12-2306-4DBA-97FD-FFC9C624E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9" y="2341777"/>
              <a:ext cx="1247962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FBA6745-2EFD-412B-8A8F-82A0786D7EF8}"/>
                </a:ext>
              </a:extLst>
            </p:cNvPr>
            <p:cNvSpPr txBox="1"/>
            <p:nvPr/>
          </p:nvSpPr>
          <p:spPr>
            <a:xfrm>
              <a:off x="2619214" y="2383536"/>
              <a:ext cx="5180173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000" b="1" dirty="0">
                  <a:solidFill>
                    <a:schemeClr val="accent1"/>
                  </a:solidFill>
                  <a:latin typeface="+mj-lt"/>
                </a:rPr>
                <a:t>ЧИГЛҮҮЛЭХ СУРГАЛТ</a:t>
              </a:r>
              <a:endParaRPr lang="en-US" sz="4000" b="1" dirty="0">
                <a:solidFill>
                  <a:schemeClr val="accent1"/>
                </a:solidFill>
                <a:latin typeface="+mj-lt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Оролцсон: </a:t>
              </a:r>
              <a:r>
                <a:rPr lang="mn-MN" sz="3600" b="1" dirty="0">
                  <a:solidFill>
                    <a:schemeClr val="accent2"/>
                  </a:solidFill>
                </a:rPr>
                <a:t>2</a:t>
              </a:r>
              <a:r>
                <a:rPr lang="mn-MN" sz="3600" dirty="0"/>
                <a:t> хураагч /Б.Амарсанаа, Л.Цэндмаа/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Үнэлгээний дундаж: </a:t>
              </a:r>
              <a:r>
                <a:rPr lang="mn-MN" sz="3600" b="1" dirty="0">
                  <a:solidFill>
                    <a:schemeClr val="accent2"/>
                  </a:solidFill>
                </a:rPr>
                <a:t>74.13</a:t>
              </a:r>
              <a:r>
                <a:rPr lang="en-US" sz="3600" b="1" dirty="0">
                  <a:solidFill>
                    <a:schemeClr val="accent2"/>
                  </a:solidFill>
                </a:rPr>
                <a:t>%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876FEE4-3E79-4C3E-8F3B-EECA75BBA90C}"/>
              </a:ext>
            </a:extLst>
          </p:cNvPr>
          <p:cNvGrpSpPr/>
          <p:nvPr/>
        </p:nvGrpSpPr>
        <p:grpSpPr>
          <a:xfrm>
            <a:off x="13465179" y="4223095"/>
            <a:ext cx="9907777" cy="3539430"/>
            <a:chOff x="2084757" y="2913448"/>
            <a:chExt cx="7617615" cy="3539430"/>
          </a:xfrm>
        </p:grpSpPr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0ADBA888-95DD-4845-9F84-39E153EF6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757" y="3021538"/>
              <a:ext cx="1247962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5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AAF8F47-BF61-46F0-BEE3-BB52A5C55572}"/>
                </a:ext>
              </a:extLst>
            </p:cNvPr>
            <p:cNvSpPr txBox="1"/>
            <p:nvPr/>
          </p:nvSpPr>
          <p:spPr>
            <a:xfrm>
              <a:off x="3698444" y="2913448"/>
              <a:ext cx="6003928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000" b="1" dirty="0">
                  <a:solidFill>
                    <a:schemeClr val="accent1"/>
                  </a:solidFill>
                  <a:latin typeface="+mj-lt"/>
                </a:rPr>
                <a:t>ЗЭРЭГ, ДЭВИЙН ОЛГОСОН</a:t>
              </a:r>
              <a:endParaRPr lang="en-US" sz="4000" b="1" dirty="0">
                <a:solidFill>
                  <a:schemeClr val="accent1"/>
                </a:solidFill>
                <a:latin typeface="+mj-lt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Шинээр -  </a:t>
              </a:r>
              <a:r>
                <a:rPr lang="mn-MN" sz="3600" b="1" dirty="0">
                  <a:solidFill>
                    <a:schemeClr val="accent2"/>
                  </a:solidFill>
                </a:rPr>
                <a:t>7 ТУБ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Ахиулсан – </a:t>
              </a:r>
              <a:r>
                <a:rPr lang="mn-MN" sz="3600" b="1" dirty="0">
                  <a:solidFill>
                    <a:schemeClr val="accent2"/>
                  </a:solidFill>
                </a:rPr>
                <a:t>3 ТУБ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Шинэчилсэн</a:t>
              </a:r>
              <a:r>
                <a:rPr lang="mn-MN" sz="3600" b="1" dirty="0"/>
                <a:t>– </a:t>
              </a:r>
              <a:r>
                <a:rPr lang="mn-MN" sz="3600" b="1" dirty="0">
                  <a:solidFill>
                    <a:schemeClr val="accent2"/>
                  </a:solidFill>
                </a:rPr>
                <a:t>5 ТУБ</a:t>
              </a:r>
            </a:p>
            <a:p>
              <a:r>
                <a:rPr lang="mn-MN" sz="4000" b="1" dirty="0">
                  <a:solidFill>
                    <a:schemeClr val="accent1"/>
                  </a:solidFill>
                  <a:latin typeface="+mj-lt"/>
                </a:rPr>
                <a:t>ЗЭРЭГ, ДЭВИЙН САНАЛ</a:t>
              </a:r>
              <a:endParaRPr lang="en-US" sz="4000" b="1" dirty="0">
                <a:solidFill>
                  <a:schemeClr val="accent1"/>
                </a:solidFill>
                <a:latin typeface="+mj-lt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Ахиулах – </a:t>
              </a:r>
              <a:r>
                <a:rPr lang="mn-MN" sz="3600" b="1" dirty="0">
                  <a:solidFill>
                    <a:schemeClr val="accent2"/>
                  </a:solidFill>
                </a:rPr>
                <a:t>2 ТУБ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A533F98-AACB-4721-BE3F-8F46E6E83933}"/>
              </a:ext>
            </a:extLst>
          </p:cNvPr>
          <p:cNvGrpSpPr/>
          <p:nvPr/>
        </p:nvGrpSpPr>
        <p:grpSpPr>
          <a:xfrm>
            <a:off x="13465179" y="7890982"/>
            <a:ext cx="8804162" cy="2411639"/>
            <a:chOff x="1030289" y="2341777"/>
            <a:chExt cx="6769098" cy="2411639"/>
          </a:xfrm>
        </p:grpSpPr>
        <p:sp>
          <p:nvSpPr>
            <p:cNvPr id="108" name="Freeform 49">
              <a:extLst>
                <a:ext uri="{FF2B5EF4-FFF2-40B4-BE49-F238E27FC236}">
                  <a16:creationId xmlns:a16="http://schemas.microsoft.com/office/drawing/2014/main" id="{77FD8D8F-7002-4DD7-A7B1-3D562082E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9" y="2341777"/>
              <a:ext cx="1247962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6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003A953-E1EB-4989-83D9-24E2C51A482C}"/>
                </a:ext>
              </a:extLst>
            </p:cNvPr>
            <p:cNvSpPr txBox="1"/>
            <p:nvPr/>
          </p:nvSpPr>
          <p:spPr>
            <a:xfrm>
              <a:off x="2619214" y="2383536"/>
              <a:ext cx="5180173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000" b="1" dirty="0">
                  <a:solidFill>
                    <a:schemeClr val="accent1"/>
                  </a:solidFill>
                  <a:latin typeface="+mj-lt"/>
                </a:rPr>
                <a:t>ТЭМЦЭЭН, УРАЛДААН -1</a:t>
              </a:r>
              <a:endParaRPr lang="en-US" sz="4000" b="1" dirty="0">
                <a:solidFill>
                  <a:schemeClr val="accent1"/>
                </a:solidFill>
                <a:latin typeface="+mj-lt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b="1" dirty="0"/>
                <a:t>9 сард </a:t>
              </a:r>
              <a:r>
                <a:rPr lang="mn-MN" sz="3600" dirty="0"/>
                <a:t>– “2 төрлийн спорт хөгжөөнт тэмцээн”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mn-MN" sz="3600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E2CBDFE-0905-4AA3-85D7-73219A92FC69}"/>
              </a:ext>
            </a:extLst>
          </p:cNvPr>
          <p:cNvGrpSpPr/>
          <p:nvPr/>
        </p:nvGrpSpPr>
        <p:grpSpPr>
          <a:xfrm>
            <a:off x="13465179" y="2004758"/>
            <a:ext cx="9644202" cy="1918466"/>
            <a:chOff x="1030289" y="2341777"/>
            <a:chExt cx="5847109" cy="1918466"/>
          </a:xfrm>
        </p:grpSpPr>
        <p:sp>
          <p:nvSpPr>
            <p:cNvPr id="117" name="Freeform 49">
              <a:extLst>
                <a:ext uri="{FF2B5EF4-FFF2-40B4-BE49-F238E27FC236}">
                  <a16:creationId xmlns:a16="http://schemas.microsoft.com/office/drawing/2014/main" id="{E0BA3068-25C1-4D6A-B52B-206EB2273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9" y="2341777"/>
              <a:ext cx="978244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4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EAD6315-2F45-4E38-B13C-0D2AF235B579}"/>
                </a:ext>
              </a:extLst>
            </p:cNvPr>
            <p:cNvSpPr txBox="1"/>
            <p:nvPr/>
          </p:nvSpPr>
          <p:spPr>
            <a:xfrm>
              <a:off x="2302770" y="2382806"/>
              <a:ext cx="4574628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000" b="1" dirty="0">
                  <a:solidFill>
                    <a:schemeClr val="accent1"/>
                  </a:solidFill>
                  <a:latin typeface="+mj-lt"/>
                </a:rPr>
                <a:t>ТУБ-ийн ЭРХ ОЛГОХ СУРГАЛТ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Сургалт зохион байгуулагдаагүй</a:t>
              </a:r>
              <a:endParaRPr 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F163794-4762-4FDF-A1D5-B0E528BA95D7}"/>
              </a:ext>
            </a:extLst>
          </p:cNvPr>
          <p:cNvGrpSpPr/>
          <p:nvPr/>
        </p:nvGrpSpPr>
        <p:grpSpPr>
          <a:xfrm>
            <a:off x="13465179" y="9958670"/>
            <a:ext cx="8804162" cy="3519634"/>
            <a:chOff x="1030289" y="2341777"/>
            <a:chExt cx="6769098" cy="3519634"/>
          </a:xfrm>
        </p:grpSpPr>
        <p:sp>
          <p:nvSpPr>
            <p:cNvPr id="120" name="Freeform 49">
              <a:extLst>
                <a:ext uri="{FF2B5EF4-FFF2-40B4-BE49-F238E27FC236}">
                  <a16:creationId xmlns:a16="http://schemas.microsoft.com/office/drawing/2014/main" id="{8E8BC382-3DE7-4CB7-AC23-8392ECD47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9" y="2341777"/>
              <a:ext cx="1247962" cy="1440225"/>
            </a:xfrm>
            <a:custGeom>
              <a:avLst/>
              <a:gdLst>
                <a:gd name="T0" fmla="*/ 790 w 1580"/>
                <a:gd name="T1" fmla="*/ 1821 h 1822"/>
                <a:gd name="T2" fmla="*/ 0 w 1580"/>
                <a:gd name="T3" fmla="*/ 1365 h 1822"/>
                <a:gd name="T4" fmla="*/ 0 w 1580"/>
                <a:gd name="T5" fmla="*/ 455 h 1822"/>
                <a:gd name="T6" fmla="*/ 790 w 1580"/>
                <a:gd name="T7" fmla="*/ 0 h 1822"/>
                <a:gd name="T8" fmla="*/ 1579 w 1580"/>
                <a:gd name="T9" fmla="*/ 455 h 1822"/>
                <a:gd name="T10" fmla="*/ 1579 w 1580"/>
                <a:gd name="T11" fmla="*/ 1365 h 1822"/>
                <a:gd name="T12" fmla="*/ 790 w 1580"/>
                <a:gd name="T13" fmla="*/ 1821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0" h="1822">
                  <a:moveTo>
                    <a:pt x="790" y="1821"/>
                  </a:moveTo>
                  <a:lnTo>
                    <a:pt x="0" y="1365"/>
                  </a:lnTo>
                  <a:lnTo>
                    <a:pt x="0" y="455"/>
                  </a:lnTo>
                  <a:lnTo>
                    <a:pt x="790" y="0"/>
                  </a:lnTo>
                  <a:lnTo>
                    <a:pt x="1579" y="455"/>
                  </a:lnTo>
                  <a:lnTo>
                    <a:pt x="1579" y="1365"/>
                  </a:lnTo>
                  <a:lnTo>
                    <a:pt x="790" y="1821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mn-MN" sz="4400" b="1" dirty="0">
                  <a:solidFill>
                    <a:schemeClr val="bg1"/>
                  </a:solidFill>
                </a:rPr>
                <a:t>7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DEABCE5-17F0-4024-8016-8144399E991F}"/>
                </a:ext>
              </a:extLst>
            </p:cNvPr>
            <p:cNvSpPr txBox="1"/>
            <p:nvPr/>
          </p:nvSpPr>
          <p:spPr>
            <a:xfrm>
              <a:off x="2619214" y="2383536"/>
              <a:ext cx="5180173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4000" b="1" dirty="0">
                  <a:solidFill>
                    <a:schemeClr val="accent1"/>
                  </a:solidFill>
                  <a:latin typeface="+mj-lt"/>
                </a:rPr>
                <a:t>ХҮНИЙ НӨӨЦ</a:t>
              </a:r>
              <a:endParaRPr lang="en-US" sz="4000" b="1" dirty="0">
                <a:solidFill>
                  <a:schemeClr val="accent1"/>
                </a:solidFill>
                <a:latin typeface="+mj-lt"/>
              </a:endParaRP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b="1" dirty="0">
                  <a:solidFill>
                    <a:schemeClr val="accent2"/>
                  </a:solidFill>
                </a:rPr>
                <a:t>3</a:t>
              </a:r>
              <a:r>
                <a:rPr lang="mn-MN" sz="3600" b="1" dirty="0"/>
                <a:t> </a:t>
              </a:r>
              <a:r>
                <a:rPr lang="mn-MN" sz="3600" dirty="0"/>
                <a:t>хураагчийг томилуулсан.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mn-MN" sz="3600" dirty="0"/>
                <a:t>Хүний нөөцтэй холбоотой ** судалгаа, мэдээ, албан бичгийг холбогдох дээд байгууллагад хүргүүлсэн.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3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21" y="177174"/>
            <a:ext cx="21281339" cy="2086725"/>
          </a:xfrm>
        </p:spPr>
        <p:txBody>
          <a:bodyPr/>
          <a:lstStyle/>
          <a:p>
            <a:r>
              <a:rPr lang="mn-MN" sz="7200" dirty="0"/>
              <a:t>АЛБАН ХААГЧДЫН ШАГНАЛ УРАМШУУЛАЛ</a:t>
            </a:r>
            <a:endParaRPr lang="en-US" sz="7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738E39-9430-4809-BBFF-2DC7D31E3F17}"/>
              </a:ext>
            </a:extLst>
          </p:cNvPr>
          <p:cNvSpPr/>
          <p:nvPr/>
        </p:nvSpPr>
        <p:spPr>
          <a:xfrm>
            <a:off x="3067666" y="3610347"/>
            <a:ext cx="9121160" cy="10895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5400" dirty="0"/>
              <a:t>ШАГНАЛ ТӨРЛӨӨР - </a:t>
            </a:r>
            <a:r>
              <a:rPr lang="mn-MN" sz="5400" b="1" dirty="0"/>
              <a:t>14</a:t>
            </a:r>
            <a:endParaRPr lang="en-US" sz="5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363A73-0312-4A30-96CB-D6C829320E80}"/>
              </a:ext>
            </a:extLst>
          </p:cNvPr>
          <p:cNvSpPr/>
          <p:nvPr/>
        </p:nvSpPr>
        <p:spPr>
          <a:xfrm>
            <a:off x="15295447" y="3610346"/>
            <a:ext cx="8132394" cy="10895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5400" dirty="0"/>
              <a:t>ШАГНАЛ БАЯРААР - </a:t>
            </a:r>
            <a:r>
              <a:rPr lang="mn-MN" sz="5400" b="1" dirty="0"/>
              <a:t>14</a:t>
            </a:r>
            <a:endParaRPr lang="en-US" sz="5400" b="1" dirty="0"/>
          </a:p>
        </p:txBody>
      </p:sp>
      <p:sp>
        <p:nvSpPr>
          <p:cNvPr id="7" name="Freeform 35">
            <a:extLst>
              <a:ext uri="{FF2B5EF4-FFF2-40B4-BE49-F238E27FC236}">
                <a16:creationId xmlns:a16="http://schemas.microsoft.com/office/drawing/2014/main" id="{27DB60FB-48C3-42AD-8071-E4127464A8C9}"/>
              </a:ext>
            </a:extLst>
          </p:cNvPr>
          <p:cNvSpPr>
            <a:spLocks noEditPoints="1"/>
          </p:cNvSpPr>
          <p:nvPr/>
        </p:nvSpPr>
        <p:spPr bwMode="auto">
          <a:xfrm>
            <a:off x="949809" y="3307972"/>
            <a:ext cx="1647289" cy="1574311"/>
          </a:xfrm>
          <a:custGeom>
            <a:avLst/>
            <a:gdLst>
              <a:gd name="T0" fmla="*/ 44 w 67"/>
              <a:gd name="T1" fmla="*/ 21 h 64"/>
              <a:gd name="T2" fmla="*/ 25 w 67"/>
              <a:gd name="T3" fmla="*/ 19 h 64"/>
              <a:gd name="T4" fmla="*/ 24 w 67"/>
              <a:gd name="T5" fmla="*/ 21 h 64"/>
              <a:gd name="T6" fmla="*/ 16 w 67"/>
              <a:gd name="T7" fmla="*/ 30 h 64"/>
              <a:gd name="T8" fmla="*/ 26 w 67"/>
              <a:gd name="T9" fmla="*/ 36 h 64"/>
              <a:gd name="T10" fmla="*/ 32 w 67"/>
              <a:gd name="T11" fmla="*/ 42 h 64"/>
              <a:gd name="T12" fmla="*/ 26 w 67"/>
              <a:gd name="T13" fmla="*/ 48 h 64"/>
              <a:gd name="T14" fmla="*/ 42 w 67"/>
              <a:gd name="T15" fmla="*/ 48 h 64"/>
              <a:gd name="T16" fmla="*/ 36 w 67"/>
              <a:gd name="T17" fmla="*/ 42 h 64"/>
              <a:gd name="T18" fmla="*/ 42 w 67"/>
              <a:gd name="T19" fmla="*/ 36 h 64"/>
              <a:gd name="T20" fmla="*/ 51 w 67"/>
              <a:gd name="T21" fmla="*/ 30 h 64"/>
              <a:gd name="T22" fmla="*/ 19 w 67"/>
              <a:gd name="T23" fmla="*/ 30 h 64"/>
              <a:gd name="T24" fmla="*/ 24 w 67"/>
              <a:gd name="T25" fmla="*/ 31 h 64"/>
              <a:gd name="T26" fmla="*/ 48 w 67"/>
              <a:gd name="T27" fmla="*/ 30 h 64"/>
              <a:gd name="T28" fmla="*/ 44 w 67"/>
              <a:gd name="T29" fmla="*/ 31 h 64"/>
              <a:gd name="T30" fmla="*/ 48 w 67"/>
              <a:gd name="T31" fmla="*/ 30 h 64"/>
              <a:gd name="T32" fmla="*/ 61 w 67"/>
              <a:gd name="T33" fmla="*/ 20 h 64"/>
              <a:gd name="T34" fmla="*/ 51 w 67"/>
              <a:gd name="T35" fmla="*/ 9 h 64"/>
              <a:gd name="T36" fmla="*/ 43 w 67"/>
              <a:gd name="T37" fmla="*/ 0 h 64"/>
              <a:gd name="T38" fmla="*/ 30 w 67"/>
              <a:gd name="T39" fmla="*/ 2 h 64"/>
              <a:gd name="T40" fmla="*/ 19 w 67"/>
              <a:gd name="T41" fmla="*/ 6 h 64"/>
              <a:gd name="T42" fmla="*/ 7 w 67"/>
              <a:gd name="T43" fmla="*/ 13 h 64"/>
              <a:gd name="T44" fmla="*/ 4 w 67"/>
              <a:gd name="T45" fmla="*/ 26 h 64"/>
              <a:gd name="T46" fmla="*/ 7 w 67"/>
              <a:gd name="T47" fmla="*/ 41 h 64"/>
              <a:gd name="T48" fmla="*/ 13 w 67"/>
              <a:gd name="T49" fmla="*/ 55 h 64"/>
              <a:gd name="T50" fmla="*/ 24 w 67"/>
              <a:gd name="T51" fmla="*/ 64 h 64"/>
              <a:gd name="T52" fmla="*/ 34 w 67"/>
              <a:gd name="T53" fmla="*/ 61 h 64"/>
              <a:gd name="T54" fmla="*/ 44 w 67"/>
              <a:gd name="T55" fmla="*/ 64 h 64"/>
              <a:gd name="T56" fmla="*/ 54 w 67"/>
              <a:gd name="T57" fmla="*/ 55 h 64"/>
              <a:gd name="T58" fmla="*/ 61 w 67"/>
              <a:gd name="T59" fmla="*/ 41 h 64"/>
              <a:gd name="T60" fmla="*/ 63 w 67"/>
              <a:gd name="T61" fmla="*/ 26 h 64"/>
              <a:gd name="T62" fmla="*/ 58 w 67"/>
              <a:gd name="T63" fmla="*/ 19 h 64"/>
              <a:gd name="T64" fmla="*/ 54 w 67"/>
              <a:gd name="T65" fmla="*/ 13 h 64"/>
              <a:gd name="T66" fmla="*/ 46 w 67"/>
              <a:gd name="T67" fmla="*/ 7 h 64"/>
              <a:gd name="T68" fmla="*/ 39 w 67"/>
              <a:gd name="T69" fmla="*/ 5 h 64"/>
              <a:gd name="T70" fmla="*/ 29 w 67"/>
              <a:gd name="T71" fmla="*/ 5 h 64"/>
              <a:gd name="T72" fmla="*/ 22 w 67"/>
              <a:gd name="T73" fmla="*/ 7 h 64"/>
              <a:gd name="T74" fmla="*/ 18 w 67"/>
              <a:gd name="T75" fmla="*/ 12 h 64"/>
              <a:gd name="T76" fmla="*/ 9 w 67"/>
              <a:gd name="T77" fmla="*/ 14 h 64"/>
              <a:gd name="T78" fmla="*/ 6 w 67"/>
              <a:gd name="T79" fmla="*/ 28 h 64"/>
              <a:gd name="T80" fmla="*/ 9 w 67"/>
              <a:gd name="T81" fmla="*/ 40 h 64"/>
              <a:gd name="T82" fmla="*/ 9 w 67"/>
              <a:gd name="T83" fmla="*/ 50 h 64"/>
              <a:gd name="T84" fmla="*/ 18 w 67"/>
              <a:gd name="T85" fmla="*/ 53 h 64"/>
              <a:gd name="T86" fmla="*/ 24 w 67"/>
              <a:gd name="T87" fmla="*/ 61 h 64"/>
              <a:gd name="T88" fmla="*/ 33 w 67"/>
              <a:gd name="T89" fmla="*/ 58 h 64"/>
              <a:gd name="T90" fmla="*/ 43 w 67"/>
              <a:gd name="T91" fmla="*/ 61 h 64"/>
              <a:gd name="T92" fmla="*/ 48 w 67"/>
              <a:gd name="T93" fmla="*/ 53 h 64"/>
              <a:gd name="T94" fmla="*/ 10 w 67"/>
              <a:gd name="T95" fmla="*/ 32 h 64"/>
              <a:gd name="T96" fmla="*/ 34 w 67"/>
              <a:gd name="T97" fmla="*/ 56 h 64"/>
              <a:gd name="T98" fmla="*/ 49 w 67"/>
              <a:gd name="T99" fmla="*/ 53 h 64"/>
              <a:gd name="T100" fmla="*/ 58 w 67"/>
              <a:gd name="T101" fmla="*/ 50 h 64"/>
              <a:gd name="T102" fmla="*/ 60 w 67"/>
              <a:gd name="T103" fmla="*/ 32 h 64"/>
              <a:gd name="T104" fmla="*/ 64 w 67"/>
              <a:gd name="T10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7" h="64">
                <a:moveTo>
                  <a:pt x="51" y="23"/>
                </a:moveTo>
                <a:cubicBezTo>
                  <a:pt x="51" y="22"/>
                  <a:pt x="51" y="21"/>
                  <a:pt x="50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19"/>
                  <a:pt x="43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1"/>
                  <a:pt x="24" y="21"/>
                  <a:pt x="24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6" y="22"/>
                  <a:pt x="16" y="23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3"/>
                  <a:pt x="20" y="35"/>
                  <a:pt x="2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7"/>
                  <a:pt x="26" y="36"/>
                </a:cubicBezTo>
                <a:cubicBezTo>
                  <a:pt x="27" y="37"/>
                  <a:pt x="28" y="38"/>
                  <a:pt x="30" y="39"/>
                </a:cubicBezTo>
                <a:cubicBezTo>
                  <a:pt x="30" y="39"/>
                  <a:pt x="31" y="39"/>
                  <a:pt x="31" y="40"/>
                </a:cubicBezTo>
                <a:cubicBezTo>
                  <a:pt x="31" y="40"/>
                  <a:pt x="32" y="41"/>
                  <a:pt x="32" y="42"/>
                </a:cubicBezTo>
                <a:cubicBezTo>
                  <a:pt x="32" y="45"/>
                  <a:pt x="30" y="46"/>
                  <a:pt x="30" y="46"/>
                </a:cubicBezTo>
                <a:cubicBezTo>
                  <a:pt x="30" y="46"/>
                  <a:pt x="28" y="47"/>
                  <a:pt x="26" y="47"/>
                </a:cubicBezTo>
                <a:cubicBezTo>
                  <a:pt x="26" y="47"/>
                  <a:pt x="26" y="48"/>
                  <a:pt x="26" y="48"/>
                </a:cubicBezTo>
                <a:cubicBezTo>
                  <a:pt x="26" y="49"/>
                  <a:pt x="26" y="49"/>
                  <a:pt x="27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9"/>
                  <a:pt x="42" y="49"/>
                  <a:pt x="42" y="48"/>
                </a:cubicBezTo>
                <a:cubicBezTo>
                  <a:pt x="42" y="48"/>
                  <a:pt x="42" y="47"/>
                  <a:pt x="42" y="47"/>
                </a:cubicBezTo>
                <a:cubicBezTo>
                  <a:pt x="40" y="47"/>
                  <a:pt x="38" y="46"/>
                  <a:pt x="38" y="46"/>
                </a:cubicBezTo>
                <a:cubicBezTo>
                  <a:pt x="37" y="46"/>
                  <a:pt x="36" y="45"/>
                  <a:pt x="36" y="42"/>
                </a:cubicBezTo>
                <a:cubicBezTo>
                  <a:pt x="36" y="41"/>
                  <a:pt x="37" y="40"/>
                  <a:pt x="37" y="39"/>
                </a:cubicBezTo>
                <a:cubicBezTo>
                  <a:pt x="37" y="39"/>
                  <a:pt x="38" y="39"/>
                  <a:pt x="38" y="39"/>
                </a:cubicBezTo>
                <a:cubicBezTo>
                  <a:pt x="40" y="38"/>
                  <a:pt x="41" y="37"/>
                  <a:pt x="42" y="36"/>
                </a:cubicBezTo>
                <a:cubicBezTo>
                  <a:pt x="43" y="37"/>
                  <a:pt x="44" y="37"/>
                  <a:pt x="44" y="37"/>
                </a:cubicBezTo>
                <a:cubicBezTo>
                  <a:pt x="45" y="37"/>
                  <a:pt x="45" y="37"/>
                  <a:pt x="46" y="37"/>
                </a:cubicBezTo>
                <a:cubicBezTo>
                  <a:pt x="48" y="35"/>
                  <a:pt x="51" y="33"/>
                  <a:pt x="51" y="30"/>
                </a:cubicBezTo>
                <a:lnTo>
                  <a:pt x="51" y="23"/>
                </a:lnTo>
                <a:close/>
                <a:moveTo>
                  <a:pt x="23" y="34"/>
                </a:moveTo>
                <a:cubicBezTo>
                  <a:pt x="19" y="31"/>
                  <a:pt x="19" y="30"/>
                  <a:pt x="19" y="30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2"/>
                  <a:pt x="24" y="33"/>
                  <a:pt x="24" y="33"/>
                </a:cubicBezTo>
                <a:cubicBezTo>
                  <a:pt x="24" y="34"/>
                  <a:pt x="24" y="34"/>
                  <a:pt x="23" y="34"/>
                </a:cubicBezTo>
                <a:close/>
                <a:moveTo>
                  <a:pt x="48" y="30"/>
                </a:moveTo>
                <a:cubicBezTo>
                  <a:pt x="48" y="30"/>
                  <a:pt x="48" y="31"/>
                  <a:pt x="44" y="34"/>
                </a:cubicBezTo>
                <a:cubicBezTo>
                  <a:pt x="44" y="34"/>
                  <a:pt x="44" y="34"/>
                  <a:pt x="44" y="33"/>
                </a:cubicBezTo>
                <a:cubicBezTo>
                  <a:pt x="44" y="33"/>
                  <a:pt x="44" y="32"/>
                  <a:pt x="44" y="31"/>
                </a:cubicBezTo>
                <a:cubicBezTo>
                  <a:pt x="44" y="24"/>
                  <a:pt x="44" y="24"/>
                  <a:pt x="44" y="24"/>
                </a:cubicBezTo>
                <a:cubicBezTo>
                  <a:pt x="48" y="24"/>
                  <a:pt x="48" y="24"/>
                  <a:pt x="48" y="24"/>
                </a:cubicBezTo>
                <a:lnTo>
                  <a:pt x="48" y="30"/>
                </a:lnTo>
                <a:close/>
                <a:moveTo>
                  <a:pt x="63" y="26"/>
                </a:moveTo>
                <a:cubicBezTo>
                  <a:pt x="62" y="25"/>
                  <a:pt x="61" y="24"/>
                  <a:pt x="61" y="24"/>
                </a:cubicBezTo>
                <a:cubicBezTo>
                  <a:pt x="61" y="23"/>
                  <a:pt x="61" y="21"/>
                  <a:pt x="61" y="20"/>
                </a:cubicBezTo>
                <a:cubicBezTo>
                  <a:pt x="62" y="17"/>
                  <a:pt x="62" y="15"/>
                  <a:pt x="61" y="13"/>
                </a:cubicBezTo>
                <a:cubicBezTo>
                  <a:pt x="59" y="11"/>
                  <a:pt x="57" y="10"/>
                  <a:pt x="54" y="10"/>
                </a:cubicBezTo>
                <a:cubicBezTo>
                  <a:pt x="53" y="10"/>
                  <a:pt x="51" y="10"/>
                  <a:pt x="51" y="9"/>
                </a:cubicBezTo>
                <a:cubicBezTo>
                  <a:pt x="50" y="9"/>
                  <a:pt x="49" y="7"/>
                  <a:pt x="49" y="6"/>
                </a:cubicBezTo>
                <a:cubicBezTo>
                  <a:pt x="48" y="4"/>
                  <a:pt x="47" y="1"/>
                  <a:pt x="44" y="1"/>
                </a:cubicBezTo>
                <a:cubicBezTo>
                  <a:pt x="44" y="0"/>
                  <a:pt x="43" y="0"/>
                  <a:pt x="43" y="0"/>
                </a:cubicBezTo>
                <a:cubicBezTo>
                  <a:pt x="41" y="0"/>
                  <a:pt x="39" y="1"/>
                  <a:pt x="37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3" y="4"/>
                  <a:pt x="32" y="3"/>
                  <a:pt x="30" y="2"/>
                </a:cubicBezTo>
                <a:cubicBezTo>
                  <a:pt x="29" y="1"/>
                  <a:pt x="27" y="0"/>
                  <a:pt x="25" y="0"/>
                </a:cubicBezTo>
                <a:cubicBezTo>
                  <a:pt x="25" y="0"/>
                  <a:pt x="24" y="0"/>
                  <a:pt x="24" y="1"/>
                </a:cubicBezTo>
                <a:cubicBezTo>
                  <a:pt x="21" y="1"/>
                  <a:pt x="20" y="4"/>
                  <a:pt x="19" y="6"/>
                </a:cubicBezTo>
                <a:cubicBezTo>
                  <a:pt x="18" y="7"/>
                  <a:pt x="18" y="9"/>
                  <a:pt x="17" y="9"/>
                </a:cubicBezTo>
                <a:cubicBezTo>
                  <a:pt x="16" y="10"/>
                  <a:pt x="15" y="10"/>
                  <a:pt x="13" y="10"/>
                </a:cubicBezTo>
                <a:cubicBezTo>
                  <a:pt x="11" y="10"/>
                  <a:pt x="8" y="11"/>
                  <a:pt x="7" y="13"/>
                </a:cubicBezTo>
                <a:cubicBezTo>
                  <a:pt x="5" y="15"/>
                  <a:pt x="6" y="17"/>
                  <a:pt x="6" y="20"/>
                </a:cubicBezTo>
                <a:cubicBezTo>
                  <a:pt x="7" y="21"/>
                  <a:pt x="7" y="23"/>
                  <a:pt x="7" y="24"/>
                </a:cubicBezTo>
                <a:cubicBezTo>
                  <a:pt x="7" y="24"/>
                  <a:pt x="5" y="25"/>
                  <a:pt x="4" y="26"/>
                </a:cubicBezTo>
                <a:cubicBezTo>
                  <a:pt x="3" y="28"/>
                  <a:pt x="0" y="30"/>
                  <a:pt x="0" y="32"/>
                </a:cubicBezTo>
                <a:cubicBezTo>
                  <a:pt x="0" y="35"/>
                  <a:pt x="3" y="37"/>
                  <a:pt x="4" y="38"/>
                </a:cubicBezTo>
                <a:cubicBezTo>
                  <a:pt x="5" y="39"/>
                  <a:pt x="7" y="40"/>
                  <a:pt x="7" y="41"/>
                </a:cubicBezTo>
                <a:cubicBezTo>
                  <a:pt x="7" y="42"/>
                  <a:pt x="7" y="44"/>
                  <a:pt x="6" y="45"/>
                </a:cubicBezTo>
                <a:cubicBezTo>
                  <a:pt x="6" y="47"/>
                  <a:pt x="5" y="50"/>
                  <a:pt x="7" y="52"/>
                </a:cubicBezTo>
                <a:cubicBezTo>
                  <a:pt x="8" y="54"/>
                  <a:pt x="11" y="54"/>
                  <a:pt x="13" y="55"/>
                </a:cubicBezTo>
                <a:cubicBezTo>
                  <a:pt x="15" y="55"/>
                  <a:pt x="16" y="55"/>
                  <a:pt x="17" y="55"/>
                </a:cubicBezTo>
                <a:cubicBezTo>
                  <a:pt x="18" y="56"/>
                  <a:pt x="18" y="57"/>
                  <a:pt x="19" y="59"/>
                </a:cubicBezTo>
                <a:cubicBezTo>
                  <a:pt x="20" y="61"/>
                  <a:pt x="21" y="63"/>
                  <a:pt x="24" y="64"/>
                </a:cubicBezTo>
                <a:cubicBezTo>
                  <a:pt x="24" y="64"/>
                  <a:pt x="25" y="64"/>
                  <a:pt x="25" y="64"/>
                </a:cubicBezTo>
                <a:cubicBezTo>
                  <a:pt x="27" y="64"/>
                  <a:pt x="29" y="63"/>
                  <a:pt x="30" y="62"/>
                </a:cubicBezTo>
                <a:cubicBezTo>
                  <a:pt x="32" y="62"/>
                  <a:pt x="33" y="61"/>
                  <a:pt x="34" y="61"/>
                </a:cubicBezTo>
                <a:cubicBezTo>
                  <a:pt x="35" y="61"/>
                  <a:pt x="36" y="62"/>
                  <a:pt x="37" y="62"/>
                </a:cubicBezTo>
                <a:cubicBezTo>
                  <a:pt x="39" y="63"/>
                  <a:pt x="41" y="64"/>
                  <a:pt x="43" y="64"/>
                </a:cubicBezTo>
                <a:cubicBezTo>
                  <a:pt x="43" y="64"/>
                  <a:pt x="44" y="64"/>
                  <a:pt x="44" y="64"/>
                </a:cubicBezTo>
                <a:cubicBezTo>
                  <a:pt x="47" y="63"/>
                  <a:pt x="48" y="61"/>
                  <a:pt x="49" y="59"/>
                </a:cubicBezTo>
                <a:cubicBezTo>
                  <a:pt x="49" y="57"/>
                  <a:pt x="50" y="56"/>
                  <a:pt x="51" y="55"/>
                </a:cubicBezTo>
                <a:cubicBezTo>
                  <a:pt x="51" y="55"/>
                  <a:pt x="53" y="55"/>
                  <a:pt x="54" y="55"/>
                </a:cubicBezTo>
                <a:cubicBezTo>
                  <a:pt x="57" y="54"/>
                  <a:pt x="59" y="54"/>
                  <a:pt x="61" y="52"/>
                </a:cubicBezTo>
                <a:cubicBezTo>
                  <a:pt x="62" y="50"/>
                  <a:pt x="62" y="47"/>
                  <a:pt x="61" y="45"/>
                </a:cubicBezTo>
                <a:cubicBezTo>
                  <a:pt x="61" y="44"/>
                  <a:pt x="61" y="42"/>
                  <a:pt x="61" y="41"/>
                </a:cubicBezTo>
                <a:cubicBezTo>
                  <a:pt x="61" y="40"/>
                  <a:pt x="62" y="39"/>
                  <a:pt x="63" y="38"/>
                </a:cubicBezTo>
                <a:cubicBezTo>
                  <a:pt x="65" y="37"/>
                  <a:pt x="67" y="35"/>
                  <a:pt x="67" y="32"/>
                </a:cubicBezTo>
                <a:cubicBezTo>
                  <a:pt x="67" y="30"/>
                  <a:pt x="65" y="28"/>
                  <a:pt x="63" y="26"/>
                </a:cubicBezTo>
                <a:close/>
                <a:moveTo>
                  <a:pt x="54" y="13"/>
                </a:moveTo>
                <a:cubicBezTo>
                  <a:pt x="56" y="13"/>
                  <a:pt x="58" y="13"/>
                  <a:pt x="58" y="14"/>
                </a:cubicBezTo>
                <a:cubicBezTo>
                  <a:pt x="59" y="15"/>
                  <a:pt x="59" y="17"/>
                  <a:pt x="58" y="19"/>
                </a:cubicBezTo>
                <a:cubicBezTo>
                  <a:pt x="58" y="21"/>
                  <a:pt x="58" y="22"/>
                  <a:pt x="58" y="24"/>
                </a:cubicBezTo>
                <a:cubicBezTo>
                  <a:pt x="56" y="19"/>
                  <a:pt x="53" y="15"/>
                  <a:pt x="49" y="12"/>
                </a:cubicBezTo>
                <a:cubicBezTo>
                  <a:pt x="51" y="13"/>
                  <a:pt x="52" y="13"/>
                  <a:pt x="54" y="13"/>
                </a:cubicBezTo>
                <a:close/>
                <a:moveTo>
                  <a:pt x="39" y="5"/>
                </a:moveTo>
                <a:cubicBezTo>
                  <a:pt x="41" y="4"/>
                  <a:pt x="42" y="3"/>
                  <a:pt x="43" y="3"/>
                </a:cubicBezTo>
                <a:cubicBezTo>
                  <a:pt x="44" y="4"/>
                  <a:pt x="45" y="6"/>
                  <a:pt x="46" y="7"/>
                </a:cubicBezTo>
                <a:cubicBezTo>
                  <a:pt x="47" y="9"/>
                  <a:pt x="47" y="10"/>
                  <a:pt x="48" y="11"/>
                </a:cubicBezTo>
                <a:cubicBezTo>
                  <a:pt x="44" y="8"/>
                  <a:pt x="40" y="7"/>
                  <a:pt x="35" y="7"/>
                </a:cubicBezTo>
                <a:cubicBezTo>
                  <a:pt x="36" y="6"/>
                  <a:pt x="38" y="6"/>
                  <a:pt x="39" y="5"/>
                </a:cubicBezTo>
                <a:close/>
                <a:moveTo>
                  <a:pt x="22" y="7"/>
                </a:moveTo>
                <a:cubicBezTo>
                  <a:pt x="22" y="6"/>
                  <a:pt x="23" y="4"/>
                  <a:pt x="24" y="3"/>
                </a:cubicBezTo>
                <a:cubicBezTo>
                  <a:pt x="26" y="3"/>
                  <a:pt x="27" y="4"/>
                  <a:pt x="29" y="5"/>
                </a:cubicBezTo>
                <a:cubicBezTo>
                  <a:pt x="30" y="6"/>
                  <a:pt x="32" y="6"/>
                  <a:pt x="33" y="7"/>
                </a:cubicBezTo>
                <a:cubicBezTo>
                  <a:pt x="28" y="7"/>
                  <a:pt x="23" y="8"/>
                  <a:pt x="19" y="11"/>
                </a:cubicBezTo>
                <a:cubicBezTo>
                  <a:pt x="20" y="10"/>
                  <a:pt x="21" y="9"/>
                  <a:pt x="22" y="7"/>
                </a:cubicBezTo>
                <a:close/>
                <a:moveTo>
                  <a:pt x="9" y="14"/>
                </a:moveTo>
                <a:cubicBezTo>
                  <a:pt x="10" y="13"/>
                  <a:pt x="12" y="13"/>
                  <a:pt x="14" y="13"/>
                </a:cubicBezTo>
                <a:cubicBezTo>
                  <a:pt x="15" y="13"/>
                  <a:pt x="17" y="13"/>
                  <a:pt x="18" y="12"/>
                </a:cubicBezTo>
                <a:cubicBezTo>
                  <a:pt x="14" y="15"/>
                  <a:pt x="11" y="19"/>
                  <a:pt x="10" y="24"/>
                </a:cubicBezTo>
                <a:cubicBezTo>
                  <a:pt x="10" y="22"/>
                  <a:pt x="10" y="21"/>
                  <a:pt x="9" y="19"/>
                </a:cubicBezTo>
                <a:cubicBezTo>
                  <a:pt x="9" y="17"/>
                  <a:pt x="9" y="15"/>
                  <a:pt x="9" y="14"/>
                </a:cubicBezTo>
                <a:close/>
                <a:moveTo>
                  <a:pt x="6" y="36"/>
                </a:moveTo>
                <a:cubicBezTo>
                  <a:pt x="5" y="35"/>
                  <a:pt x="3" y="34"/>
                  <a:pt x="3" y="32"/>
                </a:cubicBezTo>
                <a:cubicBezTo>
                  <a:pt x="3" y="31"/>
                  <a:pt x="5" y="30"/>
                  <a:pt x="6" y="28"/>
                </a:cubicBezTo>
                <a:cubicBezTo>
                  <a:pt x="8" y="27"/>
                  <a:pt x="9" y="26"/>
                  <a:pt x="9" y="25"/>
                </a:cubicBezTo>
                <a:cubicBezTo>
                  <a:pt x="9" y="27"/>
                  <a:pt x="8" y="30"/>
                  <a:pt x="8" y="32"/>
                </a:cubicBezTo>
                <a:cubicBezTo>
                  <a:pt x="8" y="35"/>
                  <a:pt x="9" y="37"/>
                  <a:pt x="9" y="40"/>
                </a:cubicBezTo>
                <a:cubicBezTo>
                  <a:pt x="9" y="38"/>
                  <a:pt x="8" y="37"/>
                  <a:pt x="6" y="36"/>
                </a:cubicBezTo>
                <a:close/>
                <a:moveTo>
                  <a:pt x="14" y="52"/>
                </a:moveTo>
                <a:cubicBezTo>
                  <a:pt x="12" y="51"/>
                  <a:pt x="10" y="51"/>
                  <a:pt x="9" y="50"/>
                </a:cubicBezTo>
                <a:cubicBezTo>
                  <a:pt x="9" y="49"/>
                  <a:pt x="9" y="47"/>
                  <a:pt x="9" y="46"/>
                </a:cubicBezTo>
                <a:cubicBezTo>
                  <a:pt x="10" y="44"/>
                  <a:pt x="10" y="42"/>
                  <a:pt x="10" y="41"/>
                </a:cubicBezTo>
                <a:cubicBezTo>
                  <a:pt x="11" y="46"/>
                  <a:pt x="14" y="50"/>
                  <a:pt x="18" y="53"/>
                </a:cubicBezTo>
                <a:cubicBezTo>
                  <a:pt x="17" y="52"/>
                  <a:pt x="15" y="52"/>
                  <a:pt x="14" y="52"/>
                </a:cubicBezTo>
                <a:close/>
                <a:moveTo>
                  <a:pt x="29" y="60"/>
                </a:moveTo>
                <a:cubicBezTo>
                  <a:pt x="27" y="61"/>
                  <a:pt x="26" y="62"/>
                  <a:pt x="24" y="61"/>
                </a:cubicBezTo>
                <a:cubicBezTo>
                  <a:pt x="23" y="61"/>
                  <a:pt x="22" y="59"/>
                  <a:pt x="22" y="57"/>
                </a:cubicBezTo>
                <a:cubicBezTo>
                  <a:pt x="21" y="56"/>
                  <a:pt x="20" y="54"/>
                  <a:pt x="19" y="53"/>
                </a:cubicBezTo>
                <a:cubicBezTo>
                  <a:pt x="23" y="56"/>
                  <a:pt x="28" y="58"/>
                  <a:pt x="33" y="58"/>
                </a:cubicBezTo>
                <a:cubicBezTo>
                  <a:pt x="32" y="58"/>
                  <a:pt x="30" y="59"/>
                  <a:pt x="29" y="60"/>
                </a:cubicBezTo>
                <a:close/>
                <a:moveTo>
                  <a:pt x="46" y="57"/>
                </a:moveTo>
                <a:cubicBezTo>
                  <a:pt x="45" y="59"/>
                  <a:pt x="44" y="61"/>
                  <a:pt x="43" y="61"/>
                </a:cubicBezTo>
                <a:cubicBezTo>
                  <a:pt x="42" y="62"/>
                  <a:pt x="41" y="61"/>
                  <a:pt x="39" y="60"/>
                </a:cubicBezTo>
                <a:cubicBezTo>
                  <a:pt x="37" y="59"/>
                  <a:pt x="36" y="58"/>
                  <a:pt x="35" y="58"/>
                </a:cubicBezTo>
                <a:cubicBezTo>
                  <a:pt x="40" y="58"/>
                  <a:pt x="44" y="56"/>
                  <a:pt x="48" y="53"/>
                </a:cubicBezTo>
                <a:cubicBezTo>
                  <a:pt x="47" y="54"/>
                  <a:pt x="47" y="56"/>
                  <a:pt x="46" y="57"/>
                </a:cubicBezTo>
                <a:close/>
                <a:moveTo>
                  <a:pt x="34" y="56"/>
                </a:moveTo>
                <a:cubicBezTo>
                  <a:pt x="21" y="56"/>
                  <a:pt x="10" y="45"/>
                  <a:pt x="10" y="32"/>
                </a:cubicBezTo>
                <a:cubicBezTo>
                  <a:pt x="10" y="19"/>
                  <a:pt x="21" y="9"/>
                  <a:pt x="34" y="9"/>
                </a:cubicBezTo>
                <a:cubicBezTo>
                  <a:pt x="47" y="9"/>
                  <a:pt x="58" y="19"/>
                  <a:pt x="58" y="32"/>
                </a:cubicBezTo>
                <a:cubicBezTo>
                  <a:pt x="58" y="45"/>
                  <a:pt x="47" y="56"/>
                  <a:pt x="34" y="56"/>
                </a:cubicBezTo>
                <a:close/>
                <a:moveTo>
                  <a:pt x="58" y="50"/>
                </a:moveTo>
                <a:cubicBezTo>
                  <a:pt x="58" y="51"/>
                  <a:pt x="56" y="51"/>
                  <a:pt x="54" y="52"/>
                </a:cubicBezTo>
                <a:cubicBezTo>
                  <a:pt x="52" y="52"/>
                  <a:pt x="51" y="52"/>
                  <a:pt x="49" y="53"/>
                </a:cubicBezTo>
                <a:cubicBezTo>
                  <a:pt x="53" y="50"/>
                  <a:pt x="56" y="46"/>
                  <a:pt x="58" y="41"/>
                </a:cubicBezTo>
                <a:cubicBezTo>
                  <a:pt x="58" y="42"/>
                  <a:pt x="58" y="44"/>
                  <a:pt x="58" y="46"/>
                </a:cubicBezTo>
                <a:cubicBezTo>
                  <a:pt x="59" y="47"/>
                  <a:pt x="59" y="49"/>
                  <a:pt x="58" y="50"/>
                </a:cubicBezTo>
                <a:close/>
                <a:moveTo>
                  <a:pt x="61" y="36"/>
                </a:moveTo>
                <a:cubicBezTo>
                  <a:pt x="60" y="37"/>
                  <a:pt x="59" y="38"/>
                  <a:pt x="58" y="40"/>
                </a:cubicBezTo>
                <a:cubicBezTo>
                  <a:pt x="59" y="37"/>
                  <a:pt x="60" y="35"/>
                  <a:pt x="60" y="32"/>
                </a:cubicBezTo>
                <a:cubicBezTo>
                  <a:pt x="60" y="30"/>
                  <a:pt x="59" y="27"/>
                  <a:pt x="58" y="25"/>
                </a:cubicBezTo>
                <a:cubicBezTo>
                  <a:pt x="59" y="26"/>
                  <a:pt x="60" y="27"/>
                  <a:pt x="61" y="28"/>
                </a:cubicBezTo>
                <a:cubicBezTo>
                  <a:pt x="63" y="30"/>
                  <a:pt x="64" y="31"/>
                  <a:pt x="64" y="32"/>
                </a:cubicBezTo>
                <a:cubicBezTo>
                  <a:pt x="64" y="34"/>
                  <a:pt x="63" y="35"/>
                  <a:pt x="61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8" name="Freeform 35">
            <a:extLst>
              <a:ext uri="{FF2B5EF4-FFF2-40B4-BE49-F238E27FC236}">
                <a16:creationId xmlns:a16="http://schemas.microsoft.com/office/drawing/2014/main" id="{5A995F3B-CC64-49CF-AA42-D62727D87B83}"/>
              </a:ext>
            </a:extLst>
          </p:cNvPr>
          <p:cNvSpPr>
            <a:spLocks noEditPoints="1"/>
          </p:cNvSpPr>
          <p:nvPr/>
        </p:nvSpPr>
        <p:spPr bwMode="auto">
          <a:xfrm>
            <a:off x="13087719" y="3367954"/>
            <a:ext cx="1647289" cy="1574311"/>
          </a:xfrm>
          <a:custGeom>
            <a:avLst/>
            <a:gdLst>
              <a:gd name="T0" fmla="*/ 44 w 67"/>
              <a:gd name="T1" fmla="*/ 21 h 64"/>
              <a:gd name="T2" fmla="*/ 25 w 67"/>
              <a:gd name="T3" fmla="*/ 19 h 64"/>
              <a:gd name="T4" fmla="*/ 24 w 67"/>
              <a:gd name="T5" fmla="*/ 21 h 64"/>
              <a:gd name="T6" fmla="*/ 16 w 67"/>
              <a:gd name="T7" fmla="*/ 30 h 64"/>
              <a:gd name="T8" fmla="*/ 26 w 67"/>
              <a:gd name="T9" fmla="*/ 36 h 64"/>
              <a:gd name="T10" fmla="*/ 32 w 67"/>
              <a:gd name="T11" fmla="*/ 42 h 64"/>
              <a:gd name="T12" fmla="*/ 26 w 67"/>
              <a:gd name="T13" fmla="*/ 48 h 64"/>
              <a:gd name="T14" fmla="*/ 42 w 67"/>
              <a:gd name="T15" fmla="*/ 48 h 64"/>
              <a:gd name="T16" fmla="*/ 36 w 67"/>
              <a:gd name="T17" fmla="*/ 42 h 64"/>
              <a:gd name="T18" fmla="*/ 42 w 67"/>
              <a:gd name="T19" fmla="*/ 36 h 64"/>
              <a:gd name="T20" fmla="*/ 51 w 67"/>
              <a:gd name="T21" fmla="*/ 30 h 64"/>
              <a:gd name="T22" fmla="*/ 19 w 67"/>
              <a:gd name="T23" fmla="*/ 30 h 64"/>
              <a:gd name="T24" fmla="*/ 24 w 67"/>
              <a:gd name="T25" fmla="*/ 31 h 64"/>
              <a:gd name="T26" fmla="*/ 48 w 67"/>
              <a:gd name="T27" fmla="*/ 30 h 64"/>
              <a:gd name="T28" fmla="*/ 44 w 67"/>
              <a:gd name="T29" fmla="*/ 31 h 64"/>
              <a:gd name="T30" fmla="*/ 48 w 67"/>
              <a:gd name="T31" fmla="*/ 30 h 64"/>
              <a:gd name="T32" fmla="*/ 61 w 67"/>
              <a:gd name="T33" fmla="*/ 20 h 64"/>
              <a:gd name="T34" fmla="*/ 51 w 67"/>
              <a:gd name="T35" fmla="*/ 9 h 64"/>
              <a:gd name="T36" fmla="*/ 43 w 67"/>
              <a:gd name="T37" fmla="*/ 0 h 64"/>
              <a:gd name="T38" fmla="*/ 30 w 67"/>
              <a:gd name="T39" fmla="*/ 2 h 64"/>
              <a:gd name="T40" fmla="*/ 19 w 67"/>
              <a:gd name="T41" fmla="*/ 6 h 64"/>
              <a:gd name="T42" fmla="*/ 7 w 67"/>
              <a:gd name="T43" fmla="*/ 13 h 64"/>
              <a:gd name="T44" fmla="*/ 4 w 67"/>
              <a:gd name="T45" fmla="*/ 26 h 64"/>
              <a:gd name="T46" fmla="*/ 7 w 67"/>
              <a:gd name="T47" fmla="*/ 41 h 64"/>
              <a:gd name="T48" fmla="*/ 13 w 67"/>
              <a:gd name="T49" fmla="*/ 55 h 64"/>
              <a:gd name="T50" fmla="*/ 24 w 67"/>
              <a:gd name="T51" fmla="*/ 64 h 64"/>
              <a:gd name="T52" fmla="*/ 34 w 67"/>
              <a:gd name="T53" fmla="*/ 61 h 64"/>
              <a:gd name="T54" fmla="*/ 44 w 67"/>
              <a:gd name="T55" fmla="*/ 64 h 64"/>
              <a:gd name="T56" fmla="*/ 54 w 67"/>
              <a:gd name="T57" fmla="*/ 55 h 64"/>
              <a:gd name="T58" fmla="*/ 61 w 67"/>
              <a:gd name="T59" fmla="*/ 41 h 64"/>
              <a:gd name="T60" fmla="*/ 63 w 67"/>
              <a:gd name="T61" fmla="*/ 26 h 64"/>
              <a:gd name="T62" fmla="*/ 58 w 67"/>
              <a:gd name="T63" fmla="*/ 19 h 64"/>
              <a:gd name="T64" fmla="*/ 54 w 67"/>
              <a:gd name="T65" fmla="*/ 13 h 64"/>
              <a:gd name="T66" fmla="*/ 46 w 67"/>
              <a:gd name="T67" fmla="*/ 7 h 64"/>
              <a:gd name="T68" fmla="*/ 39 w 67"/>
              <a:gd name="T69" fmla="*/ 5 h 64"/>
              <a:gd name="T70" fmla="*/ 29 w 67"/>
              <a:gd name="T71" fmla="*/ 5 h 64"/>
              <a:gd name="T72" fmla="*/ 22 w 67"/>
              <a:gd name="T73" fmla="*/ 7 h 64"/>
              <a:gd name="T74" fmla="*/ 18 w 67"/>
              <a:gd name="T75" fmla="*/ 12 h 64"/>
              <a:gd name="T76" fmla="*/ 9 w 67"/>
              <a:gd name="T77" fmla="*/ 14 h 64"/>
              <a:gd name="T78" fmla="*/ 6 w 67"/>
              <a:gd name="T79" fmla="*/ 28 h 64"/>
              <a:gd name="T80" fmla="*/ 9 w 67"/>
              <a:gd name="T81" fmla="*/ 40 h 64"/>
              <a:gd name="T82" fmla="*/ 9 w 67"/>
              <a:gd name="T83" fmla="*/ 50 h 64"/>
              <a:gd name="T84" fmla="*/ 18 w 67"/>
              <a:gd name="T85" fmla="*/ 53 h 64"/>
              <a:gd name="T86" fmla="*/ 24 w 67"/>
              <a:gd name="T87" fmla="*/ 61 h 64"/>
              <a:gd name="T88" fmla="*/ 33 w 67"/>
              <a:gd name="T89" fmla="*/ 58 h 64"/>
              <a:gd name="T90" fmla="*/ 43 w 67"/>
              <a:gd name="T91" fmla="*/ 61 h 64"/>
              <a:gd name="T92" fmla="*/ 48 w 67"/>
              <a:gd name="T93" fmla="*/ 53 h 64"/>
              <a:gd name="T94" fmla="*/ 10 w 67"/>
              <a:gd name="T95" fmla="*/ 32 h 64"/>
              <a:gd name="T96" fmla="*/ 34 w 67"/>
              <a:gd name="T97" fmla="*/ 56 h 64"/>
              <a:gd name="T98" fmla="*/ 49 w 67"/>
              <a:gd name="T99" fmla="*/ 53 h 64"/>
              <a:gd name="T100" fmla="*/ 58 w 67"/>
              <a:gd name="T101" fmla="*/ 50 h 64"/>
              <a:gd name="T102" fmla="*/ 60 w 67"/>
              <a:gd name="T103" fmla="*/ 32 h 64"/>
              <a:gd name="T104" fmla="*/ 64 w 67"/>
              <a:gd name="T10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7" h="64">
                <a:moveTo>
                  <a:pt x="51" y="23"/>
                </a:moveTo>
                <a:cubicBezTo>
                  <a:pt x="51" y="22"/>
                  <a:pt x="51" y="21"/>
                  <a:pt x="50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19"/>
                  <a:pt x="43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1"/>
                  <a:pt x="24" y="21"/>
                  <a:pt x="24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6" y="22"/>
                  <a:pt x="16" y="23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3"/>
                  <a:pt x="20" y="35"/>
                  <a:pt x="2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7"/>
                  <a:pt x="26" y="36"/>
                </a:cubicBezTo>
                <a:cubicBezTo>
                  <a:pt x="27" y="37"/>
                  <a:pt x="28" y="38"/>
                  <a:pt x="30" y="39"/>
                </a:cubicBezTo>
                <a:cubicBezTo>
                  <a:pt x="30" y="39"/>
                  <a:pt x="31" y="39"/>
                  <a:pt x="31" y="40"/>
                </a:cubicBezTo>
                <a:cubicBezTo>
                  <a:pt x="31" y="40"/>
                  <a:pt x="32" y="41"/>
                  <a:pt x="32" y="42"/>
                </a:cubicBezTo>
                <a:cubicBezTo>
                  <a:pt x="32" y="45"/>
                  <a:pt x="30" y="46"/>
                  <a:pt x="30" y="46"/>
                </a:cubicBezTo>
                <a:cubicBezTo>
                  <a:pt x="30" y="46"/>
                  <a:pt x="28" y="47"/>
                  <a:pt x="26" y="47"/>
                </a:cubicBezTo>
                <a:cubicBezTo>
                  <a:pt x="26" y="47"/>
                  <a:pt x="26" y="48"/>
                  <a:pt x="26" y="48"/>
                </a:cubicBezTo>
                <a:cubicBezTo>
                  <a:pt x="26" y="49"/>
                  <a:pt x="26" y="49"/>
                  <a:pt x="27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9"/>
                  <a:pt x="42" y="49"/>
                  <a:pt x="42" y="48"/>
                </a:cubicBezTo>
                <a:cubicBezTo>
                  <a:pt x="42" y="48"/>
                  <a:pt x="42" y="47"/>
                  <a:pt x="42" y="47"/>
                </a:cubicBezTo>
                <a:cubicBezTo>
                  <a:pt x="40" y="47"/>
                  <a:pt x="38" y="46"/>
                  <a:pt x="38" y="46"/>
                </a:cubicBezTo>
                <a:cubicBezTo>
                  <a:pt x="37" y="46"/>
                  <a:pt x="36" y="45"/>
                  <a:pt x="36" y="42"/>
                </a:cubicBezTo>
                <a:cubicBezTo>
                  <a:pt x="36" y="41"/>
                  <a:pt x="37" y="40"/>
                  <a:pt x="37" y="39"/>
                </a:cubicBezTo>
                <a:cubicBezTo>
                  <a:pt x="37" y="39"/>
                  <a:pt x="38" y="39"/>
                  <a:pt x="38" y="39"/>
                </a:cubicBezTo>
                <a:cubicBezTo>
                  <a:pt x="40" y="38"/>
                  <a:pt x="41" y="37"/>
                  <a:pt x="42" y="36"/>
                </a:cubicBezTo>
                <a:cubicBezTo>
                  <a:pt x="43" y="37"/>
                  <a:pt x="44" y="37"/>
                  <a:pt x="44" y="37"/>
                </a:cubicBezTo>
                <a:cubicBezTo>
                  <a:pt x="45" y="37"/>
                  <a:pt x="45" y="37"/>
                  <a:pt x="46" y="37"/>
                </a:cubicBezTo>
                <a:cubicBezTo>
                  <a:pt x="48" y="35"/>
                  <a:pt x="51" y="33"/>
                  <a:pt x="51" y="30"/>
                </a:cubicBezTo>
                <a:lnTo>
                  <a:pt x="51" y="23"/>
                </a:lnTo>
                <a:close/>
                <a:moveTo>
                  <a:pt x="23" y="34"/>
                </a:moveTo>
                <a:cubicBezTo>
                  <a:pt x="19" y="31"/>
                  <a:pt x="19" y="30"/>
                  <a:pt x="19" y="30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2"/>
                  <a:pt x="24" y="33"/>
                  <a:pt x="24" y="33"/>
                </a:cubicBezTo>
                <a:cubicBezTo>
                  <a:pt x="24" y="34"/>
                  <a:pt x="24" y="34"/>
                  <a:pt x="23" y="34"/>
                </a:cubicBezTo>
                <a:close/>
                <a:moveTo>
                  <a:pt x="48" y="30"/>
                </a:moveTo>
                <a:cubicBezTo>
                  <a:pt x="48" y="30"/>
                  <a:pt x="48" y="31"/>
                  <a:pt x="44" y="34"/>
                </a:cubicBezTo>
                <a:cubicBezTo>
                  <a:pt x="44" y="34"/>
                  <a:pt x="44" y="34"/>
                  <a:pt x="44" y="33"/>
                </a:cubicBezTo>
                <a:cubicBezTo>
                  <a:pt x="44" y="33"/>
                  <a:pt x="44" y="32"/>
                  <a:pt x="44" y="31"/>
                </a:cubicBezTo>
                <a:cubicBezTo>
                  <a:pt x="44" y="24"/>
                  <a:pt x="44" y="24"/>
                  <a:pt x="44" y="24"/>
                </a:cubicBezTo>
                <a:cubicBezTo>
                  <a:pt x="48" y="24"/>
                  <a:pt x="48" y="24"/>
                  <a:pt x="48" y="24"/>
                </a:cubicBezTo>
                <a:lnTo>
                  <a:pt x="48" y="30"/>
                </a:lnTo>
                <a:close/>
                <a:moveTo>
                  <a:pt x="63" y="26"/>
                </a:moveTo>
                <a:cubicBezTo>
                  <a:pt x="62" y="25"/>
                  <a:pt x="61" y="24"/>
                  <a:pt x="61" y="24"/>
                </a:cubicBezTo>
                <a:cubicBezTo>
                  <a:pt x="61" y="23"/>
                  <a:pt x="61" y="21"/>
                  <a:pt x="61" y="20"/>
                </a:cubicBezTo>
                <a:cubicBezTo>
                  <a:pt x="62" y="17"/>
                  <a:pt x="62" y="15"/>
                  <a:pt x="61" y="13"/>
                </a:cubicBezTo>
                <a:cubicBezTo>
                  <a:pt x="59" y="11"/>
                  <a:pt x="57" y="10"/>
                  <a:pt x="54" y="10"/>
                </a:cubicBezTo>
                <a:cubicBezTo>
                  <a:pt x="53" y="10"/>
                  <a:pt x="51" y="10"/>
                  <a:pt x="51" y="9"/>
                </a:cubicBezTo>
                <a:cubicBezTo>
                  <a:pt x="50" y="9"/>
                  <a:pt x="49" y="7"/>
                  <a:pt x="49" y="6"/>
                </a:cubicBezTo>
                <a:cubicBezTo>
                  <a:pt x="48" y="4"/>
                  <a:pt x="47" y="1"/>
                  <a:pt x="44" y="1"/>
                </a:cubicBezTo>
                <a:cubicBezTo>
                  <a:pt x="44" y="0"/>
                  <a:pt x="43" y="0"/>
                  <a:pt x="43" y="0"/>
                </a:cubicBezTo>
                <a:cubicBezTo>
                  <a:pt x="41" y="0"/>
                  <a:pt x="39" y="1"/>
                  <a:pt x="37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3" y="4"/>
                  <a:pt x="32" y="3"/>
                  <a:pt x="30" y="2"/>
                </a:cubicBezTo>
                <a:cubicBezTo>
                  <a:pt x="29" y="1"/>
                  <a:pt x="27" y="0"/>
                  <a:pt x="25" y="0"/>
                </a:cubicBezTo>
                <a:cubicBezTo>
                  <a:pt x="25" y="0"/>
                  <a:pt x="24" y="0"/>
                  <a:pt x="24" y="1"/>
                </a:cubicBezTo>
                <a:cubicBezTo>
                  <a:pt x="21" y="1"/>
                  <a:pt x="20" y="4"/>
                  <a:pt x="19" y="6"/>
                </a:cubicBezTo>
                <a:cubicBezTo>
                  <a:pt x="18" y="7"/>
                  <a:pt x="18" y="9"/>
                  <a:pt x="17" y="9"/>
                </a:cubicBezTo>
                <a:cubicBezTo>
                  <a:pt x="16" y="10"/>
                  <a:pt x="15" y="10"/>
                  <a:pt x="13" y="10"/>
                </a:cubicBezTo>
                <a:cubicBezTo>
                  <a:pt x="11" y="10"/>
                  <a:pt x="8" y="11"/>
                  <a:pt x="7" y="13"/>
                </a:cubicBezTo>
                <a:cubicBezTo>
                  <a:pt x="5" y="15"/>
                  <a:pt x="6" y="17"/>
                  <a:pt x="6" y="20"/>
                </a:cubicBezTo>
                <a:cubicBezTo>
                  <a:pt x="7" y="21"/>
                  <a:pt x="7" y="23"/>
                  <a:pt x="7" y="24"/>
                </a:cubicBezTo>
                <a:cubicBezTo>
                  <a:pt x="7" y="24"/>
                  <a:pt x="5" y="25"/>
                  <a:pt x="4" y="26"/>
                </a:cubicBezTo>
                <a:cubicBezTo>
                  <a:pt x="3" y="28"/>
                  <a:pt x="0" y="30"/>
                  <a:pt x="0" y="32"/>
                </a:cubicBezTo>
                <a:cubicBezTo>
                  <a:pt x="0" y="35"/>
                  <a:pt x="3" y="37"/>
                  <a:pt x="4" y="38"/>
                </a:cubicBezTo>
                <a:cubicBezTo>
                  <a:pt x="5" y="39"/>
                  <a:pt x="7" y="40"/>
                  <a:pt x="7" y="41"/>
                </a:cubicBezTo>
                <a:cubicBezTo>
                  <a:pt x="7" y="42"/>
                  <a:pt x="7" y="44"/>
                  <a:pt x="6" y="45"/>
                </a:cubicBezTo>
                <a:cubicBezTo>
                  <a:pt x="6" y="47"/>
                  <a:pt x="5" y="50"/>
                  <a:pt x="7" y="52"/>
                </a:cubicBezTo>
                <a:cubicBezTo>
                  <a:pt x="8" y="54"/>
                  <a:pt x="11" y="54"/>
                  <a:pt x="13" y="55"/>
                </a:cubicBezTo>
                <a:cubicBezTo>
                  <a:pt x="15" y="55"/>
                  <a:pt x="16" y="55"/>
                  <a:pt x="17" y="55"/>
                </a:cubicBezTo>
                <a:cubicBezTo>
                  <a:pt x="18" y="56"/>
                  <a:pt x="18" y="57"/>
                  <a:pt x="19" y="59"/>
                </a:cubicBezTo>
                <a:cubicBezTo>
                  <a:pt x="20" y="61"/>
                  <a:pt x="21" y="63"/>
                  <a:pt x="24" y="64"/>
                </a:cubicBezTo>
                <a:cubicBezTo>
                  <a:pt x="24" y="64"/>
                  <a:pt x="25" y="64"/>
                  <a:pt x="25" y="64"/>
                </a:cubicBezTo>
                <a:cubicBezTo>
                  <a:pt x="27" y="64"/>
                  <a:pt x="29" y="63"/>
                  <a:pt x="30" y="62"/>
                </a:cubicBezTo>
                <a:cubicBezTo>
                  <a:pt x="32" y="62"/>
                  <a:pt x="33" y="61"/>
                  <a:pt x="34" y="61"/>
                </a:cubicBezTo>
                <a:cubicBezTo>
                  <a:pt x="35" y="61"/>
                  <a:pt x="36" y="62"/>
                  <a:pt x="37" y="62"/>
                </a:cubicBezTo>
                <a:cubicBezTo>
                  <a:pt x="39" y="63"/>
                  <a:pt x="41" y="64"/>
                  <a:pt x="43" y="64"/>
                </a:cubicBezTo>
                <a:cubicBezTo>
                  <a:pt x="43" y="64"/>
                  <a:pt x="44" y="64"/>
                  <a:pt x="44" y="64"/>
                </a:cubicBezTo>
                <a:cubicBezTo>
                  <a:pt x="47" y="63"/>
                  <a:pt x="48" y="61"/>
                  <a:pt x="49" y="59"/>
                </a:cubicBezTo>
                <a:cubicBezTo>
                  <a:pt x="49" y="57"/>
                  <a:pt x="50" y="56"/>
                  <a:pt x="51" y="55"/>
                </a:cubicBezTo>
                <a:cubicBezTo>
                  <a:pt x="51" y="55"/>
                  <a:pt x="53" y="55"/>
                  <a:pt x="54" y="55"/>
                </a:cubicBezTo>
                <a:cubicBezTo>
                  <a:pt x="57" y="54"/>
                  <a:pt x="59" y="54"/>
                  <a:pt x="61" y="52"/>
                </a:cubicBezTo>
                <a:cubicBezTo>
                  <a:pt x="62" y="50"/>
                  <a:pt x="62" y="47"/>
                  <a:pt x="61" y="45"/>
                </a:cubicBezTo>
                <a:cubicBezTo>
                  <a:pt x="61" y="44"/>
                  <a:pt x="61" y="42"/>
                  <a:pt x="61" y="41"/>
                </a:cubicBezTo>
                <a:cubicBezTo>
                  <a:pt x="61" y="40"/>
                  <a:pt x="62" y="39"/>
                  <a:pt x="63" y="38"/>
                </a:cubicBezTo>
                <a:cubicBezTo>
                  <a:pt x="65" y="37"/>
                  <a:pt x="67" y="35"/>
                  <a:pt x="67" y="32"/>
                </a:cubicBezTo>
                <a:cubicBezTo>
                  <a:pt x="67" y="30"/>
                  <a:pt x="65" y="28"/>
                  <a:pt x="63" y="26"/>
                </a:cubicBezTo>
                <a:close/>
                <a:moveTo>
                  <a:pt x="54" y="13"/>
                </a:moveTo>
                <a:cubicBezTo>
                  <a:pt x="56" y="13"/>
                  <a:pt x="58" y="13"/>
                  <a:pt x="58" y="14"/>
                </a:cubicBezTo>
                <a:cubicBezTo>
                  <a:pt x="59" y="15"/>
                  <a:pt x="59" y="17"/>
                  <a:pt x="58" y="19"/>
                </a:cubicBezTo>
                <a:cubicBezTo>
                  <a:pt x="58" y="21"/>
                  <a:pt x="58" y="22"/>
                  <a:pt x="58" y="24"/>
                </a:cubicBezTo>
                <a:cubicBezTo>
                  <a:pt x="56" y="19"/>
                  <a:pt x="53" y="15"/>
                  <a:pt x="49" y="12"/>
                </a:cubicBezTo>
                <a:cubicBezTo>
                  <a:pt x="51" y="13"/>
                  <a:pt x="52" y="13"/>
                  <a:pt x="54" y="13"/>
                </a:cubicBezTo>
                <a:close/>
                <a:moveTo>
                  <a:pt x="39" y="5"/>
                </a:moveTo>
                <a:cubicBezTo>
                  <a:pt x="41" y="4"/>
                  <a:pt x="42" y="3"/>
                  <a:pt x="43" y="3"/>
                </a:cubicBezTo>
                <a:cubicBezTo>
                  <a:pt x="44" y="4"/>
                  <a:pt x="45" y="6"/>
                  <a:pt x="46" y="7"/>
                </a:cubicBezTo>
                <a:cubicBezTo>
                  <a:pt x="47" y="9"/>
                  <a:pt x="47" y="10"/>
                  <a:pt x="48" y="11"/>
                </a:cubicBezTo>
                <a:cubicBezTo>
                  <a:pt x="44" y="8"/>
                  <a:pt x="40" y="7"/>
                  <a:pt x="35" y="7"/>
                </a:cubicBezTo>
                <a:cubicBezTo>
                  <a:pt x="36" y="6"/>
                  <a:pt x="38" y="6"/>
                  <a:pt x="39" y="5"/>
                </a:cubicBezTo>
                <a:close/>
                <a:moveTo>
                  <a:pt x="22" y="7"/>
                </a:moveTo>
                <a:cubicBezTo>
                  <a:pt x="22" y="6"/>
                  <a:pt x="23" y="4"/>
                  <a:pt x="24" y="3"/>
                </a:cubicBezTo>
                <a:cubicBezTo>
                  <a:pt x="26" y="3"/>
                  <a:pt x="27" y="4"/>
                  <a:pt x="29" y="5"/>
                </a:cubicBezTo>
                <a:cubicBezTo>
                  <a:pt x="30" y="6"/>
                  <a:pt x="32" y="6"/>
                  <a:pt x="33" y="7"/>
                </a:cubicBezTo>
                <a:cubicBezTo>
                  <a:pt x="28" y="7"/>
                  <a:pt x="23" y="8"/>
                  <a:pt x="19" y="11"/>
                </a:cubicBezTo>
                <a:cubicBezTo>
                  <a:pt x="20" y="10"/>
                  <a:pt x="21" y="9"/>
                  <a:pt x="22" y="7"/>
                </a:cubicBezTo>
                <a:close/>
                <a:moveTo>
                  <a:pt x="9" y="14"/>
                </a:moveTo>
                <a:cubicBezTo>
                  <a:pt x="10" y="13"/>
                  <a:pt x="12" y="13"/>
                  <a:pt x="14" y="13"/>
                </a:cubicBezTo>
                <a:cubicBezTo>
                  <a:pt x="15" y="13"/>
                  <a:pt x="17" y="13"/>
                  <a:pt x="18" y="12"/>
                </a:cubicBezTo>
                <a:cubicBezTo>
                  <a:pt x="14" y="15"/>
                  <a:pt x="11" y="19"/>
                  <a:pt x="10" y="24"/>
                </a:cubicBezTo>
                <a:cubicBezTo>
                  <a:pt x="10" y="22"/>
                  <a:pt x="10" y="21"/>
                  <a:pt x="9" y="19"/>
                </a:cubicBezTo>
                <a:cubicBezTo>
                  <a:pt x="9" y="17"/>
                  <a:pt x="9" y="15"/>
                  <a:pt x="9" y="14"/>
                </a:cubicBezTo>
                <a:close/>
                <a:moveTo>
                  <a:pt x="6" y="36"/>
                </a:moveTo>
                <a:cubicBezTo>
                  <a:pt x="5" y="35"/>
                  <a:pt x="3" y="34"/>
                  <a:pt x="3" y="32"/>
                </a:cubicBezTo>
                <a:cubicBezTo>
                  <a:pt x="3" y="31"/>
                  <a:pt x="5" y="30"/>
                  <a:pt x="6" y="28"/>
                </a:cubicBezTo>
                <a:cubicBezTo>
                  <a:pt x="8" y="27"/>
                  <a:pt x="9" y="26"/>
                  <a:pt x="9" y="25"/>
                </a:cubicBezTo>
                <a:cubicBezTo>
                  <a:pt x="9" y="27"/>
                  <a:pt x="8" y="30"/>
                  <a:pt x="8" y="32"/>
                </a:cubicBezTo>
                <a:cubicBezTo>
                  <a:pt x="8" y="35"/>
                  <a:pt x="9" y="37"/>
                  <a:pt x="9" y="40"/>
                </a:cubicBezTo>
                <a:cubicBezTo>
                  <a:pt x="9" y="38"/>
                  <a:pt x="8" y="37"/>
                  <a:pt x="6" y="36"/>
                </a:cubicBezTo>
                <a:close/>
                <a:moveTo>
                  <a:pt x="14" y="52"/>
                </a:moveTo>
                <a:cubicBezTo>
                  <a:pt x="12" y="51"/>
                  <a:pt x="10" y="51"/>
                  <a:pt x="9" y="50"/>
                </a:cubicBezTo>
                <a:cubicBezTo>
                  <a:pt x="9" y="49"/>
                  <a:pt x="9" y="47"/>
                  <a:pt x="9" y="46"/>
                </a:cubicBezTo>
                <a:cubicBezTo>
                  <a:pt x="10" y="44"/>
                  <a:pt x="10" y="42"/>
                  <a:pt x="10" y="41"/>
                </a:cubicBezTo>
                <a:cubicBezTo>
                  <a:pt x="11" y="46"/>
                  <a:pt x="14" y="50"/>
                  <a:pt x="18" y="53"/>
                </a:cubicBezTo>
                <a:cubicBezTo>
                  <a:pt x="17" y="52"/>
                  <a:pt x="15" y="52"/>
                  <a:pt x="14" y="52"/>
                </a:cubicBezTo>
                <a:close/>
                <a:moveTo>
                  <a:pt x="29" y="60"/>
                </a:moveTo>
                <a:cubicBezTo>
                  <a:pt x="27" y="61"/>
                  <a:pt x="26" y="62"/>
                  <a:pt x="24" y="61"/>
                </a:cubicBezTo>
                <a:cubicBezTo>
                  <a:pt x="23" y="61"/>
                  <a:pt x="22" y="59"/>
                  <a:pt x="22" y="57"/>
                </a:cubicBezTo>
                <a:cubicBezTo>
                  <a:pt x="21" y="56"/>
                  <a:pt x="20" y="54"/>
                  <a:pt x="19" y="53"/>
                </a:cubicBezTo>
                <a:cubicBezTo>
                  <a:pt x="23" y="56"/>
                  <a:pt x="28" y="58"/>
                  <a:pt x="33" y="58"/>
                </a:cubicBezTo>
                <a:cubicBezTo>
                  <a:pt x="32" y="58"/>
                  <a:pt x="30" y="59"/>
                  <a:pt x="29" y="60"/>
                </a:cubicBezTo>
                <a:close/>
                <a:moveTo>
                  <a:pt x="46" y="57"/>
                </a:moveTo>
                <a:cubicBezTo>
                  <a:pt x="45" y="59"/>
                  <a:pt x="44" y="61"/>
                  <a:pt x="43" y="61"/>
                </a:cubicBezTo>
                <a:cubicBezTo>
                  <a:pt x="42" y="62"/>
                  <a:pt x="41" y="61"/>
                  <a:pt x="39" y="60"/>
                </a:cubicBezTo>
                <a:cubicBezTo>
                  <a:pt x="37" y="59"/>
                  <a:pt x="36" y="58"/>
                  <a:pt x="35" y="58"/>
                </a:cubicBezTo>
                <a:cubicBezTo>
                  <a:pt x="40" y="58"/>
                  <a:pt x="44" y="56"/>
                  <a:pt x="48" y="53"/>
                </a:cubicBezTo>
                <a:cubicBezTo>
                  <a:pt x="47" y="54"/>
                  <a:pt x="47" y="56"/>
                  <a:pt x="46" y="57"/>
                </a:cubicBezTo>
                <a:close/>
                <a:moveTo>
                  <a:pt x="34" y="56"/>
                </a:moveTo>
                <a:cubicBezTo>
                  <a:pt x="21" y="56"/>
                  <a:pt x="10" y="45"/>
                  <a:pt x="10" y="32"/>
                </a:cubicBezTo>
                <a:cubicBezTo>
                  <a:pt x="10" y="19"/>
                  <a:pt x="21" y="9"/>
                  <a:pt x="34" y="9"/>
                </a:cubicBezTo>
                <a:cubicBezTo>
                  <a:pt x="47" y="9"/>
                  <a:pt x="58" y="19"/>
                  <a:pt x="58" y="32"/>
                </a:cubicBezTo>
                <a:cubicBezTo>
                  <a:pt x="58" y="45"/>
                  <a:pt x="47" y="56"/>
                  <a:pt x="34" y="56"/>
                </a:cubicBezTo>
                <a:close/>
                <a:moveTo>
                  <a:pt x="58" y="50"/>
                </a:moveTo>
                <a:cubicBezTo>
                  <a:pt x="58" y="51"/>
                  <a:pt x="56" y="51"/>
                  <a:pt x="54" y="52"/>
                </a:cubicBezTo>
                <a:cubicBezTo>
                  <a:pt x="52" y="52"/>
                  <a:pt x="51" y="52"/>
                  <a:pt x="49" y="53"/>
                </a:cubicBezTo>
                <a:cubicBezTo>
                  <a:pt x="53" y="50"/>
                  <a:pt x="56" y="46"/>
                  <a:pt x="58" y="41"/>
                </a:cubicBezTo>
                <a:cubicBezTo>
                  <a:pt x="58" y="42"/>
                  <a:pt x="58" y="44"/>
                  <a:pt x="58" y="46"/>
                </a:cubicBezTo>
                <a:cubicBezTo>
                  <a:pt x="59" y="47"/>
                  <a:pt x="59" y="49"/>
                  <a:pt x="58" y="50"/>
                </a:cubicBezTo>
                <a:close/>
                <a:moveTo>
                  <a:pt x="61" y="36"/>
                </a:moveTo>
                <a:cubicBezTo>
                  <a:pt x="60" y="37"/>
                  <a:pt x="59" y="38"/>
                  <a:pt x="58" y="40"/>
                </a:cubicBezTo>
                <a:cubicBezTo>
                  <a:pt x="59" y="37"/>
                  <a:pt x="60" y="35"/>
                  <a:pt x="60" y="32"/>
                </a:cubicBezTo>
                <a:cubicBezTo>
                  <a:pt x="60" y="30"/>
                  <a:pt x="59" y="27"/>
                  <a:pt x="58" y="25"/>
                </a:cubicBezTo>
                <a:cubicBezTo>
                  <a:pt x="59" y="26"/>
                  <a:pt x="60" y="27"/>
                  <a:pt x="61" y="28"/>
                </a:cubicBezTo>
                <a:cubicBezTo>
                  <a:pt x="63" y="30"/>
                  <a:pt x="64" y="31"/>
                  <a:pt x="64" y="32"/>
                </a:cubicBezTo>
                <a:cubicBezTo>
                  <a:pt x="64" y="34"/>
                  <a:pt x="63" y="35"/>
                  <a:pt x="61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593F5B-1E36-4FB5-B265-F46F18867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0251383"/>
              </p:ext>
            </p:extLst>
          </p:nvPr>
        </p:nvGraphicFramePr>
        <p:xfrm>
          <a:off x="949809" y="4927668"/>
          <a:ext cx="11239016" cy="859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BAE36B4-8A2F-4D93-BCCA-4EC2B7DEB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229482"/>
              </p:ext>
            </p:extLst>
          </p:nvPr>
        </p:nvGraphicFramePr>
        <p:xfrm>
          <a:off x="13138634" y="4946867"/>
          <a:ext cx="10289207" cy="859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92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  <p:bldP spid="19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F94D5-B8F7-4EAF-AAC7-5A24F494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397" y="540923"/>
            <a:ext cx="11207751" cy="2834622"/>
          </a:xfrm>
        </p:spPr>
        <p:txBody>
          <a:bodyPr/>
          <a:lstStyle/>
          <a:p>
            <a:r>
              <a:rPr lang="mn-MN" sz="6600" dirty="0">
                <a:solidFill>
                  <a:schemeClr val="accent1"/>
                </a:solidFill>
              </a:rPr>
              <a:t>ХОЁР.</a:t>
            </a:r>
            <a:r>
              <a:rPr lang="mn-MN" sz="6600" dirty="0"/>
              <a:t>УЛСЫН БҮРТГЭЛИЙН АЖЛЫН ТАЛААР</a:t>
            </a:r>
            <a:endParaRPr lang="en-US" sz="66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A9D24B-F3D0-46D5-808E-7D3BBE45E7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1649216" cy="13716000"/>
          </a:xfr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7CB00994-BAE9-4DE7-9E52-2747AE7BE6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235397" y="4302059"/>
            <a:ext cx="11158807" cy="181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5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281DF-61AB-4874-BA39-D45FA5B8D3CB}"/>
              </a:ext>
            </a:extLst>
          </p:cNvPr>
          <p:cNvGrpSpPr/>
          <p:nvPr/>
        </p:nvGrpSpPr>
        <p:grpSpPr>
          <a:xfrm>
            <a:off x="12330913" y="4379207"/>
            <a:ext cx="11158808" cy="1881736"/>
            <a:chOff x="1135429" y="3326230"/>
            <a:chExt cx="13942473" cy="2862269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DC0448A-3C58-481D-B915-8C2287AE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3326230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B411792-9033-4B34-8707-0E75DAC8E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3326230"/>
              <a:ext cx="13207103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A4DD7D-DFAF-480A-9845-57CDBDF280C4}"/>
                </a:ext>
              </a:extLst>
            </p:cNvPr>
            <p:cNvSpPr/>
            <p:nvPr/>
          </p:nvSpPr>
          <p:spPr>
            <a:xfrm>
              <a:off x="1582803" y="3520031"/>
              <a:ext cx="9384597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Татвар төлөгчийн тоо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C957E-FAD3-47B9-8D01-215FE9E89CA1}"/>
              </a:ext>
            </a:extLst>
          </p:cNvPr>
          <p:cNvGrpSpPr/>
          <p:nvPr/>
        </p:nvGrpSpPr>
        <p:grpSpPr>
          <a:xfrm>
            <a:off x="12330914" y="6448754"/>
            <a:ext cx="11158807" cy="1881736"/>
            <a:chOff x="1135430" y="6560497"/>
            <a:chExt cx="13942472" cy="2862269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B17D040-4ED1-45A7-9246-43CA13FAA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9FAD7D1-888E-4C82-8C60-F8572A74F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6560497"/>
              <a:ext cx="13207102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4796BA-17E6-4526-B96C-A0AFF961F22C}"/>
                </a:ext>
              </a:extLst>
            </p:cNvPr>
            <p:cNvSpPr/>
            <p:nvPr/>
          </p:nvSpPr>
          <p:spPr>
            <a:xfrm>
              <a:off x="1582803" y="6754298"/>
              <a:ext cx="9384597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Иргэн, хуулийн этгээдийн бүртгэл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B9850D-D43A-4A2F-A6F5-69481EE89221}"/>
              </a:ext>
            </a:extLst>
          </p:cNvPr>
          <p:cNvGrpSpPr/>
          <p:nvPr/>
        </p:nvGrpSpPr>
        <p:grpSpPr>
          <a:xfrm>
            <a:off x="12330913" y="8518301"/>
            <a:ext cx="11158808" cy="1881736"/>
            <a:chOff x="1135429" y="9794764"/>
            <a:chExt cx="13942473" cy="2862269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698B4E86-3182-429D-9A35-05DF8072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DE527CA-8C2C-4D55-B912-761E93E0B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E7E1C5-60CE-4424-A34F-662A6BD04305}"/>
                </a:ext>
              </a:extLst>
            </p:cNvPr>
            <p:cNvSpPr/>
            <p:nvPr/>
          </p:nvSpPr>
          <p:spPr>
            <a:xfrm>
              <a:off x="1582802" y="9988565"/>
              <a:ext cx="11860624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Татвар төлөгчийн шилжилт, хөдөлгөөн</a:t>
              </a:r>
              <a:endParaRPr lang="id-ID" sz="5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0D2A71-B43D-45D1-A6B1-4FC924583115}"/>
              </a:ext>
            </a:extLst>
          </p:cNvPr>
          <p:cNvGrpSpPr/>
          <p:nvPr/>
        </p:nvGrpSpPr>
        <p:grpSpPr>
          <a:xfrm>
            <a:off x="12330913" y="10572592"/>
            <a:ext cx="11158808" cy="1881736"/>
            <a:chOff x="1135429" y="9794764"/>
            <a:chExt cx="13942473" cy="2862269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E01E7FF-6337-404F-BF33-BBD40D2E8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30" y="9794764"/>
              <a:ext cx="13942472" cy="272956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E6FB818-6BFE-4B14-8F1F-5FBC517B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29" y="9794764"/>
              <a:ext cx="13207100" cy="2729564"/>
            </a:xfrm>
            <a:custGeom>
              <a:avLst/>
              <a:gdLst>
                <a:gd name="T0" fmla="*/ 742 w 901"/>
                <a:gd name="T1" fmla="*/ 690 h 690"/>
                <a:gd name="T2" fmla="*/ 0 w 901"/>
                <a:gd name="T3" fmla="*/ 690 h 690"/>
                <a:gd name="T4" fmla="*/ 0 w 901"/>
                <a:gd name="T5" fmla="*/ 0 h 690"/>
                <a:gd name="T6" fmla="*/ 742 w 901"/>
                <a:gd name="T7" fmla="*/ 0 h 690"/>
                <a:gd name="T8" fmla="*/ 901 w 901"/>
                <a:gd name="T9" fmla="*/ 346 h 690"/>
                <a:gd name="T10" fmla="*/ 742 w 901"/>
                <a:gd name="T11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690">
                  <a:moveTo>
                    <a:pt x="742" y="690"/>
                  </a:moveTo>
                  <a:lnTo>
                    <a:pt x="0" y="690"/>
                  </a:lnTo>
                  <a:lnTo>
                    <a:pt x="0" y="0"/>
                  </a:lnTo>
                  <a:lnTo>
                    <a:pt x="742" y="0"/>
                  </a:lnTo>
                  <a:lnTo>
                    <a:pt x="901" y="346"/>
                  </a:lnTo>
                  <a:lnTo>
                    <a:pt x="742" y="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47316B-5A18-484E-9603-A04BD273FF51}"/>
                </a:ext>
              </a:extLst>
            </p:cNvPr>
            <p:cNvSpPr/>
            <p:nvPr/>
          </p:nvSpPr>
          <p:spPr>
            <a:xfrm>
              <a:off x="1582802" y="9988565"/>
              <a:ext cx="11860624" cy="266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5400" b="1" dirty="0">
                  <a:solidFill>
                    <a:schemeClr val="bg2"/>
                  </a:solidFill>
                </a:rPr>
                <a:t>Татварын төрлийн бүртгэл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0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exagon - Animated">
  <a:themeElements>
    <a:clrScheme name="Custom 1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0F62AC"/>
      </a:accent1>
      <a:accent2>
        <a:srgbClr val="FF6C04"/>
      </a:accent2>
      <a:accent3>
        <a:srgbClr val="03A08A"/>
      </a:accent3>
      <a:accent4>
        <a:srgbClr val="FFA504"/>
      </a:accent4>
      <a:accent5>
        <a:srgbClr val="61CDBB"/>
      </a:accent5>
      <a:accent6>
        <a:srgbClr val="F47560"/>
      </a:accent6>
      <a:hlink>
        <a:srgbClr val="E8C1A0"/>
      </a:hlink>
      <a:folHlink>
        <a:srgbClr val="042759"/>
      </a:folHlink>
    </a:clrScheme>
    <a:fontScheme name="Custom 2">
      <a:majorFont>
        <a:latin typeface="Mogul Futuris"/>
        <a:ea typeface=""/>
        <a:cs typeface=""/>
      </a:majorFont>
      <a:minorFont>
        <a:latin typeface="Mogul Futuri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exagon - Animated" id="{792AB49D-FBC2-49D3-93E5-3D381FEBD52D}" vid="{29EE2BD5-20DB-46E5-8D40-181FC75569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Hexagon - Animated</Template>
  <TotalTime>6237</TotalTime>
  <Words>4958</Words>
  <Application>Microsoft Office PowerPoint</Application>
  <PresentationFormat>Custom</PresentationFormat>
  <Paragraphs>1292</Paragraphs>
  <Slides>59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Mogul Futuris</vt:lpstr>
      <vt:lpstr>Times New Roman</vt:lpstr>
      <vt:lpstr>Hexagon - Animated</vt:lpstr>
      <vt:lpstr>PowerPoint Presentation</vt:lpstr>
      <vt:lpstr>НАЛАЙХ ДҮҮРГИЙН ТАТВАРЫН ХЭЛТСИЙН 2020 ОНЫ  ҮЙЛ АЖИЛЛАГААНЫ ТАЙЛАНГИЙН ХУРАЛ</vt:lpstr>
      <vt:lpstr>НЭГ. ЗАХИРГААНЫ ЧИГ ҮҮРГИЙН ХҮРЭЭНД</vt:lpstr>
      <vt:lpstr>БҮТЭЦ ЗОХИОН БАЙГУУЛАЛТ</vt:lpstr>
      <vt:lpstr>БОДЛОГЫН БАРИМТ БИЧГИЙН ХЭРЭГЖИЛТ</vt:lpstr>
      <vt:lpstr>АЛБАН ХЭРЭГ ХӨТЛӨЛТ</vt:lpstr>
      <vt:lpstr>СУРГАЛТ ХӨГЖИЛ, ХҮНИЙ НӨӨЦ</vt:lpstr>
      <vt:lpstr>АЛБАН ХААГЧДЫН ШАГНАЛ УРАМШУУЛАЛ</vt:lpstr>
      <vt:lpstr>ХОЁР.УЛСЫН БҮРТГЭЛИЙН АЖЛЫН ТАЛААР</vt:lpstr>
      <vt:lpstr>ХУУЛИЙН ЭТГЭЭДИЙН БҮРТГЭЛ / Өсөлт, бууралт хариуцлагын хэлбэрээр/</vt:lpstr>
      <vt:lpstr>ИРГЭНИЙ БҮРТГЭЛ / Өсөлт, бууралт татварын төрлөөр/</vt:lpstr>
      <vt:lpstr>ТАТВАРЫН ТӨРЛИЙН БҮРТГЭЛ / Өсөлт, бууралт татварын төрлөөр/</vt:lpstr>
      <vt:lpstr>ТАТВАР ТӨЛӨГЧИЙН ШИЛЖИЛТ, ХӨДӨЛГӨӨН / ТТ-ийн тоо, шилжсэн болон шилжиж ирсэн илүү, дутуу/</vt:lpstr>
      <vt:lpstr>ГУРАВ. ТАЙЛАН ХҮЛЭЭН АВАЛТ, ИРЦ</vt:lpstr>
      <vt:lpstr>ТАЙЛАН ХҮЛЭЭН АВАЛТ, ИРЦ</vt:lpstr>
      <vt:lpstr>ХХОАТ-ЫН ТАЙЛАН ХҮЛЭЭН АВАЛТ, ИРЦ</vt:lpstr>
      <vt:lpstr>АВСАН АРГА ХЭМЖЭЭ</vt:lpstr>
      <vt:lpstr>ДӨРӨВ. СУРГАЛТ, СУРТАЛЧИЛГААНЫ АЖЛЫН ТАЛААР</vt:lpstr>
      <vt:lpstr>СУРГАЛТ, СУРТАЛЧИЛГАА</vt:lpstr>
      <vt:lpstr>ТАТВАР ТӨЛӨГЧДИЙН ӨДӨР</vt:lpstr>
      <vt:lpstr>ТАВ. ТАТВАРЫН ХУРААЛТЫН ҮЙЛ АЖИЛЛАГАА</vt:lpstr>
      <vt:lpstr>ОРЛОГЫН ТӨЛӨВЛӨГӨӨНИЙ БИЕЛЭЛТ</vt:lpstr>
      <vt:lpstr>ОРЛОГЫН ТӨЛӨВЛӨГӨӨНИЙ БИЕЛЭЛТ</vt:lpstr>
      <vt:lpstr>ОРЛОГЫН ТӨЛӨВЛӨГӨӨНИЙ БИЕЛЭЛТ</vt:lpstr>
      <vt:lpstr>ОРЛОГЫН ТӨЛӨВЛӨГӨӨНИЙ БИЕЛЭЛТ</vt:lpstr>
      <vt:lpstr>ОРЛОГЫН ТӨЛӨВЛӨГӨӨНИЙ БИЕЛЭЛТ</vt:lpstr>
      <vt:lpstr>ӨР БАРАГДУУЛАЛТЫН АЖЛЫН ТАЛААР</vt:lpstr>
      <vt:lpstr>ТАТВАРЫН ӨРИЙН ҮЛЭГДЭЛД ПРОЦЕСС АЖИЛЛАГАА ХИЙСЭН БАЙДАЛ</vt:lpstr>
      <vt:lpstr>ТАТВАР ТӨЛӨГЧИЙГ ТАТВАРТ ХАМРУУЛАЛТ</vt:lpstr>
      <vt:lpstr>АТБӨЯХАТ, АЗАТ, АГААРЫН БОХИРДЛЫН ТӨЛБӨР ХУРААХ АЖЛЫН ТАЛААР</vt:lpstr>
      <vt:lpstr>ГАЗАР ЭЗЭМШИХ, АШИГЛАХ ЭРХ БОРЛУУЛСАНЫ ОРЛОГОД АЛБАН ТАТВАР НОГДУУЛАХ </vt:lpstr>
      <vt:lpstr>ЗУРГАА. ТАТВАРЫН ХЯНАЛТ ШАЛГАЛТЫН ТАЛААР</vt:lpstr>
      <vt:lpstr>ТАТВАРЫН ХЯНАЛТ ШАЛГАЛТ</vt:lpstr>
      <vt:lpstr>ДОЛОО. НӨАТУС-ИЙН ХЭРЭГЖИЛТИЙН ТАЛААР</vt:lpstr>
      <vt:lpstr>НӨАТУС</vt:lpstr>
      <vt:lpstr>НӨАТУС СУРГАЛТ, СУРТАЛЧИЛГАА, ТООЛЛОГО</vt:lpstr>
      <vt:lpstr>НАЙМ. ХӨНДЛӨНГИЙН МЭДЭЭЛЛИЙН ЦУГЛУУЛАЛТ АШИГЛАЛТЫН ТАЛААР</vt:lpstr>
      <vt:lpstr>ХӨНДЛӨНГИЙН МЭДЭЭЛЭЛ ЦУГЛУУЛАЛТ</vt:lpstr>
      <vt:lpstr>ХӨНДЛӨНГИЙН МЭДЭЭЛЭЛ ЦУГЛУУЛАЛТ</vt:lpstr>
      <vt:lpstr>ЕС. МЭДЭЭЛЭЛ ТЕХНОЛОГИЙН ЧИГЛЭЛЭЭР</vt:lpstr>
      <vt:lpstr>МЭДЭЭЛЭЛ ТЕХНОЛОГИЙН ҮЙЛ АЖИЛЛАГАА</vt:lpstr>
      <vt:lpstr>МЭДЭЭЛЭЛ ТЕХНОЛОГИЙН ҮЙЛ АЖИЛЛАГАА</vt:lpstr>
      <vt:lpstr>АРАВ. ХУУЛИЙН АЖЛЫН ХҮРЭЭНД</vt:lpstr>
      <vt:lpstr>ХУУЛЬ ХЯНАЛТЫН БАЙГУУЛЛАГАТАЙ ХАМТАРСАН БАЙДАЛ</vt:lpstr>
      <vt:lpstr>АРВАННЭГ. САНХҮҮГИЙН ҮЙЛ АЖИЛЛАГАА</vt:lpstr>
      <vt:lpstr>ТӨСӨВ, ГҮЙЦЭТГЭЛ</vt:lpstr>
      <vt:lpstr>ХӨРӨНГӨ ОРУУЛАЛТ</vt:lpstr>
      <vt:lpstr>САНХҮҮГИЙН ҮЙЛ АЖИЛЛАГАА</vt:lpstr>
      <vt:lpstr>НЭМЭЛТ</vt:lpstr>
      <vt:lpstr>КОРОНОВИРУСЫН ТАРХАЛТААС УРЬДЧИЛЭН СЭРГИЙЛЭХ ЧИГЛЭЛЭЭР</vt:lpstr>
      <vt:lpstr>КОРОНОВИРУСЫН ТАРХАЛТААС УРЬДЧИЛЭН СЭРГИЙЛЭХ ЧИГЛЭЛЭЭР</vt:lpstr>
      <vt:lpstr>КОРОНОВИРУСЫН ТАРХАЛТААС УРЬДЧИЛЭН СЭРГИЙЛЭХ ЧИГЛЭЛЭЭР</vt:lpstr>
      <vt:lpstr>ЦААШИД АНХААРАХ АСУУДЛУУД</vt:lpstr>
      <vt:lpstr>ЦААШИД АНХААРАХ АСУУДЛУУД</vt:lpstr>
      <vt:lpstr>PowerPoint Presentation</vt:lpstr>
      <vt:lpstr>ДУНДЫН САНГИЙН ЭХ ҮҮСВЭР</vt:lpstr>
      <vt:lpstr>ЗАРЦУУЛАЛТ</vt:lpstr>
      <vt:lpstr>ТООЦОО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Damjin Baterdene</dc:creator>
  <cp:lastModifiedBy>Damjin Baterdene</cp:lastModifiedBy>
  <cp:revision>791</cp:revision>
  <cp:lastPrinted>2020-01-06T04:39:20Z</cp:lastPrinted>
  <dcterms:created xsi:type="dcterms:W3CDTF">2018-10-24T02:56:25Z</dcterms:created>
  <dcterms:modified xsi:type="dcterms:W3CDTF">2021-04-01T08:16:48Z</dcterms:modified>
</cp:coreProperties>
</file>